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7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10" autoAdjust="0"/>
  </p:normalViewPr>
  <p:slideViewPr>
    <p:cSldViewPr>
      <p:cViewPr varScale="1">
        <p:scale>
          <a:sx n="53" d="100"/>
          <a:sy n="53" d="100"/>
        </p:scale>
        <p:origin x="-18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D2757-5017-4EA1-973A-D6AAAB154FA5}" type="datetimeFigureOut">
              <a:rPr lang="bg-BG" smtClean="0"/>
              <a:t>20.3.2013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87C69-7A76-4398-868B-AA4067B7DA5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6025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Разговорите могат да бъдат местни, междуградски и международни. Телефонията позволява също така да се предават данни (в частност да се предават факсове) и да се установяват връзки между компютри чрез модеми в реално време.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87C69-7A76-4398-868B-AA4067B7DA57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0587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dirty="0" smtClean="0"/>
              <a:t>Телефонията</a:t>
            </a:r>
            <a:r>
              <a:rPr lang="ru-RU" sz="1200" dirty="0" smtClean="0"/>
              <a:t> използва технологии за компресиране на гласовите сигнали (TDM) при магистрално предаване (от една телефонна централа към друга телефонна централа), както и все по-пълно използване на капацитета на телефонните линии. Затова става възможно различни типове сигнали (глас/факс/модем), да използват една и съща телефонна линия едновременно.</a:t>
            </a:r>
            <a:endParaRPr lang="bg-BG" sz="120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87C69-7A76-4398-868B-AA4067B7DA57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760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Телефоните са дуплексна комуникационна среда, което означава, те позволяват на хората и от двете страни да говорят едновременно. Телефонната мрежа позволява всеки телефон в света да се свързва с всички останали. Всяка телефонна линия има идентификационен номер, който се нарича телефонен номер. За да се започне телефонен разговор с друг телефон, потребителят въвежда номера на другия телефон посредством числовата клавиатура на своя, той изпраща сигнал, другият телефон го приема, звъни и връзката се осъществява.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87C69-7A76-4398-868B-AA4067B7DA57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068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През 1861 г. немският физик и изобретател Йохан Филип Райс демонстрирал устройство, с което можело да се предават музикални тонове и човешка реч с проводници. Апаратът имал оригинална конструкция на микрофон, захранващ източник (галваническа батерия) и устройство за възпроизвеждане на звука (високоговорител). Рaйс нарекъл конструираното устройство телефон.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87C69-7A76-4398-868B-AA4067B7DA57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85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8518-A48A-4DB6-80F2-7983730FDDE2}" type="datetimeFigureOut">
              <a:rPr lang="bg-BG" smtClean="0"/>
              <a:t>20.3.2013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4DA-27E6-4FE8-9DB0-8AD4F8CF0D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190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8518-A48A-4DB6-80F2-7983730FDDE2}" type="datetimeFigureOut">
              <a:rPr lang="bg-BG" smtClean="0"/>
              <a:t>20.3.2013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4DA-27E6-4FE8-9DB0-8AD4F8CF0D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823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8518-A48A-4DB6-80F2-7983730FDDE2}" type="datetimeFigureOut">
              <a:rPr lang="bg-BG" smtClean="0"/>
              <a:t>20.3.2013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4DA-27E6-4FE8-9DB0-8AD4F8CF0D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002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8518-A48A-4DB6-80F2-7983730FDDE2}" type="datetimeFigureOut">
              <a:rPr lang="bg-BG" smtClean="0"/>
              <a:t>20.3.2013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4DA-27E6-4FE8-9DB0-8AD4F8CF0D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039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8518-A48A-4DB6-80F2-7983730FDDE2}" type="datetimeFigureOut">
              <a:rPr lang="bg-BG" smtClean="0"/>
              <a:t>20.3.2013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4DA-27E6-4FE8-9DB0-8AD4F8CF0D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132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8518-A48A-4DB6-80F2-7983730FDDE2}" type="datetimeFigureOut">
              <a:rPr lang="bg-BG" smtClean="0"/>
              <a:t>20.3.2013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4DA-27E6-4FE8-9DB0-8AD4F8CF0D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527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8518-A48A-4DB6-80F2-7983730FDDE2}" type="datetimeFigureOut">
              <a:rPr lang="bg-BG" smtClean="0"/>
              <a:t>20.3.2013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4DA-27E6-4FE8-9DB0-8AD4F8CF0D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379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8518-A48A-4DB6-80F2-7983730FDDE2}" type="datetimeFigureOut">
              <a:rPr lang="bg-BG" smtClean="0"/>
              <a:t>20.3.2013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4DA-27E6-4FE8-9DB0-8AD4F8CF0D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044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8518-A48A-4DB6-80F2-7983730FDDE2}" type="datetimeFigureOut">
              <a:rPr lang="bg-BG" smtClean="0"/>
              <a:t>20.3.2013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4DA-27E6-4FE8-9DB0-8AD4F8CF0D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623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8518-A48A-4DB6-80F2-7983730FDDE2}" type="datetimeFigureOut">
              <a:rPr lang="bg-BG" smtClean="0"/>
              <a:t>20.3.2013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4DA-27E6-4FE8-9DB0-8AD4F8CF0D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212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8518-A48A-4DB6-80F2-7983730FDDE2}" type="datetimeFigureOut">
              <a:rPr lang="bg-BG" smtClean="0"/>
              <a:t>20.3.2013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4DA-27E6-4FE8-9DB0-8AD4F8CF0D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306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38518-A48A-4DB6-80F2-7983730FDDE2}" type="datetimeFigureOut">
              <a:rPr lang="bg-BG" smtClean="0"/>
              <a:t>20.3.2013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1A4DA-27E6-4FE8-9DB0-8AD4F8CF0D52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bg-BG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Телефония и телефони</a:t>
            </a:r>
            <a:endParaRPr lang="bg-BG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104" y="5301208"/>
            <a:ext cx="3488432" cy="1057672"/>
          </a:xfrm>
        </p:spPr>
        <p:txBody>
          <a:bodyPr>
            <a:normAutofit lnSpcReduction="10000"/>
          </a:bodyPr>
          <a:lstStyle/>
          <a:p>
            <a:pPr algn="r"/>
            <a:r>
              <a:rPr lang="bg-BG" sz="2000" b="1" dirty="0" smtClean="0"/>
              <a:t>Веселин Атанасов</a:t>
            </a:r>
          </a:p>
          <a:p>
            <a:pPr algn="r"/>
            <a:r>
              <a:rPr lang="bg-BG" sz="2000" b="1" dirty="0" smtClean="0"/>
              <a:t>Фак. Номер: 115394</a:t>
            </a:r>
          </a:p>
          <a:p>
            <a:pPr algn="r"/>
            <a:r>
              <a:rPr lang="bg-BG" sz="2000" b="1" dirty="0" smtClean="0"/>
              <a:t>Група: 26</a:t>
            </a:r>
          </a:p>
          <a:p>
            <a:pPr algn="r"/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352742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980728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/>
              <a:t>	Първата </a:t>
            </a:r>
            <a:r>
              <a:rPr lang="ru-RU" sz="2000" dirty="0"/>
              <a:t>телефонна връзка в България е осъществена в сегашния град Пордим. Това става през </a:t>
            </a:r>
            <a:r>
              <a:rPr lang="ru-RU" sz="2000" b="1" dirty="0"/>
              <a:t>1877 г.</a:t>
            </a:r>
            <a:r>
              <a:rPr lang="ru-RU" sz="2000" dirty="0"/>
              <a:t> по време на Руско-турската война при обсадата на Плевен. Свързали са се крал Карол I от щаба на румънската армия и княз Николай Николаевич от щаба на руската армия. Днес и двете сгради са музеи.</a:t>
            </a:r>
          </a:p>
          <a:p>
            <a:pPr algn="just"/>
            <a:endParaRPr lang="ru-RU" sz="2000" dirty="0"/>
          </a:p>
          <a:p>
            <a:pPr marL="0" indent="0" algn="just">
              <a:buNone/>
            </a:pPr>
            <a:r>
              <a:rPr lang="ru-RU" sz="2000" dirty="0" smtClean="0"/>
              <a:t>	Телефонът </a:t>
            </a:r>
            <a:r>
              <a:rPr lang="ru-RU" sz="2000" dirty="0"/>
              <a:t>е въведен официално в България през </a:t>
            </a:r>
            <a:r>
              <a:rPr lang="ru-RU" sz="2000" b="1" dirty="0"/>
              <a:t>1879 г</a:t>
            </a:r>
            <a:r>
              <a:rPr lang="ru-RU" sz="2000" dirty="0"/>
              <a:t>., като свързвал кабинета на губернатора на град Пловдив с канцеларията му. Първата междуселищна телефонна връзка в България е осъществена през </a:t>
            </a:r>
            <a:r>
              <a:rPr lang="ru-RU" sz="2000" b="1" dirty="0"/>
              <a:t>1891 г. </a:t>
            </a:r>
            <a:r>
              <a:rPr lang="ru-RU" sz="2000" dirty="0"/>
              <a:t>между София и Пловдив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9259248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одореску\Desktop\Thanks_mcHT_Smiley-vi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990725"/>
            <a:ext cx="3609975" cy="2876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27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Що е телефония?</a:t>
            </a:r>
            <a:endParaRPr lang="bg-BG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i="1" dirty="0" smtClean="0"/>
              <a:t>	</a:t>
            </a:r>
            <a:r>
              <a:rPr lang="ru-RU" sz="2000" b="1" i="1" dirty="0" smtClean="0"/>
              <a:t>Телефони́я</a:t>
            </a:r>
            <a:r>
              <a:rPr lang="ru-RU" sz="2000" dirty="0" smtClean="0"/>
              <a:t> </a:t>
            </a:r>
            <a:r>
              <a:rPr lang="ru-RU" sz="2000" dirty="0"/>
              <a:t>се нарича областта от телекомуникациите, касаеща построяването на системи за телефонна връзка, разработката на апарати за осъществяването и използването ѝ, както и оценката на качеството на предаване на гласова информация по телефонните </a:t>
            </a:r>
            <a:r>
              <a:rPr lang="ru-RU" sz="2000" dirty="0" smtClean="0"/>
              <a:t>канали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ru-RU" sz="2000" b="1" dirty="0"/>
              <a:t>Телефонията </a:t>
            </a:r>
            <a:r>
              <a:rPr lang="ru-RU" sz="2000" b="1" dirty="0" smtClean="0"/>
              <a:t>позволява</a:t>
            </a:r>
            <a:r>
              <a:rPr lang="en-US" sz="2000" b="1" dirty="0" smtClean="0"/>
              <a:t>:</a:t>
            </a:r>
          </a:p>
          <a:p>
            <a:pPr algn="just"/>
            <a:r>
              <a:rPr lang="ru-RU" sz="2000" dirty="0" smtClean="0"/>
              <a:t>да </a:t>
            </a:r>
            <a:r>
              <a:rPr lang="ru-RU" sz="2000" dirty="0"/>
              <a:t>се организира гласова комуникация на </a:t>
            </a:r>
            <a:r>
              <a:rPr lang="ru-RU" sz="2000" dirty="0" smtClean="0"/>
              <a:t>разстояние</a:t>
            </a:r>
            <a:r>
              <a:rPr lang="en-US" sz="2000" dirty="0" smtClean="0"/>
              <a:t>;</a:t>
            </a:r>
          </a:p>
          <a:p>
            <a:pPr algn="just"/>
            <a:r>
              <a:rPr lang="ru-RU" sz="2000" dirty="0" smtClean="0"/>
              <a:t>да </a:t>
            </a:r>
            <a:r>
              <a:rPr lang="ru-RU" sz="2000" dirty="0"/>
              <a:t>се установява телефонна </a:t>
            </a:r>
            <a:r>
              <a:rPr lang="ru-RU" sz="2000" dirty="0" smtClean="0"/>
              <a:t>връзка</a:t>
            </a:r>
            <a:r>
              <a:rPr lang="en-US" sz="2000" dirty="0" smtClean="0"/>
              <a:t>;</a:t>
            </a:r>
          </a:p>
          <a:p>
            <a:pPr algn="just"/>
            <a:r>
              <a:rPr lang="ru-RU" sz="2000" dirty="0" smtClean="0"/>
              <a:t>да </a:t>
            </a:r>
            <a:r>
              <a:rPr lang="ru-RU" sz="2000" dirty="0"/>
              <a:t>се водят разговори по телефонна </a:t>
            </a:r>
            <a:r>
              <a:rPr lang="ru-RU" sz="2000" dirty="0" smtClean="0"/>
              <a:t>мрежа</a:t>
            </a:r>
            <a:r>
              <a:rPr lang="en-US" sz="2000" dirty="0" smtClean="0"/>
              <a:t>;</a:t>
            </a:r>
            <a:r>
              <a:rPr lang="ru-RU" sz="2000" dirty="0" smtClean="0"/>
              <a:t> </a:t>
            </a:r>
            <a:endParaRPr lang="en-US" sz="2000" dirty="0"/>
          </a:p>
          <a:p>
            <a:pPr marL="0" indent="0" algn="just">
              <a:buNone/>
            </a:pP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93097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764704"/>
            <a:ext cx="8229600" cy="388843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 smtClean="0"/>
              <a:t>	</a:t>
            </a:r>
            <a:r>
              <a:rPr lang="ru-RU" sz="2000" dirty="0" smtClean="0"/>
              <a:t>При разговор гласовите сигнали се преобразуват в електрически сигнал, предаван чрез телефонната мрежа на другата страна. Когато електрическият сигнал достигне адресата, той се преобразува обратно в гласовите сигнали на оригинала. 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b="1" dirty="0" smtClean="0"/>
          </a:p>
          <a:p>
            <a:pPr marL="0" indent="0" algn="just">
              <a:buNone/>
            </a:pPr>
            <a:r>
              <a:rPr lang="ru-RU" sz="2000" b="1" dirty="0" smtClean="0"/>
              <a:t>Предимствата на телефонията са</a:t>
            </a:r>
            <a:r>
              <a:rPr lang="en-US" sz="2000" b="1" dirty="0" smtClean="0"/>
              <a:t>:</a:t>
            </a:r>
          </a:p>
          <a:p>
            <a:pPr algn="just"/>
            <a:r>
              <a:rPr lang="ru-RU" sz="2000" dirty="0" smtClean="0"/>
              <a:t>широкото разпространение</a:t>
            </a:r>
            <a:r>
              <a:rPr lang="en-US" sz="2000" dirty="0" smtClean="0"/>
              <a:t>;</a:t>
            </a:r>
          </a:p>
          <a:p>
            <a:pPr algn="just"/>
            <a:r>
              <a:rPr lang="ru-RU" sz="2000" dirty="0" smtClean="0"/>
              <a:t>надеждността</a:t>
            </a:r>
            <a:r>
              <a:rPr lang="en-US" sz="2000" dirty="0" smtClean="0"/>
              <a:t>;</a:t>
            </a:r>
          </a:p>
          <a:p>
            <a:pPr algn="just"/>
            <a:r>
              <a:rPr lang="ru-RU" sz="2000" dirty="0" smtClean="0"/>
              <a:t>високата скорост на връзката и простото използване</a:t>
            </a:r>
            <a:r>
              <a:rPr lang="en-US" sz="2000" dirty="0" smtClean="0"/>
              <a:t>;</a:t>
            </a:r>
          </a:p>
          <a:p>
            <a:pPr algn="just"/>
            <a:r>
              <a:rPr lang="ru-RU" sz="2000" dirty="0" smtClean="0"/>
              <a:t>От</a:t>
            </a:r>
            <a:r>
              <a:rPr lang="bg-BG" sz="2000" dirty="0" smtClean="0"/>
              <a:t>носително евтинито</a:t>
            </a:r>
            <a:r>
              <a:rPr lang="ru-RU" sz="2000" dirty="0" smtClean="0"/>
              <a:t> построяване</a:t>
            </a:r>
            <a:r>
              <a:rPr lang="en-US" sz="2000" dirty="0"/>
              <a:t>;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/>
              <a:t>	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14684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Телефон</a:t>
            </a:r>
            <a:endParaRPr lang="bg-BG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30963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	</a:t>
            </a:r>
            <a:r>
              <a:rPr lang="ru-RU" sz="2000" dirty="0" smtClean="0"/>
              <a:t>Телефон</a:t>
            </a:r>
            <a:r>
              <a:rPr lang="bg-BG" sz="2000" dirty="0" smtClean="0"/>
              <a:t>ът</a:t>
            </a:r>
            <a:r>
              <a:rPr lang="ru-RU" sz="2000" dirty="0" smtClean="0"/>
              <a:t> е </a:t>
            </a:r>
            <a:r>
              <a:rPr lang="ru-RU" sz="2000" dirty="0"/>
              <a:t>телекомуникационен апарат, който предава и получава звук, най-често човешки глас, на големи разстояния. Телефоните са от </a:t>
            </a:r>
            <a:r>
              <a:rPr lang="ru-RU" sz="2000" dirty="0" smtClean="0"/>
              <a:t>т.нар. </a:t>
            </a:r>
            <a:r>
              <a:rPr lang="bg-BG" sz="2000" dirty="0"/>
              <a:t>“</a:t>
            </a:r>
            <a:r>
              <a:rPr lang="ru-RU" sz="2000" dirty="0" smtClean="0"/>
              <a:t>от </a:t>
            </a:r>
            <a:r>
              <a:rPr lang="ru-RU" sz="2000" dirty="0"/>
              <a:t>точка до </a:t>
            </a:r>
            <a:r>
              <a:rPr lang="ru-RU" sz="2000" dirty="0" smtClean="0"/>
              <a:t>точка“ </a:t>
            </a:r>
            <a:r>
              <a:rPr lang="ru-RU" sz="2000" dirty="0"/>
              <a:t>тип комуникационна система, чиято основна функция е да позволи на двама души, разделени от големи разстояния, да разговарят помежду си</a:t>
            </a:r>
            <a:r>
              <a:rPr lang="ru-RU" sz="2000" dirty="0" smtClean="0"/>
              <a:t>. </a:t>
            </a:r>
            <a:r>
              <a:rPr lang="ru-RU" sz="2000" dirty="0"/>
              <a:t>Той е един от най-често срещаните апарати в развития свят и отдавна се счита за абсолютна необходимост в предприятия, домакинства и правителствата. Думата телефон е приета и еднаква на много езици в целия свят</a:t>
            </a:r>
            <a:r>
              <a:rPr lang="ru-RU" sz="2000" dirty="0" smtClean="0"/>
              <a:t>.</a:t>
            </a:r>
          </a:p>
          <a:p>
            <a:pPr marL="0" indent="0" algn="just">
              <a:buNone/>
            </a:pPr>
            <a:endParaRPr lang="ru-RU" sz="2000" dirty="0"/>
          </a:p>
        </p:txBody>
      </p:sp>
      <p:sp>
        <p:nvSpPr>
          <p:cNvPr id="4" name="Rectangle 3"/>
          <p:cNvSpPr/>
          <p:nvPr/>
        </p:nvSpPr>
        <p:spPr>
          <a:xfrm>
            <a:off x="2843808" y="4215233"/>
            <a:ext cx="57961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Всички телефонни апарати имат следните части:</a:t>
            </a:r>
            <a:r>
              <a:rPr lang="ru-RU" sz="2000" dirty="0"/>
              <a:t> </a:t>
            </a:r>
            <a:endParaRPr lang="en-US" sz="20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000" dirty="0"/>
              <a:t>Микрофон</a:t>
            </a:r>
            <a:r>
              <a:rPr lang="en-US" sz="2000" dirty="0" smtClean="0"/>
              <a:t>;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000" dirty="0" smtClean="0"/>
              <a:t>Слушалка</a:t>
            </a:r>
            <a:r>
              <a:rPr lang="en-US" sz="2000" dirty="0" smtClean="0"/>
              <a:t>;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bg-BG" sz="2000" dirty="0" smtClean="0"/>
              <a:t>З</a:t>
            </a:r>
            <a:r>
              <a:rPr lang="ru-RU" sz="2000" dirty="0" smtClean="0"/>
              <a:t>вънец</a:t>
            </a:r>
            <a:r>
              <a:rPr lang="en-US" sz="2000" dirty="0" smtClean="0"/>
              <a:t>;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000" dirty="0"/>
              <a:t>К</a:t>
            </a:r>
            <a:r>
              <a:rPr lang="ru-RU" sz="2000" dirty="0" smtClean="0"/>
              <a:t>лавиатура </a:t>
            </a:r>
            <a:r>
              <a:rPr lang="ru-RU" sz="2000" dirty="0"/>
              <a:t>(в миналото шайба за набиране на номерата).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423596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bg-BG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Устройство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3"/>
            <a:ext cx="8496944" cy="252028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200" dirty="0" smtClean="0"/>
              <a:t>	</a:t>
            </a:r>
            <a:r>
              <a:rPr lang="ru-RU" sz="2200" dirty="0" smtClean="0"/>
              <a:t>Съвременният </a:t>
            </a:r>
            <a:r>
              <a:rPr lang="ru-RU" sz="2200" dirty="0"/>
              <a:t>стандарт за телефония предвижда предаването на сигнала в честотна лента </a:t>
            </a:r>
            <a:r>
              <a:rPr lang="ru-RU" sz="2200" b="1" dirty="0"/>
              <a:t>0,3 - 3,4 kHz</a:t>
            </a:r>
            <a:r>
              <a:rPr lang="ru-RU" sz="2200" dirty="0"/>
              <a:t>. </a:t>
            </a:r>
            <a:endParaRPr lang="ru-RU" sz="2200" dirty="0" smtClean="0"/>
          </a:p>
          <a:p>
            <a:pPr marL="0" indent="0" algn="just">
              <a:buNone/>
            </a:pPr>
            <a:r>
              <a:rPr lang="ru-RU" sz="2200" b="1" dirty="0" smtClean="0"/>
              <a:t>Основните </a:t>
            </a:r>
            <a:r>
              <a:rPr lang="ru-RU" sz="2200" b="1" dirty="0"/>
              <a:t>части на телефона </a:t>
            </a:r>
            <a:r>
              <a:rPr lang="ru-RU" sz="2200" b="1" dirty="0" smtClean="0"/>
              <a:t>са:</a:t>
            </a:r>
          </a:p>
          <a:p>
            <a:pPr algn="just"/>
            <a:r>
              <a:rPr lang="ru-RU" sz="2200" dirty="0" smtClean="0"/>
              <a:t>телефонен трансформатор</a:t>
            </a:r>
            <a:r>
              <a:rPr lang="bg-BG" sz="2200" dirty="0" smtClean="0"/>
              <a:t>;</a:t>
            </a:r>
          </a:p>
          <a:p>
            <a:pPr algn="just"/>
            <a:r>
              <a:rPr lang="ru-RU" sz="2200" dirty="0" smtClean="0"/>
              <a:t>микрофон;</a:t>
            </a:r>
          </a:p>
          <a:p>
            <a:pPr algn="just"/>
            <a:r>
              <a:rPr lang="ru-RU" sz="2200" dirty="0" smtClean="0"/>
              <a:t>телефонна </a:t>
            </a:r>
            <a:r>
              <a:rPr lang="ru-RU" sz="2200" dirty="0"/>
              <a:t>капсула, обединени конструктивно в т.н. телефонна гарнитура (слушалка</a:t>
            </a:r>
            <a:r>
              <a:rPr lang="ru-RU" sz="2200" dirty="0" smtClean="0"/>
              <a:t>);</a:t>
            </a:r>
          </a:p>
          <a:p>
            <a:pPr marL="0" indent="0" algn="just">
              <a:buNone/>
            </a:pPr>
            <a:r>
              <a:rPr lang="ru-RU" sz="2000" dirty="0"/>
              <a:t>	</a:t>
            </a:r>
            <a:endParaRPr lang="bg-BG" sz="2000" dirty="0"/>
          </a:p>
        </p:txBody>
      </p:sp>
      <p:sp>
        <p:nvSpPr>
          <p:cNvPr id="4" name="Rectangle 3"/>
          <p:cNvSpPr/>
          <p:nvPr/>
        </p:nvSpPr>
        <p:spPr>
          <a:xfrm>
            <a:off x="2555776" y="3068960"/>
            <a:ext cx="62646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	Микрофонът </a:t>
            </a:r>
            <a:r>
              <a:rPr lang="ru-RU" sz="2000" dirty="0"/>
              <a:t>преобразува звука, генериран при говорене, в електрически сигнал. Телефонната капсула преобразува получения от събеседника електрически сигнал в звук. Телефонният трансформатор намалява до минимум силата, с която се чуват в слушалката звуците, приети от микрофона, като ги изпраща само към насрещния телефон. Електрическият сигнал се предава по проводници към телефонна централа, която пренасочва (комутира) сигнала към централата на търсения абонат. 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91651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8" y="18871"/>
            <a:ext cx="6781173" cy="4346234"/>
          </a:xfrm>
        </p:spPr>
      </p:pic>
      <p:sp>
        <p:nvSpPr>
          <p:cNvPr id="5" name="TextBox 4"/>
          <p:cNvSpPr txBox="1"/>
          <p:nvPr/>
        </p:nvSpPr>
        <p:spPr>
          <a:xfrm>
            <a:off x="7020272" y="548680"/>
            <a:ext cx="219573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u="sng" dirty="0"/>
              <a:t>Схема на динамичен микрофон</a:t>
            </a:r>
          </a:p>
          <a:p>
            <a:r>
              <a:rPr lang="ru-RU" dirty="0" smtClean="0"/>
              <a:t>1 </a:t>
            </a:r>
            <a:r>
              <a:rPr lang="ru-RU" dirty="0"/>
              <a:t>- Звукова </a:t>
            </a:r>
            <a:r>
              <a:rPr lang="ru-RU" dirty="0" smtClean="0"/>
              <a:t>вълна;</a:t>
            </a:r>
            <a:endParaRPr lang="ru-RU" dirty="0"/>
          </a:p>
          <a:p>
            <a:r>
              <a:rPr lang="ru-RU" dirty="0" smtClean="0"/>
              <a:t>2 – Мембрана;</a:t>
            </a:r>
            <a:endParaRPr lang="ru-RU" dirty="0"/>
          </a:p>
          <a:p>
            <a:r>
              <a:rPr lang="ru-RU" dirty="0" smtClean="0"/>
              <a:t>3 </a:t>
            </a:r>
            <a:r>
              <a:rPr lang="ru-RU" dirty="0"/>
              <a:t>- Подвижна </a:t>
            </a:r>
            <a:r>
              <a:rPr lang="ru-RU" dirty="0" smtClean="0"/>
              <a:t>бобина;</a:t>
            </a:r>
            <a:endParaRPr lang="ru-RU" dirty="0"/>
          </a:p>
          <a:p>
            <a:r>
              <a:rPr lang="ru-RU" dirty="0"/>
              <a:t> 4 </a:t>
            </a:r>
            <a:r>
              <a:rPr lang="ru-RU" dirty="0" smtClean="0"/>
              <a:t>– Сърцевина;</a:t>
            </a:r>
            <a:endParaRPr lang="ru-RU" dirty="0"/>
          </a:p>
          <a:p>
            <a:r>
              <a:rPr lang="ru-RU" dirty="0"/>
              <a:t> 5 - Електричен </a:t>
            </a:r>
            <a:r>
              <a:rPr lang="ru-RU" dirty="0" smtClean="0"/>
              <a:t>сигнал;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64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История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3816424"/>
          </a:xfrm>
        </p:spPr>
        <p:txBody>
          <a:bodyPr>
            <a:noAutofit/>
          </a:bodyPr>
          <a:lstStyle/>
          <a:p>
            <a:pPr algn="just"/>
            <a:r>
              <a:rPr lang="bg-BG" sz="2000" b="1" dirty="0"/>
              <a:t>Механични </a:t>
            </a:r>
            <a:r>
              <a:rPr lang="bg-BG" sz="2000" b="1" dirty="0" smtClean="0"/>
              <a:t>устройства:</a:t>
            </a:r>
          </a:p>
          <a:p>
            <a:pPr marL="0" indent="0" algn="just">
              <a:buNone/>
            </a:pPr>
            <a:r>
              <a:rPr lang="ru-RU" sz="2000" dirty="0" smtClean="0"/>
              <a:t>	Преди </a:t>
            </a:r>
            <a:r>
              <a:rPr lang="ru-RU" sz="2000" dirty="0"/>
              <a:t>изобретяването на електромагнитните устройства, хората използват механични средства за предаване на звук и да комуникират помежду си на разстояние - така например по тръби и други подобни </a:t>
            </a:r>
            <a:r>
              <a:rPr lang="ru-RU" sz="2000" dirty="0" smtClean="0"/>
              <a:t>среди.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80928"/>
            <a:ext cx="4466960" cy="3069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709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64903"/>
          </a:xfrm>
        </p:spPr>
        <p:txBody>
          <a:bodyPr>
            <a:normAutofit/>
          </a:bodyPr>
          <a:lstStyle/>
          <a:p>
            <a:pPr algn="just"/>
            <a:r>
              <a:rPr lang="bg-BG" sz="2000" b="1" dirty="0"/>
              <a:t>Изобретяването на телефона:</a:t>
            </a:r>
          </a:p>
          <a:p>
            <a:pPr marL="0" indent="0" algn="just">
              <a:buNone/>
            </a:pPr>
            <a:r>
              <a:rPr lang="ru-RU" sz="2000" dirty="0"/>
              <a:t>	Изобретяването на телефона става възможно благодарение на усъвършенстването на електрическия телеграф. Ранната история на телефона все още не е изяснена и е обсипана с противоречия, твърдения и контратвърдения, които стават още по-объркващи от многобройните дела по установяване на патент. Патенти в крайна сметка са дадени на Александър Греъм Бел и Томас Едисън.</a:t>
            </a:r>
            <a:endParaRPr lang="bg-BG" sz="2000" dirty="0"/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66896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603" y="3660"/>
            <a:ext cx="3483253" cy="4525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683568" y="332656"/>
            <a:ext cx="4824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	Телефонът /получил </a:t>
            </a:r>
            <a:r>
              <a:rPr lang="ru-RU" sz="2000" dirty="0"/>
              <a:t>популярност като конструкция и масово </a:t>
            </a:r>
            <a:r>
              <a:rPr lang="ru-RU" sz="2000" dirty="0" smtClean="0"/>
              <a:t>приложение/ </a:t>
            </a:r>
            <a:r>
              <a:rPr lang="ru-RU" sz="2000" dirty="0"/>
              <a:t>е изобретен през 1876 г. от шотландския учен и изобретател Александър Греъм Бел, професор в Бостънския университет. Първите думи, предадени по телефона от Александър Бел, са до съседната стая, където се намирал помощникът му, Томас Уотсън.</a:t>
            </a:r>
            <a:endParaRPr lang="bg-BG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049" y="2924944"/>
            <a:ext cx="3070812" cy="26352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8706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317</Words>
  <Application>Microsoft Office PowerPoint</Application>
  <PresentationFormat>On-screen Show (4:3)</PresentationFormat>
  <Paragraphs>58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Телефония и телефони</vt:lpstr>
      <vt:lpstr>Що е телефония?</vt:lpstr>
      <vt:lpstr>PowerPoint Presentation</vt:lpstr>
      <vt:lpstr>Телефон</vt:lpstr>
      <vt:lpstr>Устройство</vt:lpstr>
      <vt:lpstr>PowerPoint Presentation</vt:lpstr>
      <vt:lpstr>История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Телефония и телефони</dc:title>
  <dc:creator>Vessy</dc:creator>
  <cp:lastModifiedBy>Vessy</cp:lastModifiedBy>
  <cp:revision>32</cp:revision>
  <dcterms:created xsi:type="dcterms:W3CDTF">2013-03-16T14:57:21Z</dcterms:created>
  <dcterms:modified xsi:type="dcterms:W3CDTF">2013-03-20T05:59:47Z</dcterms:modified>
</cp:coreProperties>
</file>