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56" r:id="rId2"/>
    <p:sldId id="279" r:id="rId3"/>
    <p:sldId id="280" r:id="rId4"/>
    <p:sldId id="281" r:id="rId5"/>
    <p:sldId id="278"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576" autoAdjust="0"/>
  </p:normalViewPr>
  <p:slideViewPr>
    <p:cSldViewPr>
      <p:cViewPr varScale="1">
        <p:scale>
          <a:sx n="63" d="100"/>
          <a:sy n="63" d="100"/>
        </p:scale>
        <p:origin x="-15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0F0AD-F7F1-4D05-9ABF-5B2DE90E3D9D}" type="datetimeFigureOut">
              <a:rPr lang="en-US" smtClean="0"/>
              <a:t>4/2/2013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CAC7F-FEAE-41EF-A31D-2AD1DC1EA6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8CAC7F-FEAE-41EF-A31D-2AD1DC1EA6C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17" name="Footer Placeholder 16"/>
          <p:cNvSpPr>
            <a:spLocks noGrp="1"/>
          </p:cNvSpPr>
          <p:nvPr>
            <p:ph type="ftr" sz="quarter" idx="11"/>
          </p:nvPr>
        </p:nvSpPr>
        <p:spPr/>
        <p:txBody>
          <a:bodyPr/>
          <a:lstStyle/>
          <a:p>
            <a:endParaRPr lang="bg-BG"/>
          </a:p>
        </p:txBody>
      </p:sp>
      <p:sp>
        <p:nvSpPr>
          <p:cNvPr id="29" name="Slide Number Placeholder 28"/>
          <p:cNvSpPr>
            <a:spLocks noGrp="1"/>
          </p:cNvSpPr>
          <p:nvPr>
            <p:ph type="sldNum" sz="quarter" idx="12"/>
          </p:nvPr>
        </p:nvSpPr>
        <p:spPr/>
        <p:txBody>
          <a:bodyPr/>
          <a:lstStyle/>
          <a:p>
            <a:fld id="{513476C9-0D1D-48B0-9F5A-3339A37B09BD}" type="slidenum">
              <a:rPr lang="bg-BG" smtClean="0"/>
              <a:pPr/>
              <a:t>‹#›</a:t>
            </a:fld>
            <a:endParaRPr lang="bg-BG"/>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a:xfrm>
            <a:off x="7924800" y="6416675"/>
            <a:ext cx="762000" cy="365125"/>
          </a:xfrm>
        </p:spPr>
        <p:txBody>
          <a:bodyPr/>
          <a:lstStyle/>
          <a:p>
            <a:fld id="{513476C9-0D1D-48B0-9F5A-3339A37B09BD}" type="slidenum">
              <a:rPr lang="bg-BG" smtClean="0"/>
              <a:pPr/>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2DEE57-01AC-41A4-B90A-D647CFE6B14D}" type="datetimeFigureOut">
              <a:rPr lang="bg-BG" smtClean="0"/>
              <a:pPr/>
              <a:t>2.4.2013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13476C9-0D1D-48B0-9F5A-3339A37B09BD}" type="slidenum">
              <a:rPr lang="bg-BG" smtClean="0"/>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C2DEE57-01AC-41A4-B90A-D647CFE6B14D}" type="datetimeFigureOut">
              <a:rPr lang="bg-BG" smtClean="0"/>
              <a:pPr/>
              <a:t>2.4.2013 г.</a:t>
            </a:fld>
            <a:endParaRPr lang="bg-BG"/>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bg-BG"/>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13476C9-0D1D-48B0-9F5A-3339A37B09BD}" type="slidenum">
              <a:rPr lang="bg-BG" smtClean="0"/>
              <a:pPr/>
              <a:t>‹#›</a:t>
            </a:fld>
            <a:endParaRPr lang="bg-BG"/>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http://www.veos.bg/?mode=&amp;act=file&amp;id=158"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16" y="71414"/>
            <a:ext cx="4572000" cy="4401205"/>
          </a:xfrm>
          <a:prstGeom prst="rect">
            <a:avLst/>
          </a:prstGeom>
        </p:spPr>
        <p:txBody>
          <a:bodyPr>
            <a:spAutoFit/>
          </a:bodyPr>
          <a:lstStyle/>
          <a:p>
            <a:pPr algn="ctr"/>
            <a:r>
              <a:rPr lang="bg-BG" sz="4000" dirty="0" smtClean="0"/>
              <a:t/>
            </a:r>
            <a:br>
              <a:rPr lang="bg-BG" sz="4000" dirty="0" smtClean="0"/>
            </a:br>
            <a:r>
              <a:rPr lang="bg-BG" sz="4000" dirty="0" smtClean="0"/>
              <a:t/>
            </a:r>
            <a:br>
              <a:rPr lang="bg-BG" sz="4000" dirty="0" smtClean="0"/>
            </a:br>
            <a:r>
              <a:rPr lang="bg-BG" sz="4000" b="1" dirty="0" smtClean="0"/>
              <a:t>Системи за видеонаблюдемие</a:t>
            </a:r>
            <a:r>
              <a:rPr lang="bg-BG" sz="4000" dirty="0" smtClean="0"/>
              <a:t/>
            </a:r>
            <a:br>
              <a:rPr lang="bg-BG" sz="4000" dirty="0" smtClean="0"/>
            </a:br>
            <a:r>
              <a:rPr lang="bg-BG" sz="4000" dirty="0" smtClean="0"/>
              <a:t/>
            </a:r>
            <a:br>
              <a:rPr lang="bg-BG" sz="4000" dirty="0" smtClean="0"/>
            </a:br>
            <a:r>
              <a:rPr lang="bg-BG" sz="4000" b="1" dirty="0" smtClean="0"/>
              <a:t/>
            </a:r>
            <a:br>
              <a:rPr lang="bg-BG" sz="4000" b="1" dirty="0" smtClean="0"/>
            </a:br>
            <a:endParaRPr lang="en-US" sz="4000" dirty="0"/>
          </a:p>
        </p:txBody>
      </p:sp>
      <p:sp>
        <p:nvSpPr>
          <p:cNvPr id="4" name="Rectangle 3"/>
          <p:cNvSpPr/>
          <p:nvPr/>
        </p:nvSpPr>
        <p:spPr>
          <a:xfrm>
            <a:off x="4214810" y="5286388"/>
            <a:ext cx="4572000" cy="1200329"/>
          </a:xfrm>
          <a:prstGeom prst="rect">
            <a:avLst/>
          </a:prstGeom>
        </p:spPr>
        <p:txBody>
          <a:bodyPr>
            <a:spAutoFit/>
          </a:bodyPr>
          <a:lstStyle/>
          <a:p>
            <a:pPr algn="r"/>
            <a:r>
              <a:rPr lang="bg-BG" dirty="0" smtClean="0"/>
              <a:t>Разработил:Александър Георгиев Миткош</a:t>
            </a:r>
          </a:p>
          <a:p>
            <a:pPr algn="r"/>
            <a:r>
              <a:rPr lang="bg-BG" dirty="0" smtClean="0"/>
              <a:t>Специалност:Би</a:t>
            </a:r>
          </a:p>
          <a:p>
            <a:pPr algn="r"/>
            <a:r>
              <a:rPr lang="bg-BG" dirty="0" smtClean="0"/>
              <a:t>Факултетен номер:115026</a:t>
            </a:r>
          </a:p>
          <a:p>
            <a:endParaRPr lang="bg-B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85720" y="468580"/>
            <a:ext cx="8501122"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bg-BG"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За обезпечаване безопасността на важни обекти се използват цифровите системи на </a:t>
            </a:r>
            <a:r>
              <a:rPr kumimoji="0" lang="bg-BG" sz="2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видеонаблюдение</a:t>
            </a:r>
            <a:r>
              <a:rPr kumimoji="0" lang="bg-BG"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които като правило се интегрират в комплексни системи за безопасност. Такива комплекси фиксират, записват и анализират информацията, а също и вземат решения и по защитата на охранявания обект. </a:t>
            </a:r>
            <a:endParaRPr kumimoji="0" lang="bg-BG"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bg-BG"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Цифровите системи за наблюдение предлагат много по-големи възможности в сравнение с аналоговите системи. Някои от системите могат да се базират на добра компютърна конфигурация а други, но не толкова гъвкави,  на </a:t>
            </a: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DVR </a:t>
            </a:r>
            <a:r>
              <a:rPr kumimoji="0" lang="bg-BG"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устройства. </a:t>
            </a:r>
            <a:endParaRPr kumimoji="0" lang="bg-BG"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714356"/>
            <a:ext cx="8229600" cy="428628"/>
          </a:xfrm>
        </p:spPr>
        <p:txBody>
          <a:bodyPr>
            <a:noAutofit/>
          </a:bodyPr>
          <a:lstStyle/>
          <a:p>
            <a:r>
              <a:rPr lang="bg-BG" sz="3600" b="1" i="1" dirty="0" err="1"/>
              <a:t>Видеосистеми</a:t>
            </a:r>
            <a:r>
              <a:rPr lang="bg-BG" sz="3600" b="1" i="1" dirty="0"/>
              <a:t> базирани на цифрови записващи устройства (DVR)</a:t>
            </a:r>
            <a:r>
              <a:rPr lang="bg-BG" sz="3600" b="1" dirty="0"/>
              <a:t> .</a:t>
            </a:r>
            <a:endParaRPr lang="bg-BG" sz="3600" dirty="0"/>
          </a:p>
        </p:txBody>
      </p:sp>
      <p:sp>
        <p:nvSpPr>
          <p:cNvPr id="4" name="Контейнер за съдържание 3"/>
          <p:cNvSpPr>
            <a:spLocks noGrp="1"/>
          </p:cNvSpPr>
          <p:nvPr>
            <p:ph idx="1"/>
          </p:nvPr>
        </p:nvSpPr>
        <p:spPr/>
        <p:txBody>
          <a:bodyPr>
            <a:normAutofit fontScale="85000" lnSpcReduction="10000"/>
          </a:bodyPr>
          <a:lstStyle/>
          <a:p>
            <a:r>
              <a:rPr lang="bg-BG" dirty="0"/>
              <a:t>Позволяват непрекъснат запис на вградени твърди дискове без необходимост от подмяна на касети. </a:t>
            </a:r>
            <a:endParaRPr lang="en-US" dirty="0" smtClean="0"/>
          </a:p>
          <a:p>
            <a:r>
              <a:rPr lang="bg-BG" dirty="0"/>
              <a:t>Различните модели предлагат функции като график на запис и видео детекция на движение, рационализират записа и архивират събития от интерес за потребителя. </a:t>
            </a:r>
            <a:endParaRPr lang="en-US" dirty="0" smtClean="0"/>
          </a:p>
          <a:p>
            <a:r>
              <a:rPr lang="bg-BG" dirty="0"/>
              <a:t> Предимствата са възможност за преглеждане на видеоматериала в реално време, високата разделителна способност на цифровия запис, програмиране с ръчно дистанционно управление и малка или никаква поддръжка. </a:t>
            </a:r>
            <a:endParaRPr lang="en-US" dirty="0" smtClean="0"/>
          </a:p>
          <a:p>
            <a:r>
              <a:rPr lang="bg-BG" dirty="0" smtClean="0"/>
              <a:t>Недостатъците </a:t>
            </a:r>
            <a:r>
              <a:rPr lang="bg-BG" dirty="0"/>
              <a:t>на системата са трудно програмиране и невъзможност да се  разшири с допълнителни камери.</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714356"/>
            <a:ext cx="8229600" cy="703282"/>
          </a:xfrm>
        </p:spPr>
        <p:txBody>
          <a:bodyPr>
            <a:normAutofit fontScale="90000"/>
          </a:bodyPr>
          <a:lstStyle/>
          <a:p>
            <a:r>
              <a:rPr lang="bg-BG" b="1" i="1" dirty="0" err="1"/>
              <a:t>Видеосистемите</a:t>
            </a:r>
            <a:r>
              <a:rPr lang="bg-BG" b="1" i="1" dirty="0"/>
              <a:t> базирани на персонален компютър.</a:t>
            </a:r>
            <a:r>
              <a:rPr lang="bg-BG" dirty="0"/>
              <a:t/>
            </a:r>
            <a:br>
              <a:rPr lang="bg-BG" dirty="0"/>
            </a:br>
            <a:endParaRPr lang="bg-BG" dirty="0"/>
          </a:p>
        </p:txBody>
      </p:sp>
      <p:sp>
        <p:nvSpPr>
          <p:cNvPr id="3" name="Контейнер за съдържание 2"/>
          <p:cNvSpPr>
            <a:spLocks noGrp="1"/>
          </p:cNvSpPr>
          <p:nvPr>
            <p:ph idx="1"/>
          </p:nvPr>
        </p:nvSpPr>
        <p:spPr/>
        <p:txBody>
          <a:bodyPr>
            <a:normAutofit/>
          </a:bodyPr>
          <a:lstStyle/>
          <a:p>
            <a:r>
              <a:rPr lang="bg-BG" dirty="0"/>
              <a:t>Предлагат  по-голяма гъвкавост в сравнение с </a:t>
            </a:r>
            <a:r>
              <a:rPr lang="en-US" dirty="0"/>
              <a:t>DVR </a:t>
            </a:r>
            <a:r>
              <a:rPr lang="bg-BG" dirty="0"/>
              <a:t>устройствата. </a:t>
            </a:r>
            <a:endParaRPr lang="en-US" dirty="0" smtClean="0"/>
          </a:p>
          <a:p>
            <a:r>
              <a:rPr lang="bg-BG" dirty="0"/>
              <a:t> Като предимства на тази система могат да се посочат</a:t>
            </a:r>
            <a:r>
              <a:rPr lang="bg-BG" dirty="0" smtClean="0"/>
              <a:t>:</a:t>
            </a:r>
            <a:endParaRPr lang="bg-BG" dirty="0"/>
          </a:p>
          <a:p>
            <a:pPr lvl="0">
              <a:buNone/>
            </a:pPr>
            <a:r>
              <a:rPr lang="bg-BG" dirty="0"/>
              <a:t>висока детайлност на записа;</a:t>
            </a:r>
          </a:p>
          <a:p>
            <a:pPr lvl="0">
              <a:buNone/>
            </a:pPr>
            <a:r>
              <a:rPr lang="bg-BG" dirty="0"/>
              <a:t>спестява време при преглеждането на записа;</a:t>
            </a:r>
          </a:p>
          <a:p>
            <a:pPr lvl="0">
              <a:buNone/>
            </a:pPr>
            <a:r>
              <a:rPr lang="bg-BG" dirty="0"/>
              <a:t>съхранява голямо количество </a:t>
            </a:r>
            <a:r>
              <a:rPr lang="bg-BG" dirty="0" err="1"/>
              <a:t>видемоатериал</a:t>
            </a:r>
            <a:r>
              <a:rPr lang="bg-BG" dirty="0"/>
              <a:t>;</a:t>
            </a:r>
          </a:p>
          <a:p>
            <a:pPr>
              <a:buNone/>
            </a:pPr>
            <a:r>
              <a:rPr lang="bg-BG" dirty="0"/>
              <a:t>лесно се интегрират в мрежа.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214290"/>
            <a:ext cx="6072198" cy="65142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8100" algn="ctr" defTabSz="914400" rtl="0" eaLnBrk="1" fontAlgn="base" latinLnBrk="0" hangingPunct="1">
              <a:lnSpc>
                <a:spcPct val="100000"/>
              </a:lnSpc>
              <a:spcBef>
                <a:spcPct val="0"/>
              </a:spcBef>
              <a:spcAft>
                <a:spcPct val="0"/>
              </a:spcAft>
              <a:buClrTx/>
              <a:buSzTx/>
              <a:buFontTx/>
              <a:buNone/>
              <a:tabLst/>
            </a:pPr>
            <a:r>
              <a:rPr kumimoji="0" lang="bg-BG"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bg-BG"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 основата </a:t>
            </a:r>
            <a:r>
              <a:rPr kumimoji="0" lang="bg-BG"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нa</a:t>
            </a:r>
            <a:r>
              <a:rPr kumimoji="0" lang="bg-BG"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компютърните системи за наблюдение и контрол стоят контролерите за </a:t>
            </a:r>
            <a:r>
              <a:rPr kumimoji="0" lang="bg-BG"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видеонаблюдение</a:t>
            </a:r>
            <a:r>
              <a:rPr kumimoji="0" lang="bg-BG"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и съответният софтуер. Той непрекъснато се обновява с последните технологични новости в областта на компютърната </a:t>
            </a:r>
            <a:r>
              <a:rPr kumimoji="0" lang="bg-BG"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видеообработка</a:t>
            </a:r>
            <a:r>
              <a:rPr kumimoji="0" lang="bg-BG"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дигиталната защита на данните, Интернет и др.</a:t>
            </a:r>
            <a:endParaRPr kumimoji="0" lang="bg-BG"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38100" algn="ctr" defTabSz="914400" rtl="0" eaLnBrk="0" fontAlgn="base" latinLnBrk="0" hangingPunct="0">
              <a:lnSpc>
                <a:spcPct val="100000"/>
              </a:lnSpc>
              <a:spcBef>
                <a:spcPct val="0"/>
              </a:spcBef>
              <a:spcAft>
                <a:spcPct val="0"/>
              </a:spcAft>
              <a:buClrTx/>
              <a:buSzTx/>
              <a:buFontTx/>
              <a:buNone/>
              <a:tabLst/>
            </a:pPr>
            <a:r>
              <a:rPr kumimoji="0" lang="bg-BG"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През последните години абсолютен хит на пазара на компютърни компоненти са охранителните платки за </a:t>
            </a:r>
            <a:r>
              <a:rPr kumimoji="0" lang="bg-BG" sz="2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видеонаблюдение</a:t>
            </a:r>
            <a:r>
              <a:rPr kumimoji="0" lang="bg-BG"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и запис от различни класове. Те намират все по широко приложение - от охраната на малки офиси и магазини, през магазини и Интернет клубове, до бензиностанции и търговски центрове. </a:t>
            </a:r>
            <a:endParaRPr kumimoji="0" lang="bg-BG"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2530" name="Picture 2" descr="DVR1"/>
          <p:cNvPicPr>
            <a:picLocks noChangeAspect="1" noChangeArrowheads="1"/>
          </p:cNvPicPr>
          <p:nvPr/>
        </p:nvPicPr>
        <p:blipFill>
          <a:blip r:embed="rId2" cstate="print"/>
          <a:srcRect/>
          <a:stretch>
            <a:fillRect/>
          </a:stretch>
        </p:blipFill>
        <p:spPr bwMode="auto">
          <a:xfrm>
            <a:off x="6129338" y="500042"/>
            <a:ext cx="2657504" cy="2657504"/>
          </a:xfrm>
          <a:prstGeom prst="rect">
            <a:avLst/>
          </a:prstGeom>
          <a:noFill/>
          <a:ln w="9525">
            <a:noFill/>
            <a:miter lim="800000"/>
            <a:headEnd/>
            <a:tailEnd/>
          </a:ln>
        </p:spPr>
      </p:pic>
      <p:pic>
        <p:nvPicPr>
          <p:cNvPr id="22531" name="Picture 3" descr="DVR2"/>
          <p:cNvPicPr>
            <a:picLocks noChangeAspect="1" noChangeArrowheads="1"/>
          </p:cNvPicPr>
          <p:nvPr/>
        </p:nvPicPr>
        <p:blipFill>
          <a:blip r:embed="rId3" cstate="print"/>
          <a:srcRect/>
          <a:stretch>
            <a:fillRect/>
          </a:stretch>
        </p:blipFill>
        <p:spPr bwMode="auto">
          <a:xfrm>
            <a:off x="5929322" y="3714752"/>
            <a:ext cx="2928958" cy="292895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a:xfrm>
            <a:off x="457200" y="274638"/>
            <a:ext cx="7972452" cy="1082660"/>
          </a:xfrm>
        </p:spPr>
        <p:txBody>
          <a:bodyPr>
            <a:normAutofit fontScale="90000"/>
          </a:bodyPr>
          <a:lstStyle/>
          <a:p>
            <a:r>
              <a:rPr lang="bg-BG" b="1" i="1" dirty="0"/>
              <a:t>IP системи за </a:t>
            </a:r>
            <a:r>
              <a:rPr lang="bg-BG" b="1" i="1" dirty="0" err="1"/>
              <a:t>видеонаблюдение</a:t>
            </a:r>
            <a:r>
              <a:rPr lang="bg-BG" i="1" dirty="0"/>
              <a:t> </a:t>
            </a:r>
            <a:endParaRPr lang="bg-BG" dirty="0"/>
          </a:p>
        </p:txBody>
      </p:sp>
      <p:sp>
        <p:nvSpPr>
          <p:cNvPr id="5" name="Контейнер за съдържание 4"/>
          <p:cNvSpPr>
            <a:spLocks noGrp="1"/>
          </p:cNvSpPr>
          <p:nvPr>
            <p:ph idx="1"/>
          </p:nvPr>
        </p:nvSpPr>
        <p:spPr/>
        <p:txBody>
          <a:bodyPr>
            <a:normAutofit fontScale="92500" lnSpcReduction="20000"/>
          </a:bodyPr>
          <a:lstStyle/>
          <a:p>
            <a:pPr>
              <a:buNone/>
            </a:pPr>
            <a:r>
              <a:rPr lang="en-US" dirty="0" smtClean="0"/>
              <a:t>    </a:t>
            </a:r>
            <a:r>
              <a:rPr lang="bg-BG" sz="3300" u="sng" dirty="0" smtClean="0"/>
              <a:t>Предимства </a:t>
            </a:r>
            <a:r>
              <a:rPr lang="bg-BG" sz="3300" u="sng" dirty="0"/>
              <a:t>на системите за IP </a:t>
            </a:r>
            <a:r>
              <a:rPr lang="bg-BG" sz="3300" u="sng" dirty="0" err="1"/>
              <a:t>видеонаблюдение</a:t>
            </a:r>
            <a:r>
              <a:rPr lang="bg-BG" sz="3300" u="sng" dirty="0"/>
              <a:t>: </a:t>
            </a:r>
          </a:p>
          <a:p>
            <a:pPr lvl="0"/>
            <a:r>
              <a:rPr lang="bg-BG" dirty="0"/>
              <a:t>функционалност и производителност </a:t>
            </a:r>
          </a:p>
          <a:p>
            <a:pPr lvl="0"/>
            <a:r>
              <a:rPr lang="bg-BG" dirty="0"/>
              <a:t>ценова ефективност </a:t>
            </a:r>
          </a:p>
          <a:p>
            <a:pPr lvl="0"/>
            <a:r>
              <a:rPr lang="bg-BG" dirty="0"/>
              <a:t>интелигентно предаване на събитията </a:t>
            </a:r>
          </a:p>
          <a:p>
            <a:pPr lvl="0"/>
            <a:r>
              <a:rPr lang="bg-BG" dirty="0"/>
              <a:t>повишено качество на изображението </a:t>
            </a:r>
          </a:p>
          <a:p>
            <a:pPr lvl="0"/>
            <a:r>
              <a:rPr lang="bg-BG" dirty="0"/>
              <a:t>повишена сигурност </a:t>
            </a:r>
          </a:p>
          <a:p>
            <a:pPr lvl="0"/>
            <a:r>
              <a:rPr lang="bg-BG" dirty="0"/>
              <a:t>предаване на звук </a:t>
            </a:r>
          </a:p>
          <a:p>
            <a:pPr lvl="0"/>
            <a:r>
              <a:rPr lang="bg-BG" dirty="0" err="1"/>
              <a:t>надежност</a:t>
            </a:r>
            <a:r>
              <a:rPr lang="bg-BG" dirty="0"/>
              <a:t> при съхранение на данните </a:t>
            </a:r>
          </a:p>
          <a:p>
            <a:pPr lvl="0"/>
            <a:r>
              <a:rPr lang="bg-BG" dirty="0"/>
              <a:t>гъвкавост </a:t>
            </a:r>
          </a:p>
          <a:p>
            <a:pPr lvl="0"/>
            <a:r>
              <a:rPr lang="bg-BG" dirty="0"/>
              <a:t>лесни за разширение и </a:t>
            </a:r>
            <a:r>
              <a:rPr lang="bg-BG" dirty="0" err="1"/>
              <a:t>ъпгрейт</a:t>
            </a:r>
            <a:r>
              <a:rPr lang="bg-BG" dirty="0"/>
              <a:t> </a:t>
            </a:r>
          </a:p>
          <a:p>
            <a:endParaRPr lang="bg-B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 "/>
          <p:cNvPicPr>
            <a:picLocks noChangeAspect="1" noChangeArrowheads="1"/>
          </p:cNvPicPr>
          <p:nvPr/>
        </p:nvPicPr>
        <p:blipFill>
          <a:blip r:embed="rId2" cstate="print"/>
          <a:srcRect/>
          <a:stretch>
            <a:fillRect/>
          </a:stretch>
        </p:blipFill>
        <p:spPr bwMode="auto">
          <a:xfrm>
            <a:off x="500034" y="2000240"/>
            <a:ext cx="8238659" cy="4355432"/>
          </a:xfrm>
          <a:prstGeom prst="rect">
            <a:avLst/>
          </a:prstGeom>
          <a:noFill/>
          <a:ln w="9525">
            <a:noFill/>
            <a:miter lim="800000"/>
            <a:headEnd/>
            <a:tailEnd/>
          </a:ln>
        </p:spPr>
      </p:pic>
      <p:sp>
        <p:nvSpPr>
          <p:cNvPr id="25603" name="Rectangle 3"/>
          <p:cNvSpPr>
            <a:spLocks noChangeArrowheads="1"/>
          </p:cNvSpPr>
          <p:nvPr/>
        </p:nvSpPr>
        <p:spPr bwMode="auto">
          <a:xfrm>
            <a:off x="642910" y="393621"/>
            <a:ext cx="785818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bg-BG"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Интернет протоколите които се използват при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IP </a:t>
            </a:r>
            <a:r>
              <a:rPr kumimoji="0" lang="bg-BG"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системите за </a:t>
            </a:r>
            <a:r>
              <a:rPr kumimoji="0" lang="bg-BG"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видеонаблюдение</a:t>
            </a:r>
            <a:r>
              <a:rPr kumimoji="0" lang="bg-BG"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са  TCP/IP, UDP-IP, HTTP, FTP, SMTP, DHCP, DNS, DDNS, NTP, SNMP и BOOTP</a:t>
            </a:r>
            <a:endParaRPr kumimoji="0" lang="bg-BG"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428596" y="317172"/>
            <a:ext cx="8437079" cy="3971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Стандартно базирани - по UTP кабел или </a:t>
            </a:r>
            <a:r>
              <a:rPr kumimoji="0" lang="bg-BG"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PoE</a:t>
            </a:r>
            <a:r>
              <a:rPr kumimoji="0" lang="bg-BG"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и 802.11 </a:t>
            </a:r>
            <a:r>
              <a:rPr kumimoji="0" lang="bg-BG"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Wireless</a:t>
            </a:r>
            <a:r>
              <a:rPr kumimoji="0" lang="bg-BG"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LAN </a:t>
            </a:r>
            <a:endParaRPr kumimoji="0" lang="bg-BG"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50" name="Picture 2" descr=" "/>
          <p:cNvPicPr>
            <a:picLocks noChangeAspect="1" noChangeArrowheads="1"/>
          </p:cNvPicPr>
          <p:nvPr/>
        </p:nvPicPr>
        <p:blipFill>
          <a:blip r:embed="rId2" cstate="print"/>
          <a:srcRect/>
          <a:stretch>
            <a:fillRect/>
          </a:stretch>
        </p:blipFill>
        <p:spPr bwMode="auto">
          <a:xfrm>
            <a:off x="500034" y="1460740"/>
            <a:ext cx="8347926" cy="460805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928670"/>
            <a:ext cx="8229600" cy="488968"/>
          </a:xfrm>
        </p:spPr>
        <p:txBody>
          <a:bodyPr>
            <a:normAutofit fontScale="90000"/>
          </a:bodyPr>
          <a:lstStyle/>
          <a:p>
            <a:r>
              <a:rPr lang="en-US" b="1" u="sng" dirty="0"/>
              <a:t>II</a:t>
            </a:r>
            <a:r>
              <a:rPr lang="bg-BG" b="1" u="sng" dirty="0"/>
              <a:t>. Основни елементи изграждащи системите за </a:t>
            </a:r>
            <a:r>
              <a:rPr lang="bg-BG" b="1" u="sng" dirty="0" err="1"/>
              <a:t>видеонаблюдение</a:t>
            </a:r>
            <a:r>
              <a:rPr lang="bg-BG" dirty="0"/>
              <a:t/>
            </a:r>
            <a:br>
              <a:rPr lang="bg-BG" dirty="0"/>
            </a:br>
            <a:endParaRPr lang="bg-BG" dirty="0"/>
          </a:p>
        </p:txBody>
      </p:sp>
      <p:sp>
        <p:nvSpPr>
          <p:cNvPr id="3" name="Контейнер за съдържание 2"/>
          <p:cNvSpPr>
            <a:spLocks noGrp="1"/>
          </p:cNvSpPr>
          <p:nvPr>
            <p:ph idx="1"/>
          </p:nvPr>
        </p:nvSpPr>
        <p:spPr>
          <a:xfrm>
            <a:off x="500034" y="1928802"/>
            <a:ext cx="8186766" cy="4197361"/>
          </a:xfrm>
        </p:spPr>
        <p:txBody>
          <a:bodyPr/>
          <a:lstStyle/>
          <a:p>
            <a:pPr>
              <a:buNone/>
            </a:pPr>
            <a:r>
              <a:rPr lang="bg-BG" b="1" dirty="0"/>
              <a:t> 1. Камери </a:t>
            </a:r>
            <a:endParaRPr lang="bg-BG" dirty="0"/>
          </a:p>
          <a:p>
            <a:pPr>
              <a:buNone/>
            </a:pPr>
            <a:r>
              <a:rPr lang="bg-BG" dirty="0" smtClean="0"/>
              <a:t>   </a:t>
            </a:r>
            <a:r>
              <a:rPr lang="en-US" dirty="0" smtClean="0"/>
              <a:t> </a:t>
            </a:r>
            <a:r>
              <a:rPr lang="bg-BG" dirty="0" smtClean="0"/>
              <a:t>Основните </a:t>
            </a:r>
            <a:r>
              <a:rPr lang="bg-BG" dirty="0"/>
              <a:t>и най-важни елементи на </a:t>
            </a:r>
            <a:r>
              <a:rPr lang="bg-BG" dirty="0" smtClean="0"/>
              <a:t>която и</a:t>
            </a:r>
            <a:r>
              <a:rPr lang="en-US" dirty="0" smtClean="0"/>
              <a:t> </a:t>
            </a:r>
            <a:r>
              <a:rPr lang="bg-BG" dirty="0" smtClean="0"/>
              <a:t>да </a:t>
            </a:r>
            <a:r>
              <a:rPr lang="bg-BG" dirty="0"/>
              <a:t>било система за </a:t>
            </a:r>
            <a:r>
              <a:rPr lang="bg-BG" dirty="0" smtClean="0"/>
              <a:t> </a:t>
            </a:r>
            <a:r>
              <a:rPr lang="bg-BG" dirty="0" err="1"/>
              <a:t>видеонаблюдение</a:t>
            </a:r>
            <a:r>
              <a:rPr lang="bg-BG" dirty="0"/>
              <a:t> са видеокамерата и нейният обектив. От тях в най-голяма степен зависи обхватът на наблюдението и качеството на образа върху екрана на монитора</a:t>
            </a:r>
            <a:r>
              <a:rPr lang="bg-BG" b="1" dirty="0"/>
              <a:t>.</a:t>
            </a:r>
            <a:endParaRPr lang="bg-B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normAutofit fontScale="90000"/>
          </a:bodyPr>
          <a:lstStyle/>
          <a:p>
            <a:pPr algn="l"/>
            <a:r>
              <a:rPr lang="bg-BG" sz="3600" b="1" u="sng" dirty="0"/>
              <a:t>Основните типове камери са следните:</a:t>
            </a:r>
          </a:p>
        </p:txBody>
      </p:sp>
      <p:sp>
        <p:nvSpPr>
          <p:cNvPr id="5" name="Контейнер за съдържание 4"/>
          <p:cNvSpPr>
            <a:spLocks noGrp="1"/>
          </p:cNvSpPr>
          <p:nvPr>
            <p:ph idx="1"/>
          </p:nvPr>
        </p:nvSpPr>
        <p:spPr/>
        <p:txBody>
          <a:bodyPr>
            <a:normAutofit/>
          </a:bodyPr>
          <a:lstStyle/>
          <a:p>
            <a:r>
              <a:rPr lang="en-US" b="1" dirty="0"/>
              <a:t> </a:t>
            </a:r>
            <a:r>
              <a:rPr lang="bg-BG" b="1" i="1" dirty="0"/>
              <a:t>Скрити камери</a:t>
            </a:r>
            <a:r>
              <a:rPr lang="bg-BG" dirty="0"/>
              <a:t> </a:t>
            </a:r>
          </a:p>
          <a:p>
            <a:r>
              <a:rPr lang="en-US" dirty="0"/>
              <a:t> </a:t>
            </a:r>
            <a:r>
              <a:rPr lang="bg-BG" b="1" i="1" dirty="0" smtClean="0"/>
              <a:t>Куполни </a:t>
            </a:r>
            <a:r>
              <a:rPr lang="bg-BG" b="1" i="1" dirty="0"/>
              <a:t>камери</a:t>
            </a:r>
            <a:r>
              <a:rPr lang="bg-BG" dirty="0"/>
              <a:t> </a:t>
            </a:r>
            <a:endParaRPr lang="en-US" dirty="0" smtClean="0"/>
          </a:p>
          <a:p>
            <a:r>
              <a:rPr lang="bg-BG" b="1" i="1" dirty="0"/>
              <a:t>Класически тип камери (</a:t>
            </a:r>
            <a:r>
              <a:rPr lang="en-US" b="1" i="1" dirty="0"/>
              <a:t>box</a:t>
            </a:r>
            <a:r>
              <a:rPr lang="bg-BG" b="1" i="1" dirty="0"/>
              <a:t>)</a:t>
            </a:r>
            <a:r>
              <a:rPr lang="bg-BG" b="1" dirty="0"/>
              <a:t> </a:t>
            </a:r>
            <a:endParaRPr lang="en-US" b="1" dirty="0" smtClean="0"/>
          </a:p>
          <a:p>
            <a:r>
              <a:rPr lang="bg-BG" b="1" i="1" dirty="0"/>
              <a:t>Мини камери</a:t>
            </a:r>
            <a:r>
              <a:rPr lang="bg-BG" dirty="0"/>
              <a:t> </a:t>
            </a:r>
            <a:endParaRPr lang="en-US" dirty="0" smtClean="0"/>
          </a:p>
          <a:p>
            <a:r>
              <a:rPr lang="bg-BG" dirty="0"/>
              <a:t>Д</a:t>
            </a:r>
            <a:r>
              <a:rPr lang="bg-BG" b="1" i="1" dirty="0"/>
              <a:t>истанционно управляеми </a:t>
            </a:r>
            <a:endParaRPr lang="en-US" b="1" i="1" dirty="0" smtClean="0"/>
          </a:p>
          <a:p>
            <a:r>
              <a:rPr lang="bg-BG" b="1" i="1" dirty="0"/>
              <a:t>Водоустойчиви камери</a:t>
            </a:r>
            <a:r>
              <a:rPr lang="bg-BG" dirty="0"/>
              <a:t> </a:t>
            </a:r>
            <a:endParaRPr lang="en-US" dirty="0" smtClean="0"/>
          </a:p>
          <a:p>
            <a:r>
              <a:rPr lang="bg-BG" b="1" i="1" dirty="0"/>
              <a:t>Камери за нощно виждане </a:t>
            </a:r>
            <a:endParaRPr lang="en-US" b="1" i="1" dirty="0" smtClean="0"/>
          </a:p>
          <a:p>
            <a:r>
              <a:rPr lang="bg-BG" b="1" i="1" dirty="0"/>
              <a:t>Безжични камери </a:t>
            </a:r>
            <a:endParaRPr lang="en-US" b="1" i="1" dirty="0" smtClean="0"/>
          </a:p>
          <a:p>
            <a:endParaRPr lang="bg-BG" dirty="0"/>
          </a:p>
        </p:txBody>
      </p:sp>
      <p:pic>
        <p:nvPicPr>
          <p:cNvPr id="31746" name="Picture 2" descr="1144063829"/>
          <p:cNvPicPr>
            <a:picLocks noChangeAspect="1" noChangeArrowheads="1"/>
          </p:cNvPicPr>
          <p:nvPr/>
        </p:nvPicPr>
        <p:blipFill>
          <a:blip r:embed="rId2" cstate="print"/>
          <a:srcRect/>
          <a:stretch>
            <a:fillRect/>
          </a:stretch>
        </p:blipFill>
        <p:spPr bwMode="auto">
          <a:xfrm>
            <a:off x="6000760" y="4429132"/>
            <a:ext cx="2786070" cy="1990050"/>
          </a:xfrm>
          <a:prstGeom prst="rect">
            <a:avLst/>
          </a:prstGeom>
          <a:noFill/>
          <a:ln w="9525">
            <a:noFill/>
            <a:miter lim="800000"/>
            <a:headEnd/>
            <a:tailEnd/>
          </a:ln>
        </p:spPr>
      </p:pic>
      <p:pic>
        <p:nvPicPr>
          <p:cNvPr id="31747" name="Picture 3" descr="B-IR8446-20: 1/3 SONY DSP CCD High Sensitivity Day-Nigh InfraRed waterproof color camera"/>
          <p:cNvPicPr>
            <a:picLocks noChangeAspect="1" noChangeArrowheads="1"/>
          </p:cNvPicPr>
          <p:nvPr/>
        </p:nvPicPr>
        <p:blipFill>
          <a:blip r:embed="rId3" cstate="print"/>
          <a:srcRect/>
          <a:stretch>
            <a:fillRect/>
          </a:stretch>
        </p:blipFill>
        <p:spPr bwMode="auto">
          <a:xfrm>
            <a:off x="6643702" y="1643050"/>
            <a:ext cx="1926859" cy="200026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274638"/>
            <a:ext cx="8229600" cy="1011222"/>
          </a:xfrm>
        </p:spPr>
        <p:txBody>
          <a:bodyPr>
            <a:normAutofit fontScale="90000"/>
          </a:bodyPr>
          <a:lstStyle/>
          <a:p>
            <a:pPr algn="l"/>
            <a:r>
              <a:rPr lang="bg-BG" b="1" dirty="0"/>
              <a:t>2. Панорамни устройства</a:t>
            </a:r>
            <a:r>
              <a:rPr lang="bg-BG" dirty="0"/>
              <a:t/>
            </a:r>
            <a:br>
              <a:rPr lang="bg-BG" dirty="0"/>
            </a:br>
            <a:endParaRPr lang="bg-BG" dirty="0"/>
          </a:p>
        </p:txBody>
      </p:sp>
      <p:sp>
        <p:nvSpPr>
          <p:cNvPr id="3" name="Контейнер за съдържание 2"/>
          <p:cNvSpPr>
            <a:spLocks noGrp="1"/>
          </p:cNvSpPr>
          <p:nvPr>
            <p:ph idx="1"/>
          </p:nvPr>
        </p:nvSpPr>
        <p:spPr>
          <a:xfrm>
            <a:off x="457200" y="1285860"/>
            <a:ext cx="5257808" cy="4840303"/>
          </a:xfrm>
        </p:spPr>
        <p:txBody>
          <a:bodyPr>
            <a:normAutofit/>
          </a:bodyPr>
          <a:lstStyle/>
          <a:p>
            <a:pPr>
              <a:buNone/>
            </a:pPr>
            <a:r>
              <a:rPr lang="en-US" dirty="0" smtClean="0"/>
              <a:t>   </a:t>
            </a:r>
            <a:r>
              <a:rPr lang="bg-BG" dirty="0" smtClean="0"/>
              <a:t>Панорамните</a:t>
            </a:r>
            <a:r>
              <a:rPr lang="bg-BG" b="1" dirty="0" smtClean="0"/>
              <a:t> </a:t>
            </a:r>
            <a:r>
              <a:rPr lang="bg-BG" dirty="0"/>
              <a:t>устройства се използват за да се разшири ъгъла на наблюдение на камерите, което дава възможност да се преглеждат по-големи площи, също така да се проследяват обекти в движение.</a:t>
            </a:r>
          </a:p>
        </p:txBody>
      </p:sp>
      <p:pic>
        <p:nvPicPr>
          <p:cNvPr id="32770" name="Picture 2" descr="vat"/>
          <p:cNvPicPr>
            <a:picLocks noChangeAspect="1" noChangeArrowheads="1"/>
          </p:cNvPicPr>
          <p:nvPr/>
        </p:nvPicPr>
        <p:blipFill>
          <a:blip r:embed="rId2" cstate="print"/>
          <a:srcRect/>
          <a:stretch>
            <a:fillRect/>
          </a:stretch>
        </p:blipFill>
        <p:spPr bwMode="auto">
          <a:xfrm>
            <a:off x="6500826" y="1142984"/>
            <a:ext cx="2135368" cy="2509348"/>
          </a:xfrm>
          <a:prstGeom prst="rect">
            <a:avLst/>
          </a:prstGeom>
          <a:noFill/>
          <a:ln w="9525">
            <a:noFill/>
            <a:miter lim="800000"/>
            <a:headEnd/>
            <a:tailEnd/>
          </a:ln>
        </p:spPr>
      </p:pic>
      <p:pic>
        <p:nvPicPr>
          <p:cNvPr id="32771" name="Picture 3" descr="201088012_037ac2b5bd[1]"/>
          <p:cNvPicPr>
            <a:picLocks noChangeAspect="1" noChangeArrowheads="1"/>
          </p:cNvPicPr>
          <p:nvPr/>
        </p:nvPicPr>
        <p:blipFill>
          <a:blip r:embed="rId3" cstate="print"/>
          <a:srcRect/>
          <a:stretch>
            <a:fillRect/>
          </a:stretch>
        </p:blipFill>
        <p:spPr bwMode="auto">
          <a:xfrm>
            <a:off x="6786578" y="3857628"/>
            <a:ext cx="1834370" cy="244316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422" y="857232"/>
            <a:ext cx="4572000" cy="1754326"/>
          </a:xfrm>
          <a:prstGeom prst="rect">
            <a:avLst/>
          </a:prstGeom>
        </p:spPr>
        <p:txBody>
          <a:bodyPr>
            <a:spAutoFit/>
          </a:bodyPr>
          <a:lstStyle/>
          <a:p>
            <a:pPr algn="ctr"/>
            <a:r>
              <a:rPr lang="bg-BG" sz="3600" b="1" dirty="0" smtClean="0"/>
              <a:t>Системи за видеонаблюдение</a:t>
            </a:r>
            <a:br>
              <a:rPr lang="bg-BG" sz="3600" b="1" dirty="0" smtClean="0"/>
            </a:br>
            <a:endParaRPr lang="en-US" sz="3600" dirty="0"/>
          </a:p>
        </p:txBody>
      </p:sp>
      <p:sp>
        <p:nvSpPr>
          <p:cNvPr id="3" name="Rectangle 2"/>
          <p:cNvSpPr/>
          <p:nvPr/>
        </p:nvSpPr>
        <p:spPr>
          <a:xfrm>
            <a:off x="785786" y="2747090"/>
            <a:ext cx="7728334" cy="3539430"/>
          </a:xfrm>
          <a:prstGeom prst="rect">
            <a:avLst/>
          </a:prstGeom>
        </p:spPr>
        <p:txBody>
          <a:bodyPr wrap="none">
            <a:spAutoFit/>
          </a:bodyPr>
          <a:lstStyle/>
          <a:p>
            <a:r>
              <a:rPr lang="ru-RU" sz="2800" b="1" dirty="0" smtClean="0"/>
              <a:t>1.История и развитие на </a:t>
            </a:r>
            <a:r>
              <a:rPr lang="ru-RU" sz="2800" b="1" dirty="0" smtClean="0"/>
              <a:t>видеонаблюдение</a:t>
            </a:r>
            <a:endParaRPr lang="en-US" sz="2800" b="1" dirty="0" smtClean="0"/>
          </a:p>
          <a:p>
            <a:r>
              <a:rPr lang="en-US" sz="2800" b="1" dirty="0" smtClean="0"/>
              <a:t>2</a:t>
            </a:r>
            <a:r>
              <a:rPr lang="bg-BG" sz="2800" b="1" dirty="0" smtClean="0"/>
              <a:t> Функциите на системите за </a:t>
            </a:r>
            <a:r>
              <a:rPr lang="bg-BG" sz="2800" b="1" dirty="0" smtClean="0"/>
              <a:t>видеонаблюдение</a:t>
            </a:r>
            <a:endParaRPr lang="en-US" sz="2800" b="1" dirty="0" smtClean="0"/>
          </a:p>
          <a:p>
            <a:r>
              <a:rPr lang="en-US" sz="2800" b="1" dirty="0" smtClean="0"/>
              <a:t>3</a:t>
            </a:r>
            <a:r>
              <a:rPr lang="bg-BG" sz="2800" b="1" dirty="0" smtClean="0"/>
              <a:t> </a:t>
            </a:r>
            <a:r>
              <a:rPr lang="bg-BG" sz="2800" b="1" dirty="0" smtClean="0"/>
              <a:t>Видове системи за </a:t>
            </a:r>
            <a:r>
              <a:rPr lang="bg-BG" sz="2800" b="1" dirty="0" smtClean="0"/>
              <a:t>видеонблюдение</a:t>
            </a:r>
            <a:endParaRPr lang="en-US" sz="2800" b="1" dirty="0" smtClean="0"/>
          </a:p>
          <a:p>
            <a:r>
              <a:rPr lang="en-US" sz="2800" b="1" dirty="0" smtClean="0"/>
              <a:t>4</a:t>
            </a:r>
            <a:r>
              <a:rPr lang="bg-BG" sz="2800" b="1" dirty="0" smtClean="0"/>
              <a:t> Аналогови системи за видеонаблюдение</a:t>
            </a:r>
            <a:r>
              <a:rPr lang="bg-BG" sz="2800" b="1" dirty="0" smtClean="0"/>
              <a:t>.</a:t>
            </a:r>
            <a:endParaRPr lang="en-US" sz="2800" b="1" dirty="0" smtClean="0"/>
          </a:p>
          <a:p>
            <a:r>
              <a:rPr lang="en-US" sz="2800" b="1" dirty="0" smtClean="0"/>
              <a:t>5</a:t>
            </a:r>
            <a:r>
              <a:rPr lang="bg-BG" sz="2800" b="1" dirty="0" smtClean="0"/>
              <a:t> Цифрови системи за </a:t>
            </a:r>
            <a:r>
              <a:rPr lang="bg-BG" sz="2800" b="1" dirty="0" smtClean="0"/>
              <a:t>видеонаблюдение</a:t>
            </a:r>
            <a:endParaRPr lang="en-US" sz="2800" b="1" dirty="0" smtClean="0"/>
          </a:p>
          <a:p>
            <a:r>
              <a:rPr lang="en-US" sz="2800" b="1" dirty="0" smtClean="0"/>
              <a:t>6</a:t>
            </a:r>
            <a:r>
              <a:rPr lang="bg-BG" sz="2800" b="1" dirty="0" smtClean="0"/>
              <a:t> Основни елементи изграждащи </a:t>
            </a:r>
            <a:endParaRPr lang="en-US" sz="2800" b="1" dirty="0" smtClean="0"/>
          </a:p>
          <a:p>
            <a:r>
              <a:rPr lang="bg-BG" sz="2800" b="1" dirty="0" smtClean="0"/>
              <a:t>системите </a:t>
            </a:r>
            <a:r>
              <a:rPr lang="bg-BG" sz="2800" b="1" dirty="0" smtClean="0"/>
              <a:t>за видеонаблюдение</a:t>
            </a:r>
            <a:endParaRPr lang="en-US" sz="2800" b="1" dirty="0" smtClean="0"/>
          </a:p>
          <a:p>
            <a:endParaRPr lang="ru-RU" sz="2800"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642910" y="285728"/>
            <a:ext cx="8043890" cy="928694"/>
          </a:xfrm>
        </p:spPr>
        <p:txBody>
          <a:bodyPr>
            <a:normAutofit fontScale="90000"/>
          </a:bodyPr>
          <a:lstStyle/>
          <a:p>
            <a:pPr algn="l"/>
            <a:r>
              <a:rPr lang="bg-BG" b="1" dirty="0"/>
              <a:t>3. Защитни корпуси за външен монтаж</a:t>
            </a:r>
            <a:r>
              <a:rPr lang="bg-BG" dirty="0"/>
              <a:t> </a:t>
            </a:r>
          </a:p>
        </p:txBody>
      </p:sp>
      <p:sp>
        <p:nvSpPr>
          <p:cNvPr id="3" name="Контейнер за съдържание 2"/>
          <p:cNvSpPr>
            <a:spLocks noGrp="1"/>
          </p:cNvSpPr>
          <p:nvPr>
            <p:ph idx="1"/>
          </p:nvPr>
        </p:nvSpPr>
        <p:spPr>
          <a:xfrm>
            <a:off x="285720" y="1500174"/>
            <a:ext cx="5857916" cy="4714908"/>
          </a:xfrm>
        </p:spPr>
        <p:txBody>
          <a:bodyPr>
            <a:normAutofit fontScale="92500" lnSpcReduction="10000"/>
          </a:bodyPr>
          <a:lstStyle/>
          <a:p>
            <a:pPr>
              <a:buNone/>
            </a:pPr>
            <a:r>
              <a:rPr lang="en-US" dirty="0" smtClean="0"/>
              <a:t>    </a:t>
            </a:r>
            <a:r>
              <a:rPr lang="bg-BG" sz="2800" dirty="0" smtClean="0"/>
              <a:t>При </a:t>
            </a:r>
            <a:r>
              <a:rPr lang="bg-BG" sz="2800" dirty="0"/>
              <a:t>външен монтаж е </a:t>
            </a:r>
            <a:r>
              <a:rPr lang="bg-BG" sz="2800" dirty="0" smtClean="0"/>
              <a:t>необходимо камерите </a:t>
            </a:r>
            <a:r>
              <a:rPr lang="bg-BG" sz="2800" dirty="0"/>
              <a:t>да се монтират в специални предпазни кожуси, които защитават от дъжд, сняг и прах, а през зимата и от ниските температури, тъй като видеокамерите на повечето производители работят в диапазон от –10 до +40 градуса. За работа при зимни условия външните камери се монтират в </a:t>
            </a:r>
            <a:r>
              <a:rPr lang="bg-BG" sz="2800" dirty="0" err="1"/>
              <a:t>термо-кожуси</a:t>
            </a:r>
            <a:r>
              <a:rPr lang="bg-BG" sz="2800" dirty="0"/>
              <a:t>.</a:t>
            </a:r>
          </a:p>
        </p:txBody>
      </p:sp>
      <p:pic>
        <p:nvPicPr>
          <p:cNvPr id="33794" name="Picture 2" descr="уличные кожухи&#10;"/>
          <p:cNvPicPr>
            <a:picLocks noChangeAspect="1" noChangeArrowheads="1"/>
          </p:cNvPicPr>
          <p:nvPr/>
        </p:nvPicPr>
        <p:blipFill>
          <a:blip r:embed="rId2" cstate="print"/>
          <a:srcRect/>
          <a:stretch>
            <a:fillRect/>
          </a:stretch>
        </p:blipFill>
        <p:spPr bwMode="auto">
          <a:xfrm>
            <a:off x="6215074" y="1071546"/>
            <a:ext cx="2760104" cy="2143140"/>
          </a:xfrm>
          <a:prstGeom prst="rect">
            <a:avLst/>
          </a:prstGeom>
          <a:noFill/>
          <a:ln w="9525">
            <a:noFill/>
            <a:miter lim="800000"/>
            <a:headEnd/>
            <a:tailEnd/>
          </a:ln>
        </p:spPr>
      </p:pic>
      <p:pic>
        <p:nvPicPr>
          <p:cNvPr id="33795" name="Picture 3" descr="http://www.veos.bg/?mode=&amp;act=file&amp;id=158"/>
          <p:cNvPicPr>
            <a:picLocks noChangeAspect="1" noChangeArrowheads="1"/>
          </p:cNvPicPr>
          <p:nvPr/>
        </p:nvPicPr>
        <p:blipFill>
          <a:blip r:embed="rId3" r:link="rId4" cstate="print"/>
          <a:srcRect/>
          <a:stretch>
            <a:fillRect/>
          </a:stretch>
        </p:blipFill>
        <p:spPr bwMode="auto">
          <a:xfrm>
            <a:off x="5715008" y="4000504"/>
            <a:ext cx="3153410" cy="200026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28596" y="274638"/>
            <a:ext cx="8258204" cy="1011222"/>
          </a:xfrm>
        </p:spPr>
        <p:txBody>
          <a:bodyPr/>
          <a:lstStyle/>
          <a:p>
            <a:pPr algn="l"/>
            <a:r>
              <a:rPr lang="bg-BG" b="1" dirty="0"/>
              <a:t>4. Обективи</a:t>
            </a:r>
            <a:endParaRPr lang="bg-BG" dirty="0"/>
          </a:p>
        </p:txBody>
      </p:sp>
      <p:sp>
        <p:nvSpPr>
          <p:cNvPr id="3" name="Контейнер за съдържание 2"/>
          <p:cNvSpPr>
            <a:spLocks noGrp="1"/>
          </p:cNvSpPr>
          <p:nvPr>
            <p:ph idx="1"/>
          </p:nvPr>
        </p:nvSpPr>
        <p:spPr>
          <a:xfrm>
            <a:off x="0" y="1428736"/>
            <a:ext cx="6072198" cy="4697427"/>
          </a:xfrm>
        </p:spPr>
        <p:txBody>
          <a:bodyPr>
            <a:normAutofit/>
          </a:bodyPr>
          <a:lstStyle/>
          <a:p>
            <a:pPr>
              <a:buNone/>
            </a:pPr>
            <a:r>
              <a:rPr lang="en-US" dirty="0" smtClean="0"/>
              <a:t>   </a:t>
            </a:r>
            <a:r>
              <a:rPr lang="bg-BG" dirty="0" smtClean="0"/>
              <a:t> </a:t>
            </a:r>
            <a:r>
              <a:rPr lang="bg-BG" dirty="0"/>
              <a:t>Обективът на охранителната  камера определя ширината и височината на създаваното изображение. Големината на изображението, формирано от обектива на камерата, се определя от физическите размери на обекта, разстоянието  до обекта и фокусното разстояние на обектива.</a:t>
            </a:r>
          </a:p>
        </p:txBody>
      </p:sp>
      <p:pic>
        <p:nvPicPr>
          <p:cNvPr id="34818" name="Picture 2" descr="1183362199"/>
          <p:cNvPicPr>
            <a:picLocks noChangeAspect="1" noChangeArrowheads="1"/>
          </p:cNvPicPr>
          <p:nvPr/>
        </p:nvPicPr>
        <p:blipFill>
          <a:blip r:embed="rId2" cstate="print"/>
          <a:srcRect/>
          <a:stretch>
            <a:fillRect/>
          </a:stretch>
        </p:blipFill>
        <p:spPr bwMode="auto">
          <a:xfrm>
            <a:off x="7124708" y="142852"/>
            <a:ext cx="1571636" cy="1571636"/>
          </a:xfrm>
          <a:prstGeom prst="rect">
            <a:avLst/>
          </a:prstGeom>
          <a:noFill/>
          <a:ln w="9525">
            <a:noFill/>
            <a:miter lim="800000"/>
            <a:headEnd/>
            <a:tailEnd/>
          </a:ln>
        </p:spPr>
      </p:pic>
      <p:pic>
        <p:nvPicPr>
          <p:cNvPr id="34819" name="Picture 3" descr="sti-280MI"/>
          <p:cNvPicPr>
            <a:picLocks noChangeAspect="1" noChangeArrowheads="1"/>
          </p:cNvPicPr>
          <p:nvPr/>
        </p:nvPicPr>
        <p:blipFill>
          <a:blip r:embed="rId3" cstate="print"/>
          <a:srcRect/>
          <a:stretch>
            <a:fillRect/>
          </a:stretch>
        </p:blipFill>
        <p:spPr bwMode="auto">
          <a:xfrm>
            <a:off x="5860632" y="2000240"/>
            <a:ext cx="1854640" cy="1785950"/>
          </a:xfrm>
          <a:prstGeom prst="rect">
            <a:avLst/>
          </a:prstGeom>
          <a:noFill/>
          <a:ln w="9525">
            <a:noFill/>
            <a:miter lim="800000"/>
            <a:headEnd/>
            <a:tailEnd/>
          </a:ln>
        </p:spPr>
      </p:pic>
      <p:pic>
        <p:nvPicPr>
          <p:cNvPr id="34820" name="Picture 4" descr="ai"/>
          <p:cNvPicPr>
            <a:picLocks noChangeAspect="1" noChangeArrowheads="1"/>
          </p:cNvPicPr>
          <p:nvPr/>
        </p:nvPicPr>
        <p:blipFill>
          <a:blip r:embed="rId4" cstate="print"/>
          <a:srcRect/>
          <a:stretch>
            <a:fillRect/>
          </a:stretch>
        </p:blipFill>
        <p:spPr bwMode="auto">
          <a:xfrm>
            <a:off x="6715140" y="4500570"/>
            <a:ext cx="1828800" cy="1828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28596" y="274638"/>
            <a:ext cx="8258204" cy="1011222"/>
          </a:xfrm>
        </p:spPr>
        <p:txBody>
          <a:bodyPr>
            <a:normAutofit/>
          </a:bodyPr>
          <a:lstStyle/>
          <a:p>
            <a:pPr algn="l"/>
            <a:r>
              <a:rPr lang="bg-BG" b="1" dirty="0"/>
              <a:t>5. </a:t>
            </a:r>
            <a:r>
              <a:rPr lang="bg-BG" b="1" dirty="0" err="1"/>
              <a:t>Квадратиращи</a:t>
            </a:r>
            <a:r>
              <a:rPr lang="bg-BG" b="1" dirty="0"/>
              <a:t> устройства</a:t>
            </a:r>
            <a:endParaRPr lang="bg-BG" dirty="0"/>
          </a:p>
        </p:txBody>
      </p:sp>
      <p:sp>
        <p:nvSpPr>
          <p:cNvPr id="3" name="Контейнер за съдържание 2"/>
          <p:cNvSpPr>
            <a:spLocks noGrp="1"/>
          </p:cNvSpPr>
          <p:nvPr>
            <p:ph idx="1"/>
          </p:nvPr>
        </p:nvSpPr>
        <p:spPr>
          <a:xfrm>
            <a:off x="0" y="1600200"/>
            <a:ext cx="6286512" cy="4686320"/>
          </a:xfrm>
        </p:spPr>
        <p:txBody>
          <a:bodyPr>
            <a:normAutofit fontScale="92500"/>
          </a:bodyPr>
          <a:lstStyle/>
          <a:p>
            <a:pPr>
              <a:buNone/>
            </a:pPr>
            <a:r>
              <a:rPr lang="en-US" dirty="0" smtClean="0"/>
              <a:t>     </a:t>
            </a:r>
            <a:r>
              <a:rPr lang="bg-BG" dirty="0" err="1" smtClean="0"/>
              <a:t>Квадраторите</a:t>
            </a:r>
            <a:r>
              <a:rPr lang="bg-BG" dirty="0" smtClean="0"/>
              <a:t> </a:t>
            </a:r>
            <a:r>
              <a:rPr lang="bg-BG" dirty="0"/>
              <a:t>са предназначени за едновременно изобразяване на екрана на монитора на изображения от няколко (обикновено 4) видеокамери, в режим на реално време. </a:t>
            </a:r>
            <a:r>
              <a:rPr lang="bg-BG" dirty="0" err="1"/>
              <a:t>Квадраторът</a:t>
            </a:r>
            <a:r>
              <a:rPr lang="bg-BG" dirty="0"/>
              <a:t> дели екрана  на монитора на четири правоъгълни</a:t>
            </a:r>
          </a:p>
          <a:p>
            <a:pPr>
              <a:buNone/>
            </a:pPr>
            <a:r>
              <a:rPr lang="en-US" dirty="0" smtClean="0"/>
              <a:t>    </a:t>
            </a:r>
            <a:r>
              <a:rPr lang="bg-BG" dirty="0" smtClean="0"/>
              <a:t>области</a:t>
            </a:r>
            <a:r>
              <a:rPr lang="bg-BG" dirty="0"/>
              <a:t>, във всяка от които се намира изображение от видеокамера, включена към съответният </a:t>
            </a:r>
            <a:r>
              <a:rPr lang="bg-BG" dirty="0" err="1"/>
              <a:t>видеовход</a:t>
            </a:r>
            <a:r>
              <a:rPr lang="bg-BG" dirty="0"/>
              <a:t> на </a:t>
            </a:r>
            <a:r>
              <a:rPr lang="bg-BG" dirty="0" err="1"/>
              <a:t>квадратора</a:t>
            </a:r>
            <a:r>
              <a:rPr lang="bg-BG" dirty="0"/>
              <a:t>.  </a:t>
            </a:r>
          </a:p>
          <a:p>
            <a:endParaRPr lang="bg-BG" dirty="0"/>
          </a:p>
        </p:txBody>
      </p:sp>
      <p:pic>
        <p:nvPicPr>
          <p:cNvPr id="35842" name="Picture 2" descr="124"/>
          <p:cNvPicPr>
            <a:picLocks noChangeAspect="1" noChangeArrowheads="1"/>
          </p:cNvPicPr>
          <p:nvPr/>
        </p:nvPicPr>
        <p:blipFill>
          <a:blip r:embed="rId2" cstate="print"/>
          <a:srcRect/>
          <a:stretch>
            <a:fillRect/>
          </a:stretch>
        </p:blipFill>
        <p:spPr bwMode="auto">
          <a:xfrm>
            <a:off x="5857884" y="1142984"/>
            <a:ext cx="3071834" cy="1981031"/>
          </a:xfrm>
          <a:prstGeom prst="rect">
            <a:avLst/>
          </a:prstGeom>
          <a:noFill/>
          <a:ln w="9525">
            <a:noFill/>
            <a:miter lim="800000"/>
            <a:headEnd/>
            <a:tailEnd/>
          </a:ln>
        </p:spPr>
      </p:pic>
      <p:pic>
        <p:nvPicPr>
          <p:cNvPr id="35843" name="Picture 3" descr="123"/>
          <p:cNvPicPr>
            <a:picLocks noChangeAspect="1" noChangeArrowheads="1"/>
          </p:cNvPicPr>
          <p:nvPr/>
        </p:nvPicPr>
        <p:blipFill>
          <a:blip r:embed="rId3" cstate="print"/>
          <a:srcRect/>
          <a:stretch>
            <a:fillRect/>
          </a:stretch>
        </p:blipFill>
        <p:spPr bwMode="auto">
          <a:xfrm>
            <a:off x="5819775" y="4786322"/>
            <a:ext cx="3324225" cy="16097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571472" y="274638"/>
            <a:ext cx="8115328" cy="939784"/>
          </a:xfrm>
        </p:spPr>
        <p:txBody>
          <a:bodyPr/>
          <a:lstStyle/>
          <a:p>
            <a:pPr algn="l"/>
            <a:r>
              <a:rPr lang="ru-RU" dirty="0"/>
              <a:t> </a:t>
            </a:r>
            <a:r>
              <a:rPr lang="ru-RU" b="1" dirty="0"/>
              <a:t>6.</a:t>
            </a:r>
            <a:r>
              <a:rPr lang="bg-BG" b="1" dirty="0"/>
              <a:t> </a:t>
            </a:r>
            <a:r>
              <a:rPr lang="bg-BG" b="1" dirty="0" err="1"/>
              <a:t>Мултиплексори</a:t>
            </a:r>
            <a:endParaRPr lang="bg-BG" dirty="0"/>
          </a:p>
        </p:txBody>
      </p:sp>
      <p:sp>
        <p:nvSpPr>
          <p:cNvPr id="3" name="Контейнер за съдържание 2"/>
          <p:cNvSpPr>
            <a:spLocks noGrp="1"/>
          </p:cNvSpPr>
          <p:nvPr>
            <p:ph idx="1"/>
          </p:nvPr>
        </p:nvSpPr>
        <p:spPr>
          <a:xfrm>
            <a:off x="428596" y="1500174"/>
            <a:ext cx="7286676" cy="2571768"/>
          </a:xfrm>
        </p:spPr>
        <p:txBody>
          <a:bodyPr>
            <a:normAutofit fontScale="92500"/>
          </a:bodyPr>
          <a:lstStyle/>
          <a:p>
            <a:pPr>
              <a:buNone/>
            </a:pPr>
            <a:r>
              <a:rPr lang="en-US" dirty="0" smtClean="0"/>
              <a:t>    </a:t>
            </a:r>
            <a:r>
              <a:rPr lang="bg-BG" dirty="0" err="1" smtClean="0"/>
              <a:t>Мултиплексорите</a:t>
            </a:r>
            <a:r>
              <a:rPr lang="bg-BG" dirty="0" smtClean="0"/>
              <a:t> </a:t>
            </a:r>
            <a:r>
              <a:rPr lang="bg-BG" dirty="0"/>
              <a:t>изпълняват превключване по време на входните сигнали </a:t>
            </a:r>
            <a:r>
              <a:rPr lang="bg-BG" dirty="0" smtClean="0"/>
              <a:t>от</a:t>
            </a:r>
            <a:endParaRPr lang="bg-BG" dirty="0"/>
          </a:p>
          <a:p>
            <a:pPr>
              <a:buNone/>
            </a:pPr>
            <a:r>
              <a:rPr lang="en-US" dirty="0" smtClean="0"/>
              <a:t>    </a:t>
            </a:r>
            <a:r>
              <a:rPr lang="bg-BG" dirty="0" smtClean="0"/>
              <a:t>няколко </a:t>
            </a:r>
            <a:r>
              <a:rPr lang="bg-BG" dirty="0"/>
              <a:t>камери и формират два типа изходни видеосигнали: един към монитора за </a:t>
            </a:r>
            <a:r>
              <a:rPr lang="bg-BG" dirty="0" err="1"/>
              <a:t>видеонаблюдение</a:t>
            </a:r>
            <a:r>
              <a:rPr lang="bg-BG" dirty="0"/>
              <a:t> и друг за запис на видеомагнетофон или DVR .</a:t>
            </a:r>
          </a:p>
          <a:p>
            <a:endParaRPr lang="bg-BG" dirty="0"/>
          </a:p>
        </p:txBody>
      </p:sp>
      <p:pic>
        <p:nvPicPr>
          <p:cNvPr id="36866" name="Picture 2" descr="veos"/>
          <p:cNvPicPr>
            <a:picLocks noChangeAspect="1" noChangeArrowheads="1"/>
          </p:cNvPicPr>
          <p:nvPr/>
        </p:nvPicPr>
        <p:blipFill>
          <a:blip r:embed="rId2" cstate="print"/>
          <a:srcRect/>
          <a:stretch>
            <a:fillRect/>
          </a:stretch>
        </p:blipFill>
        <p:spPr bwMode="auto">
          <a:xfrm>
            <a:off x="785786" y="4643446"/>
            <a:ext cx="3800475" cy="1209675"/>
          </a:xfrm>
          <a:prstGeom prst="rect">
            <a:avLst/>
          </a:prstGeom>
          <a:noFill/>
          <a:ln w="9525">
            <a:noFill/>
            <a:miter lim="800000"/>
            <a:headEnd/>
            <a:tailEnd/>
          </a:ln>
        </p:spPr>
      </p:pic>
      <p:pic>
        <p:nvPicPr>
          <p:cNvPr id="36867" name="Picture 3" descr="veos2"/>
          <p:cNvPicPr>
            <a:picLocks noChangeAspect="1" noChangeArrowheads="1"/>
          </p:cNvPicPr>
          <p:nvPr/>
        </p:nvPicPr>
        <p:blipFill>
          <a:blip r:embed="rId3" cstate="print"/>
          <a:srcRect/>
          <a:stretch>
            <a:fillRect/>
          </a:stretch>
        </p:blipFill>
        <p:spPr bwMode="auto">
          <a:xfrm>
            <a:off x="4857750" y="4000504"/>
            <a:ext cx="4286250" cy="110490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500034" y="274638"/>
            <a:ext cx="8186766" cy="939784"/>
          </a:xfrm>
        </p:spPr>
        <p:txBody>
          <a:bodyPr/>
          <a:lstStyle/>
          <a:p>
            <a:pPr algn="l"/>
            <a:r>
              <a:rPr lang="bg-BG" b="1" dirty="0"/>
              <a:t>7. Комбинирани устройства</a:t>
            </a:r>
            <a:endParaRPr lang="bg-BG" dirty="0"/>
          </a:p>
        </p:txBody>
      </p:sp>
      <p:sp>
        <p:nvSpPr>
          <p:cNvPr id="3" name="Контейнер за съдържание 2"/>
          <p:cNvSpPr>
            <a:spLocks noGrp="1"/>
          </p:cNvSpPr>
          <p:nvPr>
            <p:ph idx="1"/>
          </p:nvPr>
        </p:nvSpPr>
        <p:spPr>
          <a:xfrm>
            <a:off x="0" y="1643050"/>
            <a:ext cx="6686568" cy="4483113"/>
          </a:xfrm>
        </p:spPr>
        <p:txBody>
          <a:bodyPr>
            <a:normAutofit/>
          </a:bodyPr>
          <a:lstStyle/>
          <a:p>
            <a:pPr>
              <a:buNone/>
            </a:pPr>
            <a:r>
              <a:rPr lang="en-US" dirty="0" smtClean="0"/>
              <a:t>    </a:t>
            </a:r>
            <a:r>
              <a:rPr lang="bg-BG" dirty="0" smtClean="0"/>
              <a:t>Комбинираните </a:t>
            </a:r>
            <a:r>
              <a:rPr lang="bg-BG" dirty="0"/>
              <a:t>устройства, изпълняват функциите на няколко от компонентите на една система за </a:t>
            </a:r>
            <a:r>
              <a:rPr lang="bg-BG" dirty="0" err="1"/>
              <a:t>видеонаблюдение</a:t>
            </a:r>
            <a:r>
              <a:rPr lang="bg-BG" dirty="0"/>
              <a:t>. Най-често в тях са комбинирани  </a:t>
            </a:r>
            <a:r>
              <a:rPr lang="bg-BG" dirty="0" err="1"/>
              <a:t>квадратор</a:t>
            </a:r>
            <a:r>
              <a:rPr lang="bg-BG" dirty="0"/>
              <a:t>, </a:t>
            </a:r>
            <a:r>
              <a:rPr lang="bg-BG" dirty="0" err="1"/>
              <a:t>мултиплексор</a:t>
            </a:r>
            <a:r>
              <a:rPr lang="bg-BG" dirty="0"/>
              <a:t>, цифров видео-рекордер и видео-сървър, което води както до известно поевтиняване на цялостната система, така и до нейното опростяване. </a:t>
            </a:r>
          </a:p>
        </p:txBody>
      </p:sp>
      <p:pic>
        <p:nvPicPr>
          <p:cNvPr id="37890" name="Picture 2" descr="veos__"/>
          <p:cNvPicPr>
            <a:picLocks noChangeAspect="1" noChangeArrowheads="1"/>
          </p:cNvPicPr>
          <p:nvPr/>
        </p:nvPicPr>
        <p:blipFill>
          <a:blip r:embed="rId2" cstate="print"/>
          <a:srcRect/>
          <a:stretch>
            <a:fillRect/>
          </a:stretch>
        </p:blipFill>
        <p:spPr bwMode="auto">
          <a:xfrm>
            <a:off x="5786446" y="5072074"/>
            <a:ext cx="2381250" cy="13906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500034" y="274638"/>
            <a:ext cx="8186766" cy="796908"/>
          </a:xfrm>
        </p:spPr>
        <p:txBody>
          <a:bodyPr>
            <a:normAutofit/>
          </a:bodyPr>
          <a:lstStyle/>
          <a:p>
            <a:pPr algn="l"/>
            <a:r>
              <a:rPr lang="ru-RU" b="1" dirty="0"/>
              <a:t>8. </a:t>
            </a:r>
            <a:r>
              <a:rPr lang="bg-BG" b="1" dirty="0"/>
              <a:t>Системни контролери</a:t>
            </a:r>
            <a:endParaRPr lang="bg-BG" dirty="0"/>
          </a:p>
        </p:txBody>
      </p:sp>
      <p:sp>
        <p:nvSpPr>
          <p:cNvPr id="3" name="Контейнер за съдържание 2"/>
          <p:cNvSpPr>
            <a:spLocks noGrp="1"/>
          </p:cNvSpPr>
          <p:nvPr>
            <p:ph idx="1"/>
          </p:nvPr>
        </p:nvSpPr>
        <p:spPr>
          <a:xfrm>
            <a:off x="285720" y="1285860"/>
            <a:ext cx="6329378" cy="5143536"/>
          </a:xfrm>
        </p:spPr>
        <p:txBody>
          <a:bodyPr>
            <a:normAutofit lnSpcReduction="10000"/>
          </a:bodyPr>
          <a:lstStyle/>
          <a:p>
            <a:pPr>
              <a:buNone/>
            </a:pPr>
            <a:r>
              <a:rPr lang="en-US" dirty="0" smtClean="0"/>
              <a:t>    </a:t>
            </a:r>
            <a:r>
              <a:rPr lang="ru-RU" dirty="0" err="1" smtClean="0"/>
              <a:t>Използват</a:t>
            </a:r>
            <a:r>
              <a:rPr lang="ru-RU" dirty="0" smtClean="0"/>
              <a:t> </a:t>
            </a:r>
            <a:r>
              <a:rPr lang="ru-RU" dirty="0"/>
              <a:t>се за </a:t>
            </a:r>
            <a:r>
              <a:rPr lang="ru-RU" dirty="0" err="1"/>
              <a:t>контрол</a:t>
            </a:r>
            <a:r>
              <a:rPr lang="ru-RU" dirty="0"/>
              <a:t> </a:t>
            </a:r>
            <a:endParaRPr lang="bg-BG" dirty="0"/>
          </a:p>
          <a:p>
            <a:pPr>
              <a:buNone/>
            </a:pPr>
            <a:r>
              <a:rPr lang="en-US" dirty="0" smtClean="0"/>
              <a:t>    </a:t>
            </a:r>
            <a:r>
              <a:rPr lang="ru-RU" dirty="0" smtClean="0"/>
              <a:t>над </a:t>
            </a:r>
            <a:r>
              <a:rPr lang="ru-RU" dirty="0"/>
              <a:t>наклона на </a:t>
            </a:r>
            <a:r>
              <a:rPr lang="ru-RU" dirty="0" err="1"/>
              <a:t>вевртикалната</a:t>
            </a:r>
            <a:endParaRPr lang="bg-BG" dirty="0"/>
          </a:p>
          <a:p>
            <a:pPr>
              <a:buNone/>
            </a:pPr>
            <a:r>
              <a:rPr lang="en-US" dirty="0" smtClean="0"/>
              <a:t>    </a:t>
            </a:r>
            <a:r>
              <a:rPr lang="ru-RU" dirty="0" smtClean="0"/>
              <a:t>и </a:t>
            </a:r>
            <a:r>
              <a:rPr lang="ru-RU" dirty="0" err="1"/>
              <a:t>хоризонталната</a:t>
            </a:r>
            <a:r>
              <a:rPr lang="ru-RU" dirty="0"/>
              <a:t> ос на</a:t>
            </a:r>
            <a:endParaRPr lang="bg-BG" dirty="0"/>
          </a:p>
          <a:p>
            <a:pPr>
              <a:buNone/>
            </a:pPr>
            <a:r>
              <a:rPr lang="ru-RU" dirty="0" smtClean="0"/>
              <a:t> </a:t>
            </a:r>
            <a:r>
              <a:rPr lang="en-US" dirty="0" smtClean="0"/>
              <a:t>   </a:t>
            </a:r>
            <a:r>
              <a:rPr lang="ru-RU" dirty="0" err="1" smtClean="0"/>
              <a:t>камерата</a:t>
            </a:r>
            <a:r>
              <a:rPr lang="ru-RU" dirty="0"/>
              <a:t>, </a:t>
            </a:r>
            <a:r>
              <a:rPr lang="ru-RU" dirty="0" err="1"/>
              <a:t>мащаба</a:t>
            </a:r>
            <a:r>
              <a:rPr lang="ru-RU" dirty="0"/>
              <a:t> и фокуса, </a:t>
            </a:r>
            <a:endParaRPr lang="bg-BG" dirty="0"/>
          </a:p>
          <a:p>
            <a:pPr>
              <a:buNone/>
            </a:pPr>
            <a:r>
              <a:rPr lang="ru-RU" dirty="0" smtClean="0"/>
              <a:t> </a:t>
            </a:r>
            <a:r>
              <a:rPr lang="en-US" dirty="0" smtClean="0"/>
              <a:t>   </a:t>
            </a:r>
            <a:r>
              <a:rPr lang="ru-RU" dirty="0" err="1" smtClean="0"/>
              <a:t>цифровите</a:t>
            </a:r>
            <a:r>
              <a:rPr lang="ru-RU" dirty="0" smtClean="0"/>
              <a:t> </a:t>
            </a:r>
            <a:r>
              <a:rPr lang="ru-RU" dirty="0"/>
              <a:t>настройки на </a:t>
            </a:r>
            <a:endParaRPr lang="bg-BG" dirty="0" smtClean="0"/>
          </a:p>
          <a:p>
            <a:pPr>
              <a:buNone/>
            </a:pPr>
            <a:r>
              <a:rPr lang="en-US" dirty="0"/>
              <a:t> </a:t>
            </a:r>
            <a:r>
              <a:rPr lang="en-US" dirty="0" smtClean="0"/>
              <a:t>   </a:t>
            </a:r>
            <a:r>
              <a:rPr lang="ru-RU" dirty="0" err="1" smtClean="0"/>
              <a:t>камерата</a:t>
            </a:r>
            <a:r>
              <a:rPr lang="ru-RU" dirty="0" smtClean="0"/>
              <a:t> и приемника. </a:t>
            </a:r>
            <a:r>
              <a:rPr lang="ru-RU" dirty="0" err="1" smtClean="0"/>
              <a:t>Някои</a:t>
            </a:r>
            <a:r>
              <a:rPr lang="ru-RU" dirty="0" smtClean="0"/>
              <a:t> от </a:t>
            </a:r>
            <a:r>
              <a:rPr lang="ru-RU" dirty="0" err="1" smtClean="0"/>
              <a:t>тях</a:t>
            </a:r>
            <a:r>
              <a:rPr lang="ru-RU" dirty="0" smtClean="0"/>
              <a:t> </a:t>
            </a:r>
            <a:r>
              <a:rPr lang="ru-RU" dirty="0" err="1" smtClean="0"/>
              <a:t>имат</a:t>
            </a:r>
            <a:r>
              <a:rPr lang="ru-RU" dirty="0" smtClean="0"/>
              <a:t> функция за автоматично </a:t>
            </a:r>
            <a:r>
              <a:rPr lang="ru-RU" dirty="0" err="1" smtClean="0"/>
              <a:t>патрулиране</a:t>
            </a:r>
            <a:r>
              <a:rPr lang="ru-RU" dirty="0" smtClean="0"/>
              <a:t>.</a:t>
            </a:r>
            <a:endParaRPr lang="bg-BG" dirty="0" smtClean="0"/>
          </a:p>
          <a:p>
            <a:pPr>
              <a:buNone/>
            </a:pPr>
            <a:r>
              <a:rPr lang="en-US" dirty="0" smtClean="0"/>
              <a:t>    </a:t>
            </a:r>
            <a:r>
              <a:rPr lang="ru-RU" dirty="0" err="1" smtClean="0"/>
              <a:t>Използват</a:t>
            </a:r>
            <a:r>
              <a:rPr lang="ru-RU" dirty="0" smtClean="0"/>
              <a:t> </a:t>
            </a:r>
            <a:r>
              <a:rPr lang="ru-RU" dirty="0"/>
              <a:t>се в </a:t>
            </a:r>
            <a:r>
              <a:rPr lang="ru-RU" dirty="0" err="1"/>
              <a:t>големи</a:t>
            </a:r>
            <a:r>
              <a:rPr lang="ru-RU" dirty="0"/>
              <a:t> </a:t>
            </a:r>
            <a:r>
              <a:rPr lang="ru-RU" dirty="0" err="1"/>
              <a:t>супермаркети</a:t>
            </a:r>
            <a:r>
              <a:rPr lang="ru-RU" dirty="0"/>
              <a:t> </a:t>
            </a:r>
            <a:r>
              <a:rPr lang="ru-RU" dirty="0" err="1" smtClean="0"/>
              <a:t>идруги</a:t>
            </a:r>
            <a:r>
              <a:rPr lang="ru-RU" dirty="0" smtClean="0"/>
              <a:t> </a:t>
            </a:r>
            <a:r>
              <a:rPr lang="ru-RU" dirty="0" err="1" smtClean="0"/>
              <a:t>обекти</a:t>
            </a:r>
            <a:r>
              <a:rPr lang="ru-RU" dirty="0"/>
              <a:t>, </a:t>
            </a:r>
            <a:r>
              <a:rPr lang="ru-RU" dirty="0" err="1"/>
              <a:t>където</a:t>
            </a:r>
            <a:r>
              <a:rPr lang="ru-RU" dirty="0"/>
              <a:t> е необходимо    </a:t>
            </a:r>
            <a:endParaRPr lang="bg-BG" dirty="0"/>
          </a:p>
          <a:p>
            <a:pPr>
              <a:buNone/>
            </a:pPr>
            <a:r>
              <a:rPr lang="ru-RU" dirty="0"/>
              <a:t>   </a:t>
            </a:r>
            <a:r>
              <a:rPr lang="en-US" dirty="0" smtClean="0"/>
              <a:t> </a:t>
            </a:r>
            <a:r>
              <a:rPr lang="ru-RU" dirty="0" err="1" smtClean="0"/>
              <a:t>операторът</a:t>
            </a:r>
            <a:r>
              <a:rPr lang="ru-RU" dirty="0" smtClean="0"/>
              <a:t> </a:t>
            </a:r>
            <a:r>
              <a:rPr lang="ru-RU" dirty="0"/>
              <a:t>да следи даден </a:t>
            </a:r>
            <a:r>
              <a:rPr lang="ru-RU" dirty="0" err="1"/>
              <a:t>процес</a:t>
            </a:r>
            <a:r>
              <a:rPr lang="ru-RU" dirty="0"/>
              <a:t>.</a:t>
            </a:r>
            <a:endParaRPr lang="bg-BG" dirty="0"/>
          </a:p>
          <a:p>
            <a:endParaRPr lang="bg-BG" dirty="0"/>
          </a:p>
        </p:txBody>
      </p:sp>
      <p:pic>
        <p:nvPicPr>
          <p:cNvPr id="38914" name="Picture 2" descr="wvcu650"/>
          <p:cNvPicPr>
            <a:picLocks noChangeAspect="1" noChangeArrowheads="1"/>
          </p:cNvPicPr>
          <p:nvPr/>
        </p:nvPicPr>
        <p:blipFill>
          <a:blip r:embed="rId2" cstate="print"/>
          <a:srcRect/>
          <a:stretch>
            <a:fillRect/>
          </a:stretch>
        </p:blipFill>
        <p:spPr bwMode="auto">
          <a:xfrm>
            <a:off x="5786446" y="1428736"/>
            <a:ext cx="2994311" cy="180810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normAutofit fontScale="90000"/>
          </a:bodyPr>
          <a:lstStyle/>
          <a:p>
            <a:pPr algn="l"/>
            <a:r>
              <a:rPr lang="en-US" b="1" dirty="0" smtClean="0"/>
              <a:t>9</a:t>
            </a:r>
            <a:r>
              <a:rPr lang="ru-RU" b="1" dirty="0" smtClean="0"/>
              <a:t>. </a:t>
            </a:r>
            <a:r>
              <a:rPr lang="bg-BG" b="1" dirty="0"/>
              <a:t>Монитори</a:t>
            </a:r>
            <a:r>
              <a:rPr lang="bg-BG" dirty="0"/>
              <a:t/>
            </a:r>
            <a:br>
              <a:rPr lang="bg-BG" dirty="0"/>
            </a:br>
            <a:endParaRPr lang="bg-BG" dirty="0"/>
          </a:p>
        </p:txBody>
      </p:sp>
      <p:sp>
        <p:nvSpPr>
          <p:cNvPr id="3" name="Контейнер за съдържание 2"/>
          <p:cNvSpPr>
            <a:spLocks noGrp="1"/>
          </p:cNvSpPr>
          <p:nvPr>
            <p:ph idx="1"/>
          </p:nvPr>
        </p:nvSpPr>
        <p:spPr>
          <a:xfrm>
            <a:off x="0" y="1285860"/>
            <a:ext cx="5929354" cy="5572140"/>
          </a:xfrm>
        </p:spPr>
        <p:txBody>
          <a:bodyPr>
            <a:normAutofit fontScale="92500" lnSpcReduction="10000"/>
          </a:bodyPr>
          <a:lstStyle/>
          <a:p>
            <a:pPr>
              <a:buNone/>
            </a:pPr>
            <a:r>
              <a:rPr lang="en-US" dirty="0" smtClean="0"/>
              <a:t>     </a:t>
            </a:r>
            <a:r>
              <a:rPr lang="bg-BG" dirty="0" smtClean="0"/>
              <a:t>Видеомониторите </a:t>
            </a:r>
            <a:r>
              <a:rPr lang="bg-BG" dirty="0"/>
              <a:t>са предназначени за изобразяване на информацията непосредствено от видеокамерите или от устройствата за обработка на видео изображение. Във връзка със специфичната работа на оборудването за охранителна система (денонощна работа, често превключване на кадрите и повишените изискванията за защита на информацията), видеомониторите не могат да бъдат заместени с обикновени телевизионни </a:t>
            </a:r>
            <a:r>
              <a:rPr lang="bg-BG" dirty="0" err="1"/>
              <a:t>приемници</a:t>
            </a:r>
            <a:r>
              <a:rPr lang="bg-BG" dirty="0"/>
              <a:t>. </a:t>
            </a:r>
          </a:p>
        </p:txBody>
      </p:sp>
      <p:pic>
        <p:nvPicPr>
          <p:cNvPr id="39938" name="Picture 2" descr="samsung_SMT-171"/>
          <p:cNvPicPr>
            <a:picLocks noChangeAspect="1" noChangeArrowheads="1"/>
          </p:cNvPicPr>
          <p:nvPr/>
        </p:nvPicPr>
        <p:blipFill>
          <a:blip r:embed="rId2" cstate="print"/>
          <a:srcRect/>
          <a:stretch>
            <a:fillRect/>
          </a:stretch>
        </p:blipFill>
        <p:spPr bwMode="auto">
          <a:xfrm>
            <a:off x="6143636" y="1857364"/>
            <a:ext cx="2559508" cy="271464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430" y="928670"/>
            <a:ext cx="4572000" cy="5262979"/>
          </a:xfrm>
          <a:prstGeom prst="rect">
            <a:avLst/>
          </a:prstGeom>
        </p:spPr>
        <p:txBody>
          <a:bodyPr>
            <a:spAutoFit/>
          </a:bodyPr>
          <a:lstStyle/>
          <a:p>
            <a:pPr algn="just" eaLnBrk="0" hangingPunct="0"/>
            <a:r>
              <a:rPr lang="ru-RU" sz="2400" dirty="0" smtClean="0"/>
              <a:t>Първата система за видеонаблюдение е инсталирана в завод за ракетни двигатели наречен Тест Стенд 2, базиран в Германия, през 1942 г. Видеонаблюдение системата е използвана за наблюдение и контрол при истрелване на тестови ракети тип V2, с цел да открият евентуални проблеми. Германският инжинер Уолтър Брюх е създателят на тази първа видеонаблюдение инсталация.</a:t>
            </a:r>
          </a:p>
          <a:p>
            <a:pPr algn="just" eaLnBrk="0" hangingPunct="0"/>
            <a:endParaRPr lang="bg-BG" sz="2400" dirty="0"/>
          </a:p>
        </p:txBody>
      </p:sp>
      <p:pic>
        <p:nvPicPr>
          <p:cNvPr id="3" name="Picture 7" descr="C:\Users\Sasho\Desktop\CCTV-view-3.png"/>
          <p:cNvPicPr>
            <a:picLocks noChangeAspect="1" noChangeArrowheads="1"/>
          </p:cNvPicPr>
          <p:nvPr/>
        </p:nvPicPr>
        <p:blipFill>
          <a:blip r:embed="rId2"/>
          <a:srcRect/>
          <a:stretch>
            <a:fillRect/>
          </a:stretch>
        </p:blipFill>
        <p:spPr bwMode="auto">
          <a:xfrm>
            <a:off x="571472" y="1428736"/>
            <a:ext cx="2286000" cy="2540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954362"/>
            <a:ext cx="6786610" cy="4832092"/>
          </a:xfrm>
          <a:prstGeom prst="rect">
            <a:avLst/>
          </a:prstGeom>
        </p:spPr>
        <p:txBody>
          <a:bodyPr wrap="square">
            <a:spAutoFit/>
          </a:bodyPr>
          <a:lstStyle/>
          <a:p>
            <a:pPr algn="just"/>
            <a:r>
              <a:rPr lang="ru-RU" sz="2800" dirty="0" smtClean="0"/>
              <a:t>През септември 1968, в град Олеан(САЩ) е инсталирана първата система от камери, с цел охранителна дейност. Осигурен е монтаж на видеонаблюдение по всички главни улици, за да се намали широко ширещата се престъпност. В следствие на използваната система за видеонаблюдение, разкриваемостта на престъпленията нараства неколкократно, а видеокамерите се утвърждават като силно оръжие за сигурността.</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190701"/>
            <a:ext cx="7286676" cy="4524315"/>
          </a:xfrm>
          <a:prstGeom prst="rect">
            <a:avLst/>
          </a:prstGeom>
        </p:spPr>
        <p:txBody>
          <a:bodyPr wrap="square">
            <a:spAutoFit/>
          </a:bodyPr>
          <a:lstStyle/>
          <a:p>
            <a:pPr lvl="0" fontAlgn="base">
              <a:spcBef>
                <a:spcPct val="0"/>
              </a:spcBef>
              <a:spcAft>
                <a:spcPct val="0"/>
              </a:spcAft>
            </a:pPr>
            <a:r>
              <a:rPr lang="bg-BG" sz="3200" dirty="0" smtClean="0">
                <a:latin typeface="Arial" pitchFamily="34" charset="0"/>
                <a:ea typeface="Times New Roman" pitchFamily="18" charset="0"/>
                <a:cs typeface="Arial" pitchFamily="34" charset="0"/>
              </a:rPr>
              <a:t>В наши дни системите за видеонаблюдение са неотменна част от ежедневието ни. Всеки ден се сблъскваме с видеокамерите,чрез които се  контролира една или друга дейност. Пример за това са видеокамерите в банките,  магазините,  камери на светофарите, както и на оживени места и  други.</a:t>
            </a:r>
            <a:endParaRPr lang="bg-BG" sz="3200" dirty="0" smtClean="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normAutofit fontScale="90000"/>
          </a:bodyPr>
          <a:lstStyle/>
          <a:p>
            <a:r>
              <a:rPr lang="bg-BG" sz="3200" b="1" dirty="0"/>
              <a:t>Функциите на системите за </a:t>
            </a:r>
            <a:r>
              <a:rPr lang="bg-BG" sz="3200" b="1" dirty="0" err="1"/>
              <a:t>видеонаблюдение</a:t>
            </a:r>
            <a:r>
              <a:rPr lang="bg-BG" sz="3200" b="1" dirty="0"/>
              <a:t> са много, чрез тях може да се:</a:t>
            </a:r>
          </a:p>
        </p:txBody>
      </p:sp>
      <p:sp>
        <p:nvSpPr>
          <p:cNvPr id="4" name="Контейнер за съдържание 3"/>
          <p:cNvSpPr>
            <a:spLocks noGrp="1"/>
          </p:cNvSpPr>
          <p:nvPr>
            <p:ph idx="1"/>
          </p:nvPr>
        </p:nvSpPr>
        <p:spPr/>
        <p:txBody>
          <a:bodyPr>
            <a:normAutofit/>
          </a:bodyPr>
          <a:lstStyle/>
          <a:p>
            <a:pPr lvl="0"/>
            <a:r>
              <a:rPr lang="bg-BG" dirty="0"/>
              <a:t>Проучи повърхността на планети;</a:t>
            </a:r>
          </a:p>
          <a:p>
            <a:pPr lvl="0"/>
            <a:r>
              <a:rPr lang="bg-BG" dirty="0"/>
              <a:t>Извършват операции (в медицината);</a:t>
            </a:r>
          </a:p>
          <a:p>
            <a:pPr lvl="0"/>
            <a:r>
              <a:rPr lang="bg-BG" dirty="0"/>
              <a:t>Контролират опасни производствени процеси;</a:t>
            </a:r>
          </a:p>
          <a:p>
            <a:pPr lvl="0"/>
            <a:r>
              <a:rPr lang="bg-BG" dirty="0"/>
              <a:t>Охраняват скъпи експонати изложени в музеи или галерии и др.</a:t>
            </a:r>
          </a:p>
          <a:p>
            <a:pPr lvl="0"/>
            <a:r>
              <a:rPr lang="bg-BG" dirty="0" smtClean="0"/>
              <a:t>Записване доказателств</a:t>
            </a:r>
            <a:r>
              <a:rPr lang="en-US" dirty="0" smtClean="0"/>
              <a:t>e</a:t>
            </a:r>
            <a:r>
              <a:rPr lang="bg-BG" dirty="0" smtClean="0"/>
              <a:t>н </a:t>
            </a:r>
            <a:r>
              <a:rPr lang="bg-BG" dirty="0"/>
              <a:t>материал при инциденти или други произшествия;</a:t>
            </a:r>
          </a:p>
          <a:p>
            <a:pPr lvl="0"/>
            <a:r>
              <a:rPr lang="bg-BG" dirty="0"/>
              <a:t>Идентифицират посетители или служители;</a:t>
            </a:r>
          </a:p>
          <a:p>
            <a:endParaRPr lang="bg-B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ctrTitle"/>
          </p:nvPr>
        </p:nvSpPr>
        <p:spPr>
          <a:xfrm>
            <a:off x="785786" y="1142984"/>
            <a:ext cx="8001056" cy="1143007"/>
          </a:xfrm>
        </p:spPr>
        <p:txBody>
          <a:bodyPr>
            <a:normAutofit fontScale="90000"/>
          </a:bodyPr>
          <a:lstStyle/>
          <a:p>
            <a:pPr algn="l"/>
            <a:r>
              <a:rPr lang="en-US" b="1" u="sng" dirty="0" smtClean="0"/>
              <a:t>I</a:t>
            </a:r>
            <a:r>
              <a:rPr lang="bg-BG" b="1" u="sng" dirty="0"/>
              <a:t>. Видове системи за </a:t>
            </a:r>
            <a:r>
              <a:rPr lang="bg-BG" b="1" u="sng" dirty="0" err="1"/>
              <a:t>видеонблюдение</a:t>
            </a:r>
            <a:r>
              <a:rPr lang="bg-BG" dirty="0"/>
              <a:t/>
            </a:r>
            <a:br>
              <a:rPr lang="bg-BG" dirty="0"/>
            </a:br>
            <a:r>
              <a:rPr lang="bg-BG" dirty="0"/>
              <a:t> </a:t>
            </a:r>
          </a:p>
        </p:txBody>
      </p:sp>
      <p:sp>
        <p:nvSpPr>
          <p:cNvPr id="5" name="Подзаглавие 4"/>
          <p:cNvSpPr>
            <a:spLocks noGrp="1"/>
          </p:cNvSpPr>
          <p:nvPr>
            <p:ph type="subTitle" idx="1"/>
          </p:nvPr>
        </p:nvSpPr>
        <p:spPr>
          <a:xfrm>
            <a:off x="500034" y="2571744"/>
            <a:ext cx="8143932" cy="3571900"/>
          </a:xfrm>
        </p:spPr>
        <p:txBody>
          <a:bodyPr>
            <a:normAutofit/>
          </a:bodyPr>
          <a:lstStyle/>
          <a:p>
            <a:pPr algn="l"/>
            <a:r>
              <a:rPr lang="en-US" sz="4000" dirty="0" smtClean="0">
                <a:solidFill>
                  <a:schemeClr val="tx1"/>
                </a:solidFill>
                <a:latin typeface="Times New Roman"/>
                <a:ea typeface="Times New Roman"/>
              </a:rPr>
              <a:t>  </a:t>
            </a:r>
            <a:r>
              <a:rPr lang="bg-BG" sz="4000" dirty="0" smtClean="0">
                <a:solidFill>
                  <a:schemeClr val="tx1"/>
                </a:solidFill>
                <a:latin typeface="Times New Roman"/>
                <a:ea typeface="Times New Roman"/>
              </a:rPr>
              <a:t>Системите за </a:t>
            </a:r>
            <a:r>
              <a:rPr lang="bg-BG" sz="4000" dirty="0" err="1" smtClean="0">
                <a:solidFill>
                  <a:schemeClr val="tx1"/>
                </a:solidFill>
                <a:latin typeface="Times New Roman"/>
                <a:ea typeface="Times New Roman"/>
              </a:rPr>
              <a:t>видеонаблюдения</a:t>
            </a:r>
            <a:r>
              <a:rPr lang="bg-BG" sz="4000" dirty="0" smtClean="0">
                <a:solidFill>
                  <a:schemeClr val="tx1"/>
                </a:solidFill>
                <a:latin typeface="Times New Roman"/>
                <a:ea typeface="Times New Roman"/>
              </a:rPr>
              <a:t> се </a:t>
            </a:r>
            <a:r>
              <a:rPr lang="en-US" sz="4000" dirty="0" smtClean="0">
                <a:solidFill>
                  <a:schemeClr val="tx1"/>
                </a:solidFill>
                <a:latin typeface="Times New Roman"/>
                <a:ea typeface="Times New Roman"/>
              </a:rPr>
              <a:t>       </a:t>
            </a:r>
            <a:r>
              <a:rPr lang="bg-BG" sz="4000" dirty="0" smtClean="0">
                <a:solidFill>
                  <a:schemeClr val="tx1"/>
                </a:solidFill>
                <a:latin typeface="Times New Roman"/>
                <a:ea typeface="Times New Roman"/>
              </a:rPr>
              <a:t>делят на аналогови и цифрови, в зависимост от типа на използваното оборудване</a:t>
            </a:r>
            <a:endParaRPr lang="bg-BG" sz="4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28596" y="928670"/>
            <a:ext cx="8258204" cy="488968"/>
          </a:xfrm>
        </p:spPr>
        <p:txBody>
          <a:bodyPr>
            <a:normAutofit fontScale="90000"/>
          </a:bodyPr>
          <a:lstStyle/>
          <a:p>
            <a:r>
              <a:rPr lang="bg-BG" b="1" dirty="0"/>
              <a:t>1. Аналогови системи за </a:t>
            </a:r>
            <a:r>
              <a:rPr lang="bg-BG" b="1" dirty="0" err="1"/>
              <a:t>видеонаблюдение</a:t>
            </a:r>
            <a:r>
              <a:rPr lang="bg-BG" b="1" dirty="0"/>
              <a:t>.</a:t>
            </a:r>
            <a:r>
              <a:rPr lang="bg-BG" dirty="0"/>
              <a:t/>
            </a:r>
            <a:br>
              <a:rPr lang="bg-BG" dirty="0"/>
            </a:br>
            <a:endParaRPr lang="bg-BG" dirty="0"/>
          </a:p>
        </p:txBody>
      </p:sp>
      <p:sp>
        <p:nvSpPr>
          <p:cNvPr id="3" name="Контейнер за съдържание 2"/>
          <p:cNvSpPr>
            <a:spLocks noGrp="1"/>
          </p:cNvSpPr>
          <p:nvPr>
            <p:ph idx="1"/>
          </p:nvPr>
        </p:nvSpPr>
        <p:spPr>
          <a:xfrm>
            <a:off x="285720" y="1785926"/>
            <a:ext cx="8401080" cy="4714908"/>
          </a:xfrm>
        </p:spPr>
        <p:txBody>
          <a:bodyPr>
            <a:normAutofit fontScale="92500" lnSpcReduction="20000"/>
          </a:bodyPr>
          <a:lstStyle/>
          <a:p>
            <a:r>
              <a:rPr lang="bg-BG" dirty="0"/>
              <a:t> Аналоговите системи са първите системи за </a:t>
            </a:r>
            <a:r>
              <a:rPr lang="bg-BG" dirty="0" err="1"/>
              <a:t>видеонаблюдение</a:t>
            </a:r>
            <a:r>
              <a:rPr lang="bg-BG" dirty="0" smtClean="0"/>
              <a:t>.</a:t>
            </a:r>
            <a:endParaRPr lang="en-US" dirty="0" smtClean="0"/>
          </a:p>
          <a:p>
            <a:r>
              <a:rPr lang="bg-BG" dirty="0"/>
              <a:t>Те все още се ползват с популярност заради невисоката си цена и лесната работа с тях. </a:t>
            </a:r>
            <a:endParaRPr lang="en-US" dirty="0" smtClean="0"/>
          </a:p>
          <a:p>
            <a:r>
              <a:rPr lang="bg-BG" dirty="0"/>
              <a:t>Една  аналогова система се състои от определен брой камери за </a:t>
            </a:r>
            <a:r>
              <a:rPr lang="bg-BG" dirty="0" err="1"/>
              <a:t>видеонаблюдение</a:t>
            </a:r>
            <a:r>
              <a:rPr lang="bg-BG" dirty="0"/>
              <a:t>, </a:t>
            </a:r>
            <a:r>
              <a:rPr lang="bg-BG" dirty="0" err="1"/>
              <a:t>квадратор</a:t>
            </a:r>
            <a:r>
              <a:rPr lang="bg-BG" dirty="0"/>
              <a:t> или </a:t>
            </a:r>
            <a:r>
              <a:rPr lang="bg-BG" dirty="0" err="1"/>
              <a:t>мултиплексор</a:t>
            </a:r>
            <a:r>
              <a:rPr lang="bg-BG" dirty="0"/>
              <a:t> с помощта на които да се възпроизведе изображението на монитора и записващ видеокасетофон. </a:t>
            </a:r>
            <a:endParaRPr lang="en-US" dirty="0" smtClean="0"/>
          </a:p>
          <a:p>
            <a:r>
              <a:rPr lang="bg-BG" dirty="0"/>
              <a:t>Постепенно аналоговите системи са изместени от цифровите системи за </a:t>
            </a:r>
            <a:r>
              <a:rPr lang="bg-BG" dirty="0" err="1"/>
              <a:t>видеонаблюдение</a:t>
            </a:r>
            <a:r>
              <a:rPr lang="bg-BG" dirty="0"/>
              <a:t> по функционални и технически характеристики. </a:t>
            </a:r>
          </a:p>
          <a:p>
            <a:r>
              <a:rPr lang="bg-BG" dirty="0"/>
              <a:t>    </a:t>
            </a:r>
          </a:p>
          <a:p>
            <a:endParaRPr lang="bg-B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iagram"/>
          <p:cNvPicPr>
            <a:picLocks noChangeAspect="1" noChangeArrowheads="1"/>
          </p:cNvPicPr>
          <p:nvPr/>
        </p:nvPicPr>
        <p:blipFill>
          <a:blip r:embed="rId2" cstate="print"/>
          <a:srcRect/>
          <a:stretch>
            <a:fillRect/>
          </a:stretch>
        </p:blipFill>
        <p:spPr bwMode="auto">
          <a:xfrm>
            <a:off x="383222" y="1857364"/>
            <a:ext cx="8475058" cy="4357718"/>
          </a:xfrm>
          <a:prstGeom prst="rect">
            <a:avLst/>
          </a:prstGeom>
          <a:noFill/>
          <a:ln w="9525">
            <a:noFill/>
            <a:miter lim="800000"/>
            <a:headEnd/>
            <a:tailEnd/>
          </a:ln>
        </p:spPr>
      </p:pic>
      <p:sp>
        <p:nvSpPr>
          <p:cNvPr id="7" name="Правоъгълник 6"/>
          <p:cNvSpPr/>
          <p:nvPr/>
        </p:nvSpPr>
        <p:spPr>
          <a:xfrm>
            <a:off x="500034" y="428604"/>
            <a:ext cx="7786741" cy="584775"/>
          </a:xfrm>
          <a:prstGeom prst="rect">
            <a:avLst/>
          </a:prstGeom>
        </p:spPr>
        <p:txBody>
          <a:bodyPr wrap="square">
            <a:spAutoFit/>
          </a:bodyPr>
          <a:lstStyle/>
          <a:p>
            <a:r>
              <a:rPr lang="bg-BG" sz="3200" b="1" dirty="0"/>
              <a:t>2. Цифрови системи за </a:t>
            </a:r>
            <a:r>
              <a:rPr lang="bg-BG" sz="3200" b="1" dirty="0" err="1"/>
              <a:t>видеонаблюдение</a:t>
            </a:r>
            <a:endParaRPr lang="bg-BG"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93</TotalTime>
  <Words>1255</Words>
  <Application>Microsoft Office PowerPoint</Application>
  <PresentationFormat>On-screen Show (4:3)</PresentationFormat>
  <Paragraphs>98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Apex</vt:lpstr>
      <vt:lpstr>Slide 1</vt:lpstr>
      <vt:lpstr>Slide 2</vt:lpstr>
      <vt:lpstr>Slide 3</vt:lpstr>
      <vt:lpstr>Slide 4</vt:lpstr>
      <vt:lpstr>Slide 5</vt:lpstr>
      <vt:lpstr>Функциите на системите за видеонаблюдение са много, чрез тях може да се:</vt:lpstr>
      <vt:lpstr>I. Видове системи за видеонблюдение  </vt:lpstr>
      <vt:lpstr>1. Аналогови системи за видеонаблюдение. </vt:lpstr>
      <vt:lpstr>Slide 9</vt:lpstr>
      <vt:lpstr>Slide 10</vt:lpstr>
      <vt:lpstr>Видеосистеми базирани на цифрови записващи устройства (DVR) .</vt:lpstr>
      <vt:lpstr>Видеосистемите базирани на персонален компютър. </vt:lpstr>
      <vt:lpstr>Slide 13</vt:lpstr>
      <vt:lpstr>IP системи за видеонаблюдение </vt:lpstr>
      <vt:lpstr>Slide 15</vt:lpstr>
      <vt:lpstr>Slide 16</vt:lpstr>
      <vt:lpstr>II. Основни елементи изграждащи системите за видеонаблюдение </vt:lpstr>
      <vt:lpstr>Основните типове камери са следните:</vt:lpstr>
      <vt:lpstr>2. Панорамни устройства </vt:lpstr>
      <vt:lpstr>3. Защитни корпуси за външен монтаж </vt:lpstr>
      <vt:lpstr>4. Обективи</vt:lpstr>
      <vt:lpstr>5. Квадратиращи устройства</vt:lpstr>
      <vt:lpstr> 6. Мултиплексори</vt:lpstr>
      <vt:lpstr>7. Комбинирани устройства</vt:lpstr>
      <vt:lpstr>8. Системни контролери</vt:lpstr>
      <vt:lpstr>9. Монитори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Aspire</dc:creator>
  <cp:lastModifiedBy>Sasho</cp:lastModifiedBy>
  <cp:revision>12</cp:revision>
  <dcterms:created xsi:type="dcterms:W3CDTF">2013-04-01T17:19:15Z</dcterms:created>
  <dcterms:modified xsi:type="dcterms:W3CDTF">2013-04-02T19:19:49Z</dcterms:modified>
</cp:coreProperties>
</file>