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01" autoAdjust="0"/>
    <p:restoredTop sz="94660"/>
  </p:normalViewPr>
  <p:slideViewPr>
    <p:cSldViewPr>
      <p:cViewPr>
        <p:scale>
          <a:sx n="120" d="100"/>
          <a:sy n="120" d="100"/>
        </p:scale>
        <p:origin x="-1842" y="-2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556D95-FD3F-4BD2-8A21-F3EAD7717DB2}" type="datetimeFigureOut">
              <a:rPr lang="en-US" smtClean="0"/>
              <a:t>9/26/2012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0B940-CCAB-4620-B607-D036849F8DEF}" type="slidenum">
              <a:rPr lang="en-US" smtClean="0"/>
              <a:t>‹#›</a:t>
            </a:fld>
            <a:endParaRPr lang="en-US"/>
          </a:p>
        </p:txBody>
      </p:sp>
    </p:spTree>
    <p:extLst>
      <p:ext uri="{BB962C8B-B14F-4D97-AF65-F5344CB8AC3E}">
        <p14:creationId xmlns:p14="http://schemas.microsoft.com/office/powerpoint/2010/main" val="2588403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556D95-FD3F-4BD2-8A21-F3EAD7717DB2}" type="datetimeFigureOut">
              <a:rPr lang="en-US" smtClean="0"/>
              <a:t>9/26/2012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0B940-CCAB-4620-B607-D036849F8DEF}" type="slidenum">
              <a:rPr lang="en-US" smtClean="0"/>
              <a:t>‹#›</a:t>
            </a:fld>
            <a:endParaRPr lang="en-US"/>
          </a:p>
        </p:txBody>
      </p:sp>
    </p:spTree>
    <p:extLst>
      <p:ext uri="{BB962C8B-B14F-4D97-AF65-F5344CB8AC3E}">
        <p14:creationId xmlns:p14="http://schemas.microsoft.com/office/powerpoint/2010/main" val="3282985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556D95-FD3F-4BD2-8A21-F3EAD7717DB2}" type="datetimeFigureOut">
              <a:rPr lang="en-US" smtClean="0"/>
              <a:t>9/26/2012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0B940-CCAB-4620-B607-D036849F8DEF}" type="slidenum">
              <a:rPr lang="en-US" smtClean="0"/>
              <a:t>‹#›</a:t>
            </a:fld>
            <a:endParaRPr lang="en-US"/>
          </a:p>
        </p:txBody>
      </p:sp>
    </p:spTree>
    <p:extLst>
      <p:ext uri="{BB962C8B-B14F-4D97-AF65-F5344CB8AC3E}">
        <p14:creationId xmlns:p14="http://schemas.microsoft.com/office/powerpoint/2010/main" val="3365333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556D95-FD3F-4BD2-8A21-F3EAD7717DB2}" type="datetimeFigureOut">
              <a:rPr lang="en-US" smtClean="0"/>
              <a:t>9/26/2012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0B940-CCAB-4620-B607-D036849F8DEF}" type="slidenum">
              <a:rPr lang="en-US" smtClean="0"/>
              <a:t>‹#›</a:t>
            </a:fld>
            <a:endParaRPr lang="en-US"/>
          </a:p>
        </p:txBody>
      </p:sp>
    </p:spTree>
    <p:extLst>
      <p:ext uri="{BB962C8B-B14F-4D97-AF65-F5344CB8AC3E}">
        <p14:creationId xmlns:p14="http://schemas.microsoft.com/office/powerpoint/2010/main" val="508709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556D95-FD3F-4BD2-8A21-F3EAD7717DB2}" type="datetimeFigureOut">
              <a:rPr lang="en-US" smtClean="0"/>
              <a:t>9/26/2012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0B940-CCAB-4620-B607-D036849F8DEF}" type="slidenum">
              <a:rPr lang="en-US" smtClean="0"/>
              <a:t>‹#›</a:t>
            </a:fld>
            <a:endParaRPr lang="en-US"/>
          </a:p>
        </p:txBody>
      </p:sp>
    </p:spTree>
    <p:extLst>
      <p:ext uri="{BB962C8B-B14F-4D97-AF65-F5344CB8AC3E}">
        <p14:creationId xmlns:p14="http://schemas.microsoft.com/office/powerpoint/2010/main" val="1256729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556D95-FD3F-4BD2-8A21-F3EAD7717DB2}" type="datetimeFigureOut">
              <a:rPr lang="en-US" smtClean="0"/>
              <a:t>9/26/2012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0B940-CCAB-4620-B607-D036849F8DEF}" type="slidenum">
              <a:rPr lang="en-US" smtClean="0"/>
              <a:t>‹#›</a:t>
            </a:fld>
            <a:endParaRPr lang="en-US"/>
          </a:p>
        </p:txBody>
      </p:sp>
    </p:spTree>
    <p:extLst>
      <p:ext uri="{BB962C8B-B14F-4D97-AF65-F5344CB8AC3E}">
        <p14:creationId xmlns:p14="http://schemas.microsoft.com/office/powerpoint/2010/main" val="1413694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556D95-FD3F-4BD2-8A21-F3EAD7717DB2}" type="datetimeFigureOut">
              <a:rPr lang="en-US" smtClean="0"/>
              <a:t>9/26/2012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70B940-CCAB-4620-B607-D036849F8DEF}" type="slidenum">
              <a:rPr lang="en-US" smtClean="0"/>
              <a:t>‹#›</a:t>
            </a:fld>
            <a:endParaRPr lang="en-US"/>
          </a:p>
        </p:txBody>
      </p:sp>
    </p:spTree>
    <p:extLst>
      <p:ext uri="{BB962C8B-B14F-4D97-AF65-F5344CB8AC3E}">
        <p14:creationId xmlns:p14="http://schemas.microsoft.com/office/powerpoint/2010/main" val="2456283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556D95-FD3F-4BD2-8A21-F3EAD7717DB2}" type="datetimeFigureOut">
              <a:rPr lang="en-US" smtClean="0"/>
              <a:t>9/26/2012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70B940-CCAB-4620-B607-D036849F8DEF}" type="slidenum">
              <a:rPr lang="en-US" smtClean="0"/>
              <a:t>‹#›</a:t>
            </a:fld>
            <a:endParaRPr lang="en-US"/>
          </a:p>
        </p:txBody>
      </p:sp>
    </p:spTree>
    <p:extLst>
      <p:ext uri="{BB962C8B-B14F-4D97-AF65-F5344CB8AC3E}">
        <p14:creationId xmlns:p14="http://schemas.microsoft.com/office/powerpoint/2010/main" val="923197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556D95-FD3F-4BD2-8A21-F3EAD7717DB2}" type="datetimeFigureOut">
              <a:rPr lang="en-US" smtClean="0"/>
              <a:t>9/26/2012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70B940-CCAB-4620-B607-D036849F8DEF}" type="slidenum">
              <a:rPr lang="en-US" smtClean="0"/>
              <a:t>‹#›</a:t>
            </a:fld>
            <a:endParaRPr lang="en-US"/>
          </a:p>
        </p:txBody>
      </p:sp>
    </p:spTree>
    <p:extLst>
      <p:ext uri="{BB962C8B-B14F-4D97-AF65-F5344CB8AC3E}">
        <p14:creationId xmlns:p14="http://schemas.microsoft.com/office/powerpoint/2010/main" val="2660263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556D95-FD3F-4BD2-8A21-F3EAD7717DB2}" type="datetimeFigureOut">
              <a:rPr lang="en-US" smtClean="0"/>
              <a:t>9/26/2012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0B940-CCAB-4620-B607-D036849F8DEF}" type="slidenum">
              <a:rPr lang="en-US" smtClean="0"/>
              <a:t>‹#›</a:t>
            </a:fld>
            <a:endParaRPr lang="en-US"/>
          </a:p>
        </p:txBody>
      </p:sp>
    </p:spTree>
    <p:extLst>
      <p:ext uri="{BB962C8B-B14F-4D97-AF65-F5344CB8AC3E}">
        <p14:creationId xmlns:p14="http://schemas.microsoft.com/office/powerpoint/2010/main" val="156374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556D95-FD3F-4BD2-8A21-F3EAD7717DB2}" type="datetimeFigureOut">
              <a:rPr lang="en-US" smtClean="0"/>
              <a:t>9/26/2012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0B940-CCAB-4620-B607-D036849F8DEF}" type="slidenum">
              <a:rPr lang="en-US" smtClean="0"/>
              <a:t>‹#›</a:t>
            </a:fld>
            <a:endParaRPr lang="en-US"/>
          </a:p>
        </p:txBody>
      </p:sp>
    </p:spTree>
    <p:extLst>
      <p:ext uri="{BB962C8B-B14F-4D97-AF65-F5344CB8AC3E}">
        <p14:creationId xmlns:p14="http://schemas.microsoft.com/office/powerpoint/2010/main" val="715672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556D95-FD3F-4BD2-8A21-F3EAD7717DB2}" type="datetimeFigureOut">
              <a:rPr lang="en-US" smtClean="0"/>
              <a:t>9/26/2012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70B940-CCAB-4620-B607-D036849F8DEF}" type="slidenum">
              <a:rPr lang="en-US" smtClean="0"/>
              <a:t>‹#›</a:t>
            </a:fld>
            <a:endParaRPr lang="en-US"/>
          </a:p>
        </p:txBody>
      </p:sp>
    </p:spTree>
    <p:extLst>
      <p:ext uri="{BB962C8B-B14F-4D97-AF65-F5344CB8AC3E}">
        <p14:creationId xmlns:p14="http://schemas.microsoft.com/office/powerpoint/2010/main" val="1862535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hyperlink" Target="http://localhost/"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localhost:8080/" TargetMode="External"/><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35454" y="1484784"/>
            <a:ext cx="6840760" cy="3662541"/>
          </a:xfrm>
          <a:prstGeom prst="rect">
            <a:avLst/>
          </a:prstGeom>
        </p:spPr>
        <p:txBody>
          <a:bodyPr wrap="square">
            <a:spAutoFit/>
          </a:bodyPr>
          <a:lstStyle/>
          <a:p>
            <a:pPr algn="ctr"/>
            <a:r>
              <a:rPr lang="bg-BG" sz="4400" b="1" dirty="0">
                <a:ea typeface="Calibri"/>
                <a:cs typeface="Times New Roman"/>
              </a:rPr>
              <a:t>Apache, MySQL и </a:t>
            </a:r>
            <a:r>
              <a:rPr lang="bg-BG" sz="4400" b="1" dirty="0" smtClean="0">
                <a:ea typeface="Calibri"/>
                <a:cs typeface="Times New Roman"/>
              </a:rPr>
              <a:t>PHP</a:t>
            </a:r>
            <a:endParaRPr lang="en-US" sz="4400" b="1" dirty="0" smtClean="0">
              <a:ea typeface="Calibri"/>
              <a:cs typeface="Times New Roman"/>
            </a:endParaRPr>
          </a:p>
          <a:p>
            <a:pPr algn="ctr"/>
            <a:r>
              <a:rPr lang="bg-BG" sz="4400" b="1" dirty="0" smtClean="0">
                <a:ea typeface="Calibri"/>
                <a:cs typeface="Times New Roman"/>
              </a:rPr>
              <a:t>на </a:t>
            </a:r>
            <a:r>
              <a:rPr lang="bg-BG" sz="4400" b="1" dirty="0">
                <a:ea typeface="Calibri"/>
                <a:cs typeface="Times New Roman"/>
              </a:rPr>
              <a:t>Windows машина </a:t>
            </a:r>
            <a:endParaRPr lang="en-US" sz="4400" b="1" dirty="0" smtClean="0">
              <a:ea typeface="Calibri"/>
              <a:cs typeface="Times New Roman"/>
            </a:endParaRPr>
          </a:p>
          <a:p>
            <a:pPr algn="ctr"/>
            <a:r>
              <a:rPr lang="bg-BG" sz="4400" b="1" dirty="0" smtClean="0">
                <a:ea typeface="Calibri"/>
                <a:cs typeface="Times New Roman"/>
              </a:rPr>
              <a:t>с WAMP</a:t>
            </a:r>
          </a:p>
          <a:p>
            <a:pPr algn="ctr"/>
            <a:endParaRPr lang="bg-BG" sz="4400" b="1" dirty="0">
              <a:cs typeface="Times New Roman"/>
            </a:endParaRPr>
          </a:p>
          <a:p>
            <a:pPr algn="ctr"/>
            <a:r>
              <a:rPr lang="bg-BG" sz="2800" b="1" dirty="0" smtClean="0">
                <a:cs typeface="Times New Roman"/>
              </a:rPr>
              <a:t>Препоръчителни параметризации по функционалността и сигурността.</a:t>
            </a:r>
            <a:endParaRPr lang="en-US" sz="2800" b="1" dirty="0"/>
          </a:p>
        </p:txBody>
      </p:sp>
      <p:cxnSp>
        <p:nvCxnSpPr>
          <p:cNvPr id="7" name="Straight Connector 6"/>
          <p:cNvCxnSpPr/>
          <p:nvPr/>
        </p:nvCxnSpPr>
        <p:spPr>
          <a:xfrm>
            <a:off x="827584" y="3789040"/>
            <a:ext cx="7488832" cy="72008"/>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1998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8640"/>
            <a:ext cx="6822958" cy="523220"/>
          </a:xfrm>
          <a:prstGeom prst="rect">
            <a:avLst/>
          </a:prstGeom>
        </p:spPr>
        <p:txBody>
          <a:bodyPr wrap="none">
            <a:spAutoFit/>
          </a:bodyPr>
          <a:lstStyle/>
          <a:p>
            <a:r>
              <a:rPr lang="bg-BG" sz="2800" b="1" dirty="0" smtClean="0"/>
              <a:t>Организация на </a:t>
            </a:r>
            <a:r>
              <a:rPr lang="en-US" sz="2800" b="1" dirty="0" smtClean="0"/>
              <a:t>Apache</a:t>
            </a:r>
            <a:r>
              <a:rPr lang="bg-BG" sz="2800" b="1" dirty="0" smtClean="0"/>
              <a:t> УЕБ-директорията</a:t>
            </a:r>
            <a:endParaRPr lang="en-US" sz="2800" b="1"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64238"/>
          <a:stretch/>
        </p:blipFill>
        <p:spPr bwMode="auto">
          <a:xfrm>
            <a:off x="179512" y="828517"/>
            <a:ext cx="3384376" cy="5896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179512" y="3776530"/>
            <a:ext cx="1450217" cy="1956725"/>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Oval 4"/>
          <p:cNvSpPr/>
          <p:nvPr/>
        </p:nvSpPr>
        <p:spPr>
          <a:xfrm>
            <a:off x="1998657" y="980728"/>
            <a:ext cx="1584176" cy="360040"/>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Rectangle 2"/>
          <p:cNvSpPr/>
          <p:nvPr/>
        </p:nvSpPr>
        <p:spPr>
          <a:xfrm>
            <a:off x="3779912" y="828517"/>
            <a:ext cx="5184576" cy="3139321"/>
          </a:xfrm>
          <a:prstGeom prst="rect">
            <a:avLst/>
          </a:prstGeom>
        </p:spPr>
        <p:txBody>
          <a:bodyPr wrap="square">
            <a:spAutoFit/>
          </a:bodyPr>
          <a:lstStyle/>
          <a:p>
            <a:r>
              <a:rPr lang="bg-BG" dirty="0"/>
              <a:t>За да симулирате максимално близо учебната архитектура </a:t>
            </a:r>
            <a:r>
              <a:rPr lang="bg-BG" dirty="0" smtClean="0"/>
              <a:t>във фолдер </a:t>
            </a:r>
            <a:r>
              <a:rPr lang="en-US" dirty="0" smtClean="0"/>
              <a:t>‘www’</a:t>
            </a:r>
            <a:r>
              <a:rPr lang="bg-BG" dirty="0" smtClean="0"/>
              <a:t>, който се явява подразбиращата се директория за публикуване (хостинг) на УЕБ сървъра, подчинен на фолдера </a:t>
            </a:r>
            <a:r>
              <a:rPr lang="en-US" dirty="0" smtClean="0"/>
              <a:t>‘</a:t>
            </a:r>
            <a:r>
              <a:rPr lang="en-US" dirty="0" err="1" smtClean="0"/>
              <a:t>wamp</a:t>
            </a:r>
            <a:r>
              <a:rPr lang="en-US" dirty="0" smtClean="0"/>
              <a:t>’ </a:t>
            </a:r>
            <a:r>
              <a:rPr lang="bg-BG" dirty="0" smtClean="0"/>
              <a:t>изпълнете следните действия:</a:t>
            </a:r>
          </a:p>
          <a:p>
            <a:pPr marL="342900" indent="-342900">
              <a:buAutoNum type="arabicPeriod"/>
            </a:pPr>
            <a:r>
              <a:rPr lang="bg-BG" dirty="0" smtClean="0"/>
              <a:t>Преименувайте файла </a:t>
            </a:r>
            <a:r>
              <a:rPr lang="en-US" dirty="0" err="1" smtClean="0"/>
              <a:t>index.php</a:t>
            </a:r>
            <a:r>
              <a:rPr lang="en-US" dirty="0" smtClean="0"/>
              <a:t>;</a:t>
            </a:r>
          </a:p>
          <a:p>
            <a:pPr marL="342900" indent="-342900">
              <a:buAutoNum type="arabicPeriod"/>
            </a:pPr>
            <a:r>
              <a:rPr lang="bg-BG" dirty="0" smtClean="0"/>
              <a:t>Създайте фолдър с вашия факултетен номер;</a:t>
            </a:r>
          </a:p>
          <a:p>
            <a:pPr marL="342900" indent="-342900">
              <a:buAutoNum type="arabicPeriod"/>
            </a:pPr>
            <a:r>
              <a:rPr lang="bg-BG" dirty="0" smtClean="0"/>
              <a:t>Копирайте или преместете файла </a:t>
            </a:r>
            <a:r>
              <a:rPr lang="en-US" dirty="0" err="1" smtClean="0"/>
              <a:t>testmysql.php</a:t>
            </a:r>
            <a:r>
              <a:rPr lang="en-US" dirty="0" smtClean="0"/>
              <a:t> </a:t>
            </a:r>
            <a:r>
              <a:rPr lang="bg-BG" dirty="0" smtClean="0"/>
              <a:t>във вашия фолдер;</a:t>
            </a:r>
          </a:p>
          <a:p>
            <a:pPr marL="342900" indent="-342900">
              <a:buAutoNum type="arabicPeriod"/>
            </a:pPr>
            <a:r>
              <a:rPr lang="bg-BG" dirty="0" smtClean="0"/>
              <a:t>Отворете го с текстов редактор и променете следните параметри:</a:t>
            </a:r>
            <a:endParaRPr lang="en-US" dirty="0" smtClean="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7544" y="3953923"/>
            <a:ext cx="7198952" cy="2025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716016" y="3933056"/>
            <a:ext cx="3495252" cy="461665"/>
          </a:xfrm>
          <a:prstGeom prst="rect">
            <a:avLst/>
          </a:prstGeom>
          <a:noFill/>
        </p:spPr>
        <p:txBody>
          <a:bodyPr wrap="none" rtlCol="0">
            <a:spAutoFit/>
          </a:bodyPr>
          <a:lstStyle/>
          <a:p>
            <a:r>
              <a:rPr lang="en-US" sz="2400" b="1" dirty="0" err="1">
                <a:solidFill>
                  <a:srgbClr val="FF0000"/>
                </a:solidFill>
              </a:rPr>
              <a:t>l</a:t>
            </a:r>
            <a:r>
              <a:rPr lang="en-US" sz="2400" b="1" dirty="0" err="1" smtClean="0">
                <a:solidFill>
                  <a:srgbClr val="FF0000"/>
                </a:solidFill>
              </a:rPr>
              <a:t>ocalhost</a:t>
            </a:r>
            <a:r>
              <a:rPr lang="en-US" sz="2400" b="1" dirty="0" smtClean="0">
                <a:solidFill>
                  <a:srgbClr val="FF0000"/>
                </a:solidFill>
              </a:rPr>
              <a:t>   student       test</a:t>
            </a:r>
            <a:endParaRPr lang="en-US" sz="2400" b="1" dirty="0">
              <a:solidFill>
                <a:srgbClr val="FF0000"/>
              </a:solidFill>
            </a:endParaRPr>
          </a:p>
        </p:txBody>
      </p:sp>
    </p:spTree>
    <p:extLst>
      <p:ext uri="{BB962C8B-B14F-4D97-AF65-F5344CB8AC3E}">
        <p14:creationId xmlns:p14="http://schemas.microsoft.com/office/powerpoint/2010/main" val="2690057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8640"/>
            <a:ext cx="6128601" cy="523220"/>
          </a:xfrm>
          <a:prstGeom prst="rect">
            <a:avLst/>
          </a:prstGeom>
        </p:spPr>
        <p:txBody>
          <a:bodyPr wrap="none">
            <a:spAutoFit/>
          </a:bodyPr>
          <a:lstStyle/>
          <a:p>
            <a:r>
              <a:rPr lang="bg-BG" sz="2800" b="1" dirty="0" smtClean="0"/>
              <a:t>Тестване на </a:t>
            </a:r>
            <a:r>
              <a:rPr lang="en-US" sz="2800" b="1" dirty="0" smtClean="0"/>
              <a:t>Apache</a:t>
            </a:r>
            <a:r>
              <a:rPr lang="bg-BG" sz="2800" b="1" dirty="0" smtClean="0"/>
              <a:t> УЕБ-директорията</a:t>
            </a:r>
            <a:endParaRPr lang="en-US" sz="28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48" y="1484784"/>
            <a:ext cx="3939680" cy="3312368"/>
          </a:xfrm>
          <a:prstGeom prst="rect">
            <a:avLst/>
          </a:prstGeom>
          <a:noFill/>
          <a:ln w="38100">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10911" y="766445"/>
            <a:ext cx="3388757" cy="646331"/>
          </a:xfrm>
          <a:prstGeom prst="rect">
            <a:avLst/>
          </a:prstGeom>
        </p:spPr>
        <p:txBody>
          <a:bodyPr wrap="square">
            <a:spAutoFit/>
          </a:bodyPr>
          <a:lstStyle/>
          <a:p>
            <a:pPr algn="ctr"/>
            <a:r>
              <a:rPr lang="bg-BG" dirty="0" smtClean="0"/>
              <a:t>Тестване на главния фолдер</a:t>
            </a:r>
          </a:p>
          <a:p>
            <a:pPr algn="ctr"/>
            <a:r>
              <a:rPr lang="en-US" b="1" dirty="0">
                <a:solidFill>
                  <a:srgbClr val="FF0000"/>
                </a:solidFill>
              </a:rPr>
              <a:t>http://localhost:8080/</a:t>
            </a:r>
            <a:endParaRPr lang="en-US" b="1" dirty="0">
              <a:solidFill>
                <a:srgbClr val="FF0000"/>
              </a:solidFill>
            </a:endParaRPr>
          </a:p>
        </p:txBody>
      </p:sp>
      <p:sp>
        <p:nvSpPr>
          <p:cNvPr id="5" name="Rectangle 4"/>
          <p:cNvSpPr/>
          <p:nvPr/>
        </p:nvSpPr>
        <p:spPr>
          <a:xfrm>
            <a:off x="4499992" y="766445"/>
            <a:ext cx="4392488" cy="646331"/>
          </a:xfrm>
          <a:prstGeom prst="rect">
            <a:avLst/>
          </a:prstGeom>
        </p:spPr>
        <p:txBody>
          <a:bodyPr wrap="square">
            <a:spAutoFit/>
          </a:bodyPr>
          <a:lstStyle/>
          <a:p>
            <a:pPr algn="ctr"/>
            <a:r>
              <a:rPr lang="bg-BG" dirty="0" smtClean="0"/>
              <a:t>Тестване на </a:t>
            </a:r>
            <a:r>
              <a:rPr lang="bg-BG" dirty="0" smtClean="0"/>
              <a:t>работен</a:t>
            </a:r>
            <a:r>
              <a:rPr lang="bg-BG" dirty="0" smtClean="0"/>
              <a:t> фолдер 095999</a:t>
            </a:r>
          </a:p>
          <a:p>
            <a:pPr algn="ctr"/>
            <a:r>
              <a:rPr lang="en-US" b="1" dirty="0">
                <a:solidFill>
                  <a:srgbClr val="FF0000"/>
                </a:solidFill>
              </a:rPr>
              <a:t>http://</a:t>
            </a:r>
            <a:r>
              <a:rPr lang="en-US" b="1" dirty="0" smtClean="0">
                <a:solidFill>
                  <a:srgbClr val="FF0000"/>
                </a:solidFill>
              </a:rPr>
              <a:t>localhost:8080/</a:t>
            </a:r>
            <a:r>
              <a:rPr lang="bg-BG" b="1" dirty="0" smtClean="0">
                <a:solidFill>
                  <a:srgbClr val="FF0000"/>
                </a:solidFill>
              </a:rPr>
              <a:t>095999</a:t>
            </a:r>
            <a:endParaRPr lang="en-US" b="1" dirty="0">
              <a:solidFill>
                <a:srgbClr val="FF0000"/>
              </a:solidFill>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1484784"/>
            <a:ext cx="4608512" cy="3312368"/>
          </a:xfrm>
          <a:prstGeom prst="rect">
            <a:avLst/>
          </a:prstGeom>
          <a:noFill/>
          <a:ln w="38100">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5724128" y="5085184"/>
            <a:ext cx="3168352" cy="1477328"/>
          </a:xfrm>
          <a:prstGeom prst="rect">
            <a:avLst/>
          </a:prstGeom>
        </p:spPr>
        <p:txBody>
          <a:bodyPr wrap="square">
            <a:spAutoFit/>
          </a:bodyPr>
          <a:lstStyle/>
          <a:p>
            <a:pPr algn="ctr"/>
            <a:r>
              <a:rPr lang="bg-BG" dirty="0" smtClean="0"/>
              <a:t>Тестване на приложение за връзка към сървърът </a:t>
            </a:r>
            <a:r>
              <a:rPr lang="en-US" dirty="0" smtClean="0"/>
              <a:t>MySQL</a:t>
            </a:r>
            <a:r>
              <a:rPr lang="bg-BG" dirty="0" smtClean="0"/>
              <a:t> с кодиране на </a:t>
            </a:r>
            <a:r>
              <a:rPr lang="en-US" dirty="0" smtClean="0"/>
              <a:t>PHP</a:t>
            </a:r>
            <a:endParaRPr lang="bg-BG" dirty="0" smtClean="0"/>
          </a:p>
          <a:p>
            <a:pPr algn="ctr"/>
            <a:r>
              <a:rPr lang="en-US" b="1" dirty="0">
                <a:solidFill>
                  <a:srgbClr val="FF0000"/>
                </a:solidFill>
              </a:rPr>
              <a:t>http://</a:t>
            </a:r>
            <a:r>
              <a:rPr lang="en-US" b="1" dirty="0" smtClean="0">
                <a:solidFill>
                  <a:srgbClr val="FF0000"/>
                </a:solidFill>
              </a:rPr>
              <a:t>localhost:8080/</a:t>
            </a:r>
            <a:r>
              <a:rPr lang="bg-BG" b="1" dirty="0" smtClean="0">
                <a:solidFill>
                  <a:srgbClr val="FF0000"/>
                </a:solidFill>
              </a:rPr>
              <a:t>095999/</a:t>
            </a:r>
            <a:r>
              <a:rPr lang="en-US" b="1" dirty="0" err="1">
                <a:solidFill>
                  <a:srgbClr val="FF0000"/>
                </a:solidFill>
              </a:rPr>
              <a:t>testmysql.php</a:t>
            </a:r>
            <a:endParaRPr lang="en-US" b="1" dirty="0">
              <a:solidFill>
                <a:srgbClr val="FF0000"/>
              </a:solidFill>
            </a:endParaRPr>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908" y="5013176"/>
            <a:ext cx="5295164" cy="1604595"/>
          </a:xfrm>
          <a:prstGeom prst="rect">
            <a:avLst/>
          </a:prstGeom>
          <a:noFill/>
          <a:ln w="38100">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val 8"/>
          <p:cNvSpPr/>
          <p:nvPr/>
        </p:nvSpPr>
        <p:spPr>
          <a:xfrm>
            <a:off x="1043608" y="1628800"/>
            <a:ext cx="1821882" cy="360040"/>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Oval 9"/>
          <p:cNvSpPr/>
          <p:nvPr/>
        </p:nvSpPr>
        <p:spPr>
          <a:xfrm>
            <a:off x="5220072" y="1628800"/>
            <a:ext cx="2592288" cy="360040"/>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Oval 10"/>
          <p:cNvSpPr/>
          <p:nvPr/>
        </p:nvSpPr>
        <p:spPr>
          <a:xfrm>
            <a:off x="1403648" y="5157192"/>
            <a:ext cx="3816424" cy="504056"/>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923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60648"/>
            <a:ext cx="2880320" cy="6463308"/>
          </a:xfrm>
          <a:prstGeom prst="rect">
            <a:avLst/>
          </a:prstGeom>
        </p:spPr>
        <p:txBody>
          <a:bodyPr wrap="square">
            <a:spAutoFit/>
          </a:bodyPr>
          <a:lstStyle/>
          <a:p>
            <a:r>
              <a:rPr lang="bg-BG" dirty="0"/>
              <a:t>Ако желаете да разработвате Web страници с PHP или с CMS (Система за управление на съдържанието) като Wordpress или Joolma на вашия Windows компютър е нужно да създадете подходяща среда. Системите за упражление на съдържанието изискват сървър с инсталиран PHP и MySQL. Инсталирането на горните две ръчно е досадно и е загуба на време.. Това което ще направим е да изтеглим един инсталатор за всичко това, който ще направи за вас локален сървър на вашата система и ще ви даде един елегантен контролен панел.</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269878"/>
            <a:ext cx="5272954" cy="432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131840" y="4682457"/>
            <a:ext cx="5849018" cy="2031325"/>
          </a:xfrm>
          <a:prstGeom prst="rect">
            <a:avLst/>
          </a:prstGeom>
        </p:spPr>
        <p:txBody>
          <a:bodyPr wrap="square">
            <a:spAutoFit/>
          </a:bodyPr>
          <a:lstStyle/>
          <a:p>
            <a:r>
              <a:rPr lang="ru-RU" dirty="0" smtClean="0"/>
              <a:t>От страницата на WAMP изтеглете последната версия на WAMPSERVER (акроним от Windows Apache MySQL PHP Server). Инсталацията е повече от елементарна, просто трябва да натискате Next и да изберете къде да го инсталирате. Когато инсталацията приключи трябва да имате папка WAMP там където сте избрали да се инсталира, по подразбиране "C:".</a:t>
            </a:r>
            <a:endParaRPr lang="en-US" dirty="0"/>
          </a:p>
        </p:txBody>
      </p:sp>
      <p:sp>
        <p:nvSpPr>
          <p:cNvPr id="7" name="Oval 6"/>
          <p:cNvSpPr/>
          <p:nvPr/>
        </p:nvSpPr>
        <p:spPr>
          <a:xfrm>
            <a:off x="5868144" y="764704"/>
            <a:ext cx="1152128" cy="648072"/>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4178296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867" y="5157192"/>
            <a:ext cx="8649611" cy="1477328"/>
          </a:xfrm>
          <a:prstGeom prst="rect">
            <a:avLst/>
          </a:prstGeom>
        </p:spPr>
        <p:txBody>
          <a:bodyPr wrap="square">
            <a:spAutoFit/>
          </a:bodyPr>
          <a:lstStyle/>
          <a:p>
            <a:r>
              <a:rPr lang="ru-RU" dirty="0" smtClean="0"/>
              <a:t>... трябва да имате икона близо до часовника, която ви дава достъп до контролния панел на WAMP. Може да я използвате за различни неща включително за включване/изключване на услуги на Apache и PHP и рестартиране на сървъра.</a:t>
            </a:r>
          </a:p>
          <a:p>
            <a:r>
              <a:rPr lang="ru-RU" dirty="0" smtClean="0"/>
              <a:t>Ако нямате такава икона стартирайте WAMP от старт меню, може да си сложите икона на WAMP в Startup ако искате да се стартира при зареждане на Windows. </a:t>
            </a:r>
            <a:endParaRPr lang="ru-R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4749" y="260648"/>
            <a:ext cx="5887729"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42867" y="268103"/>
            <a:ext cx="2672949" cy="2862322"/>
          </a:xfrm>
          <a:prstGeom prst="rect">
            <a:avLst/>
          </a:prstGeom>
        </p:spPr>
        <p:txBody>
          <a:bodyPr wrap="square">
            <a:spAutoFit/>
          </a:bodyPr>
          <a:lstStyle/>
          <a:p>
            <a:r>
              <a:rPr lang="bg-BG" dirty="0" smtClean="0"/>
              <a:t>Важно! Сами трябва да си изясните притежавате ли </a:t>
            </a:r>
            <a:r>
              <a:rPr lang="en-US" b="1" dirty="0" smtClean="0"/>
              <a:t>Visual C++ 2010 SP1 Redistributable Package </a:t>
            </a:r>
            <a:r>
              <a:rPr lang="bg-BG" dirty="0" smtClean="0"/>
              <a:t>за </a:t>
            </a:r>
            <a:r>
              <a:rPr lang="en-US" dirty="0" smtClean="0"/>
              <a:t>x86 </a:t>
            </a:r>
            <a:r>
              <a:rPr lang="bg-BG" dirty="0" smtClean="0"/>
              <a:t>(32-битова архитектура на операционната ви система) или</a:t>
            </a:r>
            <a:r>
              <a:rPr lang="en-US" dirty="0" smtClean="0"/>
              <a:t> x64</a:t>
            </a:r>
            <a:r>
              <a:rPr lang="bg-BG" dirty="0" smtClean="0"/>
              <a:t> (за 64-битова архитектура на ОС.</a:t>
            </a:r>
            <a:endParaRPr lang="en-US" dirty="0"/>
          </a:p>
        </p:txBody>
      </p:sp>
      <p:sp>
        <p:nvSpPr>
          <p:cNvPr id="4" name="Rectangle 3"/>
          <p:cNvSpPr/>
          <p:nvPr/>
        </p:nvSpPr>
        <p:spPr>
          <a:xfrm>
            <a:off x="328694" y="3259128"/>
            <a:ext cx="2286000" cy="923330"/>
          </a:xfrm>
          <a:prstGeom prst="rect">
            <a:avLst/>
          </a:prstGeom>
        </p:spPr>
        <p:txBody>
          <a:bodyPr wrap="square">
            <a:spAutoFit/>
          </a:bodyPr>
          <a:lstStyle/>
          <a:p>
            <a:pPr algn="ctr"/>
            <a:r>
              <a:rPr lang="bg-BG" dirty="0" smtClean="0"/>
              <a:t>Ако всичко е О.К. при завършването на инсталацията ...</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93" y="4345263"/>
            <a:ext cx="5167537" cy="66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4499992" y="2420888"/>
            <a:ext cx="2880320" cy="648072"/>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Oval 7"/>
          <p:cNvSpPr/>
          <p:nvPr/>
        </p:nvSpPr>
        <p:spPr>
          <a:xfrm>
            <a:off x="1483450" y="4274307"/>
            <a:ext cx="964137" cy="810877"/>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02543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60648"/>
            <a:ext cx="4572000" cy="3416320"/>
          </a:xfrm>
          <a:prstGeom prst="rect">
            <a:avLst/>
          </a:prstGeom>
        </p:spPr>
        <p:txBody>
          <a:bodyPr>
            <a:spAutoFit/>
          </a:bodyPr>
          <a:lstStyle/>
          <a:p>
            <a:r>
              <a:rPr lang="ru-RU" dirty="0" smtClean="0"/>
              <a:t>WAMP има възможност да работи само като сървър на локалната машина localhost при което сайтовете които правите се отварят само на нея или от всички, които имат мрежов достъп до компютъра на който е инсталиран за тази цел трябва да отворите Port 80 на вашия Firewall. Превключвайте режимите като щраквате с десния бутон върху иконата на WAMP в notification зоната до часовника и избирате Put Online (сървър за всички с мрежов достъп) или Put Offline (замо за локалната машина).</a:t>
            </a:r>
            <a:endParaRPr lang="en-US" dirty="0"/>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5949280"/>
            <a:ext cx="5167537" cy="66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17456" t="92050" r="-29649" b="-20000"/>
          <a:stretch/>
        </p:blipFill>
        <p:spPr bwMode="auto">
          <a:xfrm>
            <a:off x="11486146" y="5949280"/>
            <a:ext cx="2229853" cy="319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88938" t="75317" b="1736"/>
          <a:stretch/>
        </p:blipFill>
        <p:spPr bwMode="auto">
          <a:xfrm>
            <a:off x="5148064" y="404664"/>
            <a:ext cx="3600400" cy="4668118"/>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Up Arrow 3"/>
          <p:cNvSpPr/>
          <p:nvPr/>
        </p:nvSpPr>
        <p:spPr>
          <a:xfrm>
            <a:off x="5148064" y="5229200"/>
            <a:ext cx="576064" cy="60426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8943" y="3651989"/>
            <a:ext cx="4367073" cy="2585323"/>
          </a:xfrm>
          <a:prstGeom prst="rect">
            <a:avLst/>
          </a:prstGeom>
        </p:spPr>
        <p:txBody>
          <a:bodyPr wrap="square">
            <a:spAutoFit/>
          </a:bodyPr>
          <a:lstStyle/>
          <a:p>
            <a:pPr algn="ctr"/>
            <a:r>
              <a:rPr lang="bg-BG" dirty="0" smtClean="0"/>
              <a:t>Внимание! Горното означава, че УЕБ-сървърът ще бъде достъпен на адрес </a:t>
            </a:r>
            <a:r>
              <a:rPr lang="en-US" b="1" dirty="0" smtClean="0"/>
              <a:t>http://localhost</a:t>
            </a:r>
            <a:r>
              <a:rPr lang="bg-BG" b="1" dirty="0" smtClean="0"/>
              <a:t>:80 </a:t>
            </a:r>
            <a:r>
              <a:rPr lang="bg-BG" dirty="0" smtClean="0"/>
              <a:t>, който подразбиращо се е равнозначен на </a:t>
            </a:r>
            <a:r>
              <a:rPr lang="en-US" b="1" dirty="0" smtClean="0">
                <a:hlinkClick r:id="rId4"/>
              </a:rPr>
              <a:t>http://localhost</a:t>
            </a:r>
            <a:endParaRPr lang="bg-BG" b="1" dirty="0" smtClean="0"/>
          </a:p>
          <a:p>
            <a:pPr algn="ctr"/>
            <a:r>
              <a:rPr lang="bg-BG" dirty="0" smtClean="0"/>
              <a:t>Това до голяма степен е несигурно, ако използвате машината и за друга развойна дейност, напр. </a:t>
            </a:r>
            <a:r>
              <a:rPr lang="en-US" dirty="0" smtClean="0"/>
              <a:t> </a:t>
            </a:r>
            <a:r>
              <a:rPr lang="bg-BG" dirty="0" smtClean="0"/>
              <a:t>с </a:t>
            </a:r>
            <a:r>
              <a:rPr lang="en-US" dirty="0" smtClean="0"/>
              <a:t>MS Windows Visual Studio</a:t>
            </a:r>
            <a:r>
              <a:rPr lang="bg-BG" dirty="0" smtClean="0"/>
              <a:t>, където неговият </a:t>
            </a:r>
            <a:r>
              <a:rPr lang="en-US" dirty="0" err="1" smtClean="0"/>
              <a:t>localhost</a:t>
            </a:r>
            <a:r>
              <a:rPr lang="bg-BG" dirty="0" smtClean="0"/>
              <a:t> вече е „заел“ този порт.</a:t>
            </a:r>
            <a:endParaRPr lang="en-US" dirty="0"/>
          </a:p>
        </p:txBody>
      </p:sp>
    </p:spTree>
    <p:extLst>
      <p:ext uri="{BB962C8B-B14F-4D97-AF65-F5344CB8AC3E}">
        <p14:creationId xmlns:p14="http://schemas.microsoft.com/office/powerpoint/2010/main" val="1678512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8416" t="74423" r="88" b="40"/>
          <a:stretch/>
        </p:blipFill>
        <p:spPr bwMode="auto">
          <a:xfrm>
            <a:off x="4983906" y="260648"/>
            <a:ext cx="3879328"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51520" y="116632"/>
            <a:ext cx="5352427" cy="523220"/>
          </a:xfrm>
          <a:prstGeom prst="rect">
            <a:avLst/>
          </a:prstGeom>
        </p:spPr>
        <p:txBody>
          <a:bodyPr wrap="none">
            <a:spAutoFit/>
          </a:bodyPr>
          <a:lstStyle/>
          <a:p>
            <a:r>
              <a:rPr lang="bg-BG" sz="2800" b="1" dirty="0" smtClean="0"/>
              <a:t>Настройки на </a:t>
            </a:r>
            <a:r>
              <a:rPr lang="en-US" sz="2800" b="1" dirty="0" smtClean="0"/>
              <a:t>Apache Web Server</a:t>
            </a:r>
            <a:r>
              <a:rPr lang="bg-BG" sz="2800" b="1" dirty="0" smtClean="0"/>
              <a:t> </a:t>
            </a:r>
            <a:endParaRPr lang="en-US" sz="2800" b="1" dirty="0"/>
          </a:p>
        </p:txBody>
      </p:sp>
      <p:sp>
        <p:nvSpPr>
          <p:cNvPr id="3" name="Rectangle 2"/>
          <p:cNvSpPr/>
          <p:nvPr/>
        </p:nvSpPr>
        <p:spPr>
          <a:xfrm>
            <a:off x="251520" y="721727"/>
            <a:ext cx="3600400" cy="5909310"/>
          </a:xfrm>
          <a:prstGeom prst="rect">
            <a:avLst/>
          </a:prstGeom>
        </p:spPr>
        <p:txBody>
          <a:bodyPr wrap="square">
            <a:spAutoFit/>
          </a:bodyPr>
          <a:lstStyle/>
          <a:p>
            <a:r>
              <a:rPr lang="ru-RU" dirty="0" smtClean="0"/>
              <a:t>Apache</a:t>
            </a:r>
            <a:r>
              <a:rPr lang="en-US" dirty="0" smtClean="0"/>
              <a:t> </a:t>
            </a:r>
            <a:r>
              <a:rPr lang="bg-BG" dirty="0" smtClean="0"/>
              <a:t>сървърът притежава конфигурационен файл </a:t>
            </a:r>
            <a:r>
              <a:rPr lang="en-US" dirty="0" err="1" smtClean="0"/>
              <a:t>httpd.conf</a:t>
            </a:r>
            <a:r>
              <a:rPr lang="en-US" dirty="0" smtClean="0"/>
              <a:t>, </a:t>
            </a:r>
            <a:r>
              <a:rPr lang="bg-BG" dirty="0" smtClean="0"/>
              <a:t>достъпен от менюто или на файлово ниво.</a:t>
            </a:r>
          </a:p>
          <a:p>
            <a:r>
              <a:rPr lang="bg-BG" dirty="0" smtClean="0"/>
              <a:t>Необходимо е да се пренаствоят</a:t>
            </a:r>
          </a:p>
          <a:p>
            <a:r>
              <a:rPr lang="bg-BG" dirty="0"/>
              <a:t>п</a:t>
            </a:r>
            <a:r>
              <a:rPr lang="bg-BG" dirty="0" smtClean="0"/>
              <a:t>араметрите му както следва:</a:t>
            </a:r>
          </a:p>
          <a:p>
            <a:r>
              <a:rPr lang="bg-BG" dirty="0" smtClean="0"/>
              <a:t> </a:t>
            </a:r>
          </a:p>
          <a:p>
            <a:r>
              <a:rPr lang="en-US" dirty="0" smtClean="0"/>
              <a:t>Listen 80</a:t>
            </a:r>
            <a:r>
              <a:rPr lang="bg-BG" dirty="0" smtClean="0"/>
              <a:t> на</a:t>
            </a:r>
          </a:p>
          <a:p>
            <a:r>
              <a:rPr lang="en-US" b="1" dirty="0" smtClean="0"/>
              <a:t>Listen 8080</a:t>
            </a:r>
            <a:r>
              <a:rPr lang="bg-BG" b="1" dirty="0" smtClean="0"/>
              <a:t> </a:t>
            </a:r>
            <a:r>
              <a:rPr lang="bg-BG" dirty="0" smtClean="0"/>
              <a:t>(например)</a:t>
            </a:r>
          </a:p>
          <a:p>
            <a:r>
              <a:rPr lang="bg-BG" b="1" dirty="0" smtClean="0"/>
              <a:t>и</a:t>
            </a:r>
          </a:p>
          <a:p>
            <a:r>
              <a:rPr lang="en-US" dirty="0" err="1" smtClean="0"/>
              <a:t>ServerName</a:t>
            </a:r>
            <a:r>
              <a:rPr lang="en-US" dirty="0" smtClean="0"/>
              <a:t> localhost:80</a:t>
            </a:r>
            <a:r>
              <a:rPr lang="bg-BG" dirty="0" smtClean="0"/>
              <a:t> на</a:t>
            </a:r>
          </a:p>
          <a:p>
            <a:r>
              <a:rPr lang="en-US" b="1" dirty="0" err="1" smtClean="0"/>
              <a:t>ServerName</a:t>
            </a:r>
            <a:r>
              <a:rPr lang="en-US" b="1" dirty="0" smtClean="0"/>
              <a:t> localhost:8080</a:t>
            </a:r>
            <a:endParaRPr lang="bg-BG" b="1" dirty="0" smtClean="0"/>
          </a:p>
          <a:p>
            <a:endParaRPr lang="bg-BG" dirty="0"/>
          </a:p>
          <a:p>
            <a:r>
              <a:rPr lang="bg-BG" dirty="0" smtClean="0"/>
              <a:t>Допълнително предимство на тази стъпка е факта, че </a:t>
            </a:r>
            <a:r>
              <a:rPr lang="ru-RU" dirty="0" smtClean="0"/>
              <a:t>е възможен конфликт на WAMP и SKYPE, при което след въвеждане на "http://localhos</a:t>
            </a:r>
            <a:r>
              <a:rPr lang="en-US" dirty="0" smtClean="0"/>
              <a:t>t</a:t>
            </a:r>
            <a:r>
              <a:rPr lang="ru-RU" dirty="0" smtClean="0"/>
              <a:t>" в уеб браузъра не излиза нищо. В нашия пример </a:t>
            </a:r>
            <a:r>
              <a:rPr lang="ru-RU" dirty="0" smtClean="0">
                <a:hlinkClick r:id="rId3"/>
              </a:rPr>
              <a:t>http://localhos</a:t>
            </a:r>
            <a:r>
              <a:rPr lang="en-US" dirty="0" smtClean="0">
                <a:hlinkClick r:id="rId3"/>
              </a:rPr>
              <a:t>t:8080</a:t>
            </a:r>
            <a:r>
              <a:rPr lang="en-US" dirty="0" smtClean="0"/>
              <a:t> </a:t>
            </a:r>
            <a:r>
              <a:rPr lang="bg-BG" dirty="0" smtClean="0"/>
              <a:t>няма да „пречи“ на никого.</a:t>
            </a:r>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3356992"/>
            <a:ext cx="5040560" cy="3239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a:off x="4305955" y="3429000"/>
            <a:ext cx="2498293" cy="360040"/>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Oval 6"/>
          <p:cNvSpPr/>
          <p:nvPr/>
        </p:nvSpPr>
        <p:spPr>
          <a:xfrm>
            <a:off x="4860032" y="4437113"/>
            <a:ext cx="964137" cy="288032"/>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Oval 7"/>
          <p:cNvSpPr/>
          <p:nvPr/>
        </p:nvSpPr>
        <p:spPr>
          <a:xfrm>
            <a:off x="5160580" y="1772817"/>
            <a:ext cx="1787684" cy="288032"/>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91243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16632"/>
            <a:ext cx="6030177" cy="523220"/>
          </a:xfrm>
          <a:prstGeom prst="rect">
            <a:avLst/>
          </a:prstGeom>
        </p:spPr>
        <p:txBody>
          <a:bodyPr wrap="none">
            <a:spAutoFit/>
          </a:bodyPr>
          <a:lstStyle/>
          <a:p>
            <a:r>
              <a:rPr lang="bg-BG" sz="2800" b="1" dirty="0" smtClean="0"/>
              <a:t>Настройки на </a:t>
            </a:r>
            <a:r>
              <a:rPr lang="en-US" sz="2800" b="1" dirty="0" smtClean="0"/>
              <a:t>MySQL Database Server</a:t>
            </a:r>
            <a:r>
              <a:rPr lang="bg-BG" sz="2800" b="1" dirty="0" smtClean="0"/>
              <a:t> </a:t>
            </a:r>
            <a:endParaRPr lang="en-US" sz="2800" b="1" dirty="0"/>
          </a:p>
        </p:txBody>
      </p:sp>
      <p:sp>
        <p:nvSpPr>
          <p:cNvPr id="3" name="Rectangle 2"/>
          <p:cNvSpPr/>
          <p:nvPr/>
        </p:nvSpPr>
        <p:spPr>
          <a:xfrm>
            <a:off x="323527" y="639852"/>
            <a:ext cx="8514103" cy="646331"/>
          </a:xfrm>
          <a:prstGeom prst="rect">
            <a:avLst/>
          </a:prstGeom>
        </p:spPr>
        <p:txBody>
          <a:bodyPr wrap="square">
            <a:spAutoFit/>
          </a:bodyPr>
          <a:lstStyle/>
          <a:p>
            <a:r>
              <a:rPr lang="ru-RU" dirty="0" smtClean="0"/>
              <a:t>Изберете от контролния панел на WAMP опцията phpMyAdmin или напишете в браузъра си "http://localhost</a:t>
            </a:r>
            <a:r>
              <a:rPr lang="en-US" dirty="0" smtClean="0"/>
              <a:t>:8080</a:t>
            </a:r>
            <a:r>
              <a:rPr lang="ru-RU" dirty="0" smtClean="0"/>
              <a:t>/phpmyadmin/".</a:t>
            </a:r>
            <a:endParaRPr lang="en-US" dirty="0"/>
          </a:p>
        </p:txBody>
      </p:sp>
      <p:sp>
        <p:nvSpPr>
          <p:cNvPr id="4" name="Rectangle 3"/>
          <p:cNvSpPr/>
          <p:nvPr/>
        </p:nvSpPr>
        <p:spPr>
          <a:xfrm>
            <a:off x="398111" y="1400886"/>
            <a:ext cx="2157665" cy="923330"/>
          </a:xfrm>
          <a:prstGeom prst="rect">
            <a:avLst/>
          </a:prstGeom>
        </p:spPr>
        <p:txBody>
          <a:bodyPr wrap="square">
            <a:spAutoFit/>
          </a:bodyPr>
          <a:lstStyle/>
          <a:p>
            <a:r>
              <a:rPr lang="ru-RU" dirty="0" smtClean="0"/>
              <a:t>В дъното на екрана ще видите следното предупреждение:</a:t>
            </a:r>
            <a:endParaRPr lang="en-US" dirty="0"/>
          </a:p>
        </p:txBody>
      </p:sp>
      <p:pic>
        <p:nvPicPr>
          <p:cNvPr id="5" name="Picture 4" descr="mhtml:file://D:\Apache,%20MySQL%20и%20PHP%20на%20Windows%20машина%20с%20WAMP.mht!http://onlyimages.vmrejata.info/wamp/pass.png"/>
          <p:cNvPicPr/>
          <p:nvPr/>
        </p:nvPicPr>
        <p:blipFill>
          <a:blip r:embed="rId2">
            <a:extLst>
              <a:ext uri="{28A0092B-C50C-407E-A947-70E740481C1C}">
                <a14:useLocalDpi xmlns:a14="http://schemas.microsoft.com/office/drawing/2010/main" val="0"/>
              </a:ext>
            </a:extLst>
          </a:blip>
          <a:srcRect/>
          <a:stretch>
            <a:fillRect/>
          </a:stretch>
        </p:blipFill>
        <p:spPr bwMode="auto">
          <a:xfrm>
            <a:off x="2803350" y="1412776"/>
            <a:ext cx="6055215" cy="1224136"/>
          </a:xfrm>
          <a:prstGeom prst="rect">
            <a:avLst/>
          </a:prstGeom>
          <a:noFill/>
          <a:ln>
            <a:noFill/>
          </a:ln>
        </p:spPr>
      </p:pic>
      <p:sp>
        <p:nvSpPr>
          <p:cNvPr id="6" name="Rectangle 5"/>
          <p:cNvSpPr/>
          <p:nvPr/>
        </p:nvSpPr>
        <p:spPr>
          <a:xfrm>
            <a:off x="383345" y="2852936"/>
            <a:ext cx="8429460" cy="646331"/>
          </a:xfrm>
          <a:prstGeom prst="rect">
            <a:avLst/>
          </a:prstGeom>
        </p:spPr>
        <p:txBody>
          <a:bodyPr wrap="square">
            <a:spAutoFit/>
          </a:bodyPr>
          <a:lstStyle/>
          <a:p>
            <a:r>
              <a:rPr lang="bg-BG" dirty="0"/>
              <a:t>Ако компютъра ви е видим от интернет или член на локална мрежа на която не </a:t>
            </a:r>
            <a:r>
              <a:rPr lang="bg-BG" dirty="0" smtClean="0"/>
              <a:t>можете да се доверите, трябва </a:t>
            </a:r>
            <a:r>
              <a:rPr lang="bg-BG" dirty="0"/>
              <a:t>да смените </a:t>
            </a:r>
            <a:r>
              <a:rPr lang="en-US" dirty="0" smtClean="0"/>
              <a:t>root-</a:t>
            </a:r>
            <a:r>
              <a:rPr lang="bg-BG" dirty="0" smtClean="0"/>
              <a:t>паролата </a:t>
            </a:r>
            <a:r>
              <a:rPr lang="bg-BG" dirty="0"/>
              <a:t>на </a:t>
            </a:r>
            <a:r>
              <a:rPr lang="bg-BG" dirty="0" smtClean="0"/>
              <a:t>MySQL</a:t>
            </a:r>
            <a:r>
              <a:rPr lang="en-US" dirty="0" smtClean="0"/>
              <a:t>.</a:t>
            </a:r>
            <a:endParaRPr lang="en-US" dirty="0"/>
          </a:p>
        </p:txBody>
      </p:sp>
      <p:sp>
        <p:nvSpPr>
          <p:cNvPr id="7" name="Rectangle 6"/>
          <p:cNvSpPr/>
          <p:nvPr/>
        </p:nvSpPr>
        <p:spPr>
          <a:xfrm>
            <a:off x="416691" y="3717032"/>
            <a:ext cx="8415261" cy="646331"/>
          </a:xfrm>
          <a:prstGeom prst="rect">
            <a:avLst/>
          </a:prstGeom>
        </p:spPr>
        <p:txBody>
          <a:bodyPr wrap="square">
            <a:spAutoFit/>
          </a:bodyPr>
          <a:lstStyle/>
          <a:p>
            <a:r>
              <a:rPr lang="bg-BG" dirty="0"/>
              <a:t>От екрана на phpMyAdmin натиснете бутона "привилегии" най-горе в менюто, би трябвало да видите това:</a:t>
            </a:r>
            <a:endParaRPr lang="en-US" dirty="0"/>
          </a:p>
        </p:txBody>
      </p:sp>
      <p:pic>
        <p:nvPicPr>
          <p:cNvPr id="8" name="Picture 7" descr="mhtml:file://D:\Apache,%20MySQL%20и%20PHP%20на%20Windows%20машина%20с%20WAMP.mht!http://onlyimages.vmrejata.info/wamp/chnpass.png"/>
          <p:cNvPicPr/>
          <p:nvPr/>
        </p:nvPicPr>
        <p:blipFill>
          <a:blip r:embed="rId3">
            <a:extLst>
              <a:ext uri="{28A0092B-C50C-407E-A947-70E740481C1C}">
                <a14:useLocalDpi xmlns:a14="http://schemas.microsoft.com/office/drawing/2010/main" val="0"/>
              </a:ext>
            </a:extLst>
          </a:blip>
          <a:srcRect/>
          <a:stretch>
            <a:fillRect/>
          </a:stretch>
        </p:blipFill>
        <p:spPr bwMode="auto">
          <a:xfrm>
            <a:off x="335413" y="4509120"/>
            <a:ext cx="8573476" cy="2016224"/>
          </a:xfrm>
          <a:prstGeom prst="rect">
            <a:avLst/>
          </a:prstGeom>
          <a:noFill/>
          <a:ln>
            <a:noFill/>
          </a:ln>
        </p:spPr>
      </p:pic>
      <p:sp>
        <p:nvSpPr>
          <p:cNvPr id="9" name="Oval 8"/>
          <p:cNvSpPr/>
          <p:nvPr/>
        </p:nvSpPr>
        <p:spPr>
          <a:xfrm>
            <a:off x="2273343" y="5733256"/>
            <a:ext cx="1362553" cy="504056"/>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Oval 9"/>
          <p:cNvSpPr/>
          <p:nvPr/>
        </p:nvSpPr>
        <p:spPr>
          <a:xfrm>
            <a:off x="416691" y="5733256"/>
            <a:ext cx="1362553" cy="504056"/>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Oval 10"/>
          <p:cNvSpPr/>
          <p:nvPr/>
        </p:nvSpPr>
        <p:spPr>
          <a:xfrm>
            <a:off x="8028384" y="5661248"/>
            <a:ext cx="880505" cy="720080"/>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37119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60648"/>
            <a:ext cx="4032448" cy="646331"/>
          </a:xfrm>
          <a:prstGeom prst="rect">
            <a:avLst/>
          </a:prstGeom>
        </p:spPr>
        <p:txBody>
          <a:bodyPr wrap="square">
            <a:spAutoFit/>
          </a:bodyPr>
          <a:lstStyle/>
          <a:p>
            <a:r>
              <a:rPr lang="bg-BG" dirty="0" smtClean="0"/>
              <a:t>Изберете „редактиране“ и </a:t>
            </a:r>
            <a:r>
              <a:rPr lang="bg-BG" dirty="0"/>
              <a:t>превъртете екрана надоло докато видите това:</a:t>
            </a:r>
            <a:endParaRPr lang="en-US" dirty="0"/>
          </a:p>
        </p:txBody>
      </p:sp>
      <p:pic>
        <p:nvPicPr>
          <p:cNvPr id="3" name="Picture 2" descr="mhtml:file://D:\Apache,%20MySQL%20и%20PHP%20на%20Windows%20машина%20с%20WAMP.mht!http://onlyimages.vmrejata.info/wamp/chnpass_4.png"/>
          <p:cNvPicPr/>
          <p:nvPr/>
        </p:nvPicPr>
        <p:blipFill>
          <a:blip r:embed="rId2">
            <a:extLst>
              <a:ext uri="{28A0092B-C50C-407E-A947-70E740481C1C}">
                <a14:useLocalDpi xmlns:a14="http://schemas.microsoft.com/office/drawing/2010/main" val="0"/>
              </a:ext>
            </a:extLst>
          </a:blip>
          <a:srcRect/>
          <a:stretch>
            <a:fillRect/>
          </a:stretch>
        </p:blipFill>
        <p:spPr bwMode="auto">
          <a:xfrm>
            <a:off x="4174646" y="188640"/>
            <a:ext cx="4770774" cy="1800200"/>
          </a:xfrm>
          <a:prstGeom prst="rect">
            <a:avLst/>
          </a:prstGeom>
          <a:noFill/>
          <a:ln>
            <a:noFill/>
          </a:ln>
        </p:spPr>
      </p:pic>
      <p:sp>
        <p:nvSpPr>
          <p:cNvPr id="4" name="Rectangle 3"/>
          <p:cNvSpPr/>
          <p:nvPr/>
        </p:nvSpPr>
        <p:spPr>
          <a:xfrm>
            <a:off x="1835696" y="1065510"/>
            <a:ext cx="2286000" cy="923330"/>
          </a:xfrm>
          <a:prstGeom prst="rect">
            <a:avLst/>
          </a:prstGeom>
        </p:spPr>
        <p:txBody>
          <a:bodyPr wrap="square">
            <a:spAutoFit/>
          </a:bodyPr>
          <a:lstStyle/>
          <a:p>
            <a:r>
              <a:rPr lang="bg-BG" dirty="0"/>
              <a:t>Напишете паролата си и натиснете бутона изпълни</a:t>
            </a:r>
            <a:endParaRPr lang="en-US" dirty="0"/>
          </a:p>
        </p:txBody>
      </p:sp>
      <p:pic>
        <p:nvPicPr>
          <p:cNvPr id="5" name="Picture 4" descr="mhtml:file://D:\Apache,%20MySQL%20и%20PHP%20на%20Windows%20машина%20с%20WAMP.mht!http://onlyimages.vmrejata.info/wamp/chnpass_5.png"/>
          <p:cNvPicPr/>
          <p:nvPr/>
        </p:nvPicPr>
        <p:blipFill>
          <a:blip r:embed="rId3">
            <a:extLst>
              <a:ext uri="{28A0092B-C50C-407E-A947-70E740481C1C}">
                <a14:useLocalDpi xmlns:a14="http://schemas.microsoft.com/office/drawing/2010/main" val="0"/>
              </a:ext>
            </a:extLst>
          </a:blip>
          <a:srcRect/>
          <a:stretch>
            <a:fillRect/>
          </a:stretch>
        </p:blipFill>
        <p:spPr bwMode="auto">
          <a:xfrm>
            <a:off x="259080" y="2132856"/>
            <a:ext cx="8639264" cy="1296144"/>
          </a:xfrm>
          <a:prstGeom prst="rect">
            <a:avLst/>
          </a:prstGeom>
          <a:noFill/>
          <a:ln>
            <a:noFill/>
          </a:ln>
        </p:spPr>
      </p:pic>
      <p:sp>
        <p:nvSpPr>
          <p:cNvPr id="6" name="Rectangle 5"/>
          <p:cNvSpPr/>
          <p:nvPr/>
        </p:nvSpPr>
        <p:spPr>
          <a:xfrm>
            <a:off x="323528" y="3645024"/>
            <a:ext cx="8574816" cy="923330"/>
          </a:xfrm>
          <a:prstGeom prst="rect">
            <a:avLst/>
          </a:prstGeom>
        </p:spPr>
        <p:txBody>
          <a:bodyPr wrap="square">
            <a:spAutoFit/>
          </a:bodyPr>
          <a:lstStyle/>
          <a:p>
            <a:r>
              <a:rPr lang="bg-BG" dirty="0" smtClean="0"/>
              <a:t>ВАЖНО! </a:t>
            </a:r>
            <a:r>
              <a:rPr lang="bg-BG" dirty="0"/>
              <a:t>Не натискайте нищо в екрана на phpMyAdmin, просто минимизирайте </a:t>
            </a:r>
            <a:r>
              <a:rPr lang="bg-BG" dirty="0" smtClean="0"/>
              <a:t>прозореца, защото горното не е достатъчно, а в този момент влизането в системата е невъзможно с новозададената парола на „</a:t>
            </a:r>
            <a:r>
              <a:rPr lang="en-US" dirty="0" smtClean="0"/>
              <a:t>root</a:t>
            </a:r>
            <a:r>
              <a:rPr lang="bg-BG" dirty="0" smtClean="0"/>
              <a:t>“</a:t>
            </a:r>
            <a:r>
              <a:rPr lang="en-US" dirty="0" smtClean="0"/>
              <a:t>.</a:t>
            </a:r>
            <a:endParaRPr lang="en-US" dirty="0"/>
          </a:p>
        </p:txBody>
      </p:sp>
      <p:sp>
        <p:nvSpPr>
          <p:cNvPr id="7" name="Rectangle 6"/>
          <p:cNvSpPr/>
          <p:nvPr/>
        </p:nvSpPr>
        <p:spPr>
          <a:xfrm>
            <a:off x="323528" y="4797152"/>
            <a:ext cx="8574816" cy="1754326"/>
          </a:xfrm>
          <a:prstGeom prst="rect">
            <a:avLst/>
          </a:prstGeom>
        </p:spPr>
        <p:txBody>
          <a:bodyPr wrap="square">
            <a:spAutoFit/>
          </a:bodyPr>
          <a:lstStyle/>
          <a:p>
            <a:r>
              <a:rPr lang="bg-BG" dirty="0"/>
              <a:t>Сега трябва да </a:t>
            </a:r>
            <a:r>
              <a:rPr lang="bg-BG" dirty="0" smtClean="0"/>
              <a:t>настроите </a:t>
            </a:r>
            <a:r>
              <a:rPr lang="bg-BG" dirty="0"/>
              <a:t>phpMyAdmin да работи с тази парола. Отидете в папката </a:t>
            </a:r>
            <a:r>
              <a:rPr lang="bg-BG" dirty="0" smtClean="0"/>
              <a:t>“</a:t>
            </a:r>
            <a:r>
              <a:rPr lang="en-US" dirty="0" smtClean="0"/>
              <a:t>[d:\]</a:t>
            </a:r>
            <a:r>
              <a:rPr lang="bg-BG" dirty="0" smtClean="0"/>
              <a:t>wamp\apps\phpmyadmin3.1.1</a:t>
            </a:r>
            <a:r>
              <a:rPr lang="bg-BG" dirty="0"/>
              <a:t>" отворете файла config.inc.php в notepad. В този конфигурационен файл може да се настрои комуникацията на phpMyAdmin с MySQL по два начина, единия е да въведете паролата си а другия да настроите phpMyAdmin да ви пита за нея всеки път. От гледна точка на сигурността особенно ако си делите компютъра с други хора се препоръчва втория метод. </a:t>
            </a:r>
            <a:endParaRPr lang="en-US" dirty="0"/>
          </a:p>
        </p:txBody>
      </p:sp>
    </p:spTree>
    <p:extLst>
      <p:ext uri="{BB962C8B-B14F-4D97-AF65-F5344CB8AC3E}">
        <p14:creationId xmlns:p14="http://schemas.microsoft.com/office/powerpoint/2010/main" val="1334864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60648"/>
            <a:ext cx="4752528" cy="1477328"/>
          </a:xfrm>
          <a:prstGeom prst="rect">
            <a:avLst/>
          </a:prstGeom>
        </p:spPr>
        <p:txBody>
          <a:bodyPr wrap="square">
            <a:spAutoFit/>
          </a:bodyPr>
          <a:lstStyle/>
          <a:p>
            <a:r>
              <a:rPr lang="bg-BG" dirty="0"/>
              <a:t>Вариант първи въвеждане на </a:t>
            </a:r>
            <a:r>
              <a:rPr lang="bg-BG" dirty="0" smtClean="0"/>
              <a:t>паролата,</a:t>
            </a:r>
            <a:endParaRPr lang="en-US" dirty="0" smtClean="0"/>
          </a:p>
          <a:p>
            <a:r>
              <a:rPr lang="bg-BG" dirty="0" smtClean="0"/>
              <a:t>потърсете </a:t>
            </a:r>
            <a:r>
              <a:rPr lang="bg-BG" dirty="0"/>
              <a:t>това: </a:t>
            </a:r>
            <a:endParaRPr lang="en-US" dirty="0"/>
          </a:p>
          <a:p>
            <a:r>
              <a:rPr lang="bg-BG" dirty="0"/>
              <a:t>$cfg['Servers'][$i]['password'] = ''; </a:t>
            </a:r>
            <a:endParaRPr lang="en-US" dirty="0"/>
          </a:p>
          <a:p>
            <a:r>
              <a:rPr lang="bg-BG" dirty="0"/>
              <a:t>променете го на:</a:t>
            </a:r>
            <a:endParaRPr lang="en-US" dirty="0"/>
          </a:p>
          <a:p>
            <a:r>
              <a:rPr lang="bg-BG" dirty="0"/>
              <a:t>$cfg['Servers'][$i]['password'] = 'вашата парола';</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5298" y="260649"/>
            <a:ext cx="3837412"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7169887" y="2420888"/>
            <a:ext cx="1362553" cy="504056"/>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Rectangle 2"/>
          <p:cNvSpPr/>
          <p:nvPr/>
        </p:nvSpPr>
        <p:spPr>
          <a:xfrm>
            <a:off x="251520" y="2228671"/>
            <a:ext cx="4572000" cy="1200329"/>
          </a:xfrm>
          <a:prstGeom prst="rect">
            <a:avLst/>
          </a:prstGeom>
        </p:spPr>
        <p:txBody>
          <a:bodyPr>
            <a:spAutoFit/>
          </a:bodyPr>
          <a:lstStyle/>
          <a:p>
            <a:r>
              <a:rPr lang="bg-BG" dirty="0" smtClean="0"/>
              <a:t>Решението е твърде несигурно и до </a:t>
            </a:r>
            <a:r>
              <a:rPr lang="bg-BG" dirty="0"/>
              <a:t>голяма степен обезсмисля самата смяна на </a:t>
            </a:r>
            <a:r>
              <a:rPr lang="bg-BG" dirty="0" smtClean="0"/>
              <a:t>паролата от предишната стъпка. Не се препоръчва.</a:t>
            </a:r>
            <a:endParaRPr lang="en-US" dirty="0"/>
          </a:p>
        </p:txBody>
      </p:sp>
      <p:sp>
        <p:nvSpPr>
          <p:cNvPr id="5" name="Rectangle 4"/>
          <p:cNvSpPr/>
          <p:nvPr/>
        </p:nvSpPr>
        <p:spPr>
          <a:xfrm>
            <a:off x="341784" y="4437112"/>
            <a:ext cx="4014192" cy="2031325"/>
          </a:xfrm>
          <a:prstGeom prst="rect">
            <a:avLst/>
          </a:prstGeom>
        </p:spPr>
        <p:txBody>
          <a:bodyPr wrap="square">
            <a:spAutoFit/>
          </a:bodyPr>
          <a:lstStyle/>
          <a:p>
            <a:r>
              <a:rPr lang="bg-BG" dirty="0"/>
              <a:t>Вариант </a:t>
            </a:r>
            <a:r>
              <a:rPr lang="bg-BG" dirty="0" smtClean="0"/>
              <a:t>втори: Ще </a:t>
            </a:r>
            <a:r>
              <a:rPr lang="bg-BG" dirty="0"/>
              <a:t>бъдете питани за паролата всеки </a:t>
            </a:r>
            <a:r>
              <a:rPr lang="bg-BG" dirty="0" smtClean="0"/>
              <a:t>път когато влизате в конзолата за управление на сървъра. Намерете </a:t>
            </a:r>
            <a:r>
              <a:rPr lang="bg-BG" dirty="0"/>
              <a:t>това:</a:t>
            </a:r>
            <a:endParaRPr lang="en-US" dirty="0"/>
          </a:p>
          <a:p>
            <a:r>
              <a:rPr lang="bg-BG" dirty="0"/>
              <a:t>$cfg['Servers'][$i]['auth_type'] = 'config'; </a:t>
            </a:r>
            <a:endParaRPr lang="en-US" dirty="0"/>
          </a:p>
          <a:p>
            <a:r>
              <a:rPr lang="bg-BG" dirty="0"/>
              <a:t>променете го така:</a:t>
            </a:r>
            <a:endParaRPr lang="en-US" dirty="0"/>
          </a:p>
          <a:p>
            <a:r>
              <a:rPr lang="bg-BG" dirty="0"/>
              <a:t>$cfg['Servers'][$i]['auth_type'] = 'cооkie'; </a:t>
            </a:r>
            <a:endParaRPr lang="en-US"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1994" y="3573016"/>
            <a:ext cx="3749392" cy="3025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p:cNvSpPr/>
          <p:nvPr/>
        </p:nvSpPr>
        <p:spPr>
          <a:xfrm>
            <a:off x="7236296" y="5410083"/>
            <a:ext cx="1362553" cy="504056"/>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59793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8640"/>
            <a:ext cx="8011167" cy="523220"/>
          </a:xfrm>
          <a:prstGeom prst="rect">
            <a:avLst/>
          </a:prstGeom>
        </p:spPr>
        <p:txBody>
          <a:bodyPr wrap="none">
            <a:spAutoFit/>
          </a:bodyPr>
          <a:lstStyle/>
          <a:p>
            <a:r>
              <a:rPr lang="bg-BG" sz="2800" b="1" dirty="0"/>
              <a:t>Създаване </a:t>
            </a:r>
            <a:r>
              <a:rPr lang="bg-BG" sz="2800" b="1" dirty="0" smtClean="0"/>
              <a:t>на потребител </a:t>
            </a:r>
            <a:r>
              <a:rPr lang="en-US" sz="2800" b="1" dirty="0" smtClean="0"/>
              <a:t>[student] </a:t>
            </a:r>
            <a:r>
              <a:rPr lang="bg-BG" sz="2800" b="1" dirty="0" smtClean="0"/>
              <a:t>към база </a:t>
            </a:r>
            <a:r>
              <a:rPr lang="en-US" sz="2800" b="1" dirty="0" smtClean="0"/>
              <a:t>[test]</a:t>
            </a:r>
            <a:endParaRPr lang="en-US" sz="2800" b="1" dirty="0"/>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33415"/>
          <a:stretch/>
        </p:blipFill>
        <p:spPr bwMode="auto">
          <a:xfrm>
            <a:off x="2483768" y="908720"/>
            <a:ext cx="6507535"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51520" y="832058"/>
            <a:ext cx="2160240" cy="5909310"/>
          </a:xfrm>
          <a:prstGeom prst="rect">
            <a:avLst/>
          </a:prstGeom>
        </p:spPr>
        <p:txBody>
          <a:bodyPr wrap="square">
            <a:spAutoFit/>
          </a:bodyPr>
          <a:lstStyle/>
          <a:p>
            <a:r>
              <a:rPr lang="bg-BG" dirty="0" smtClean="0"/>
              <a:t>За да симулирате максимално близо учебната архитектура към базата </a:t>
            </a:r>
            <a:r>
              <a:rPr lang="en-US" dirty="0" smtClean="0"/>
              <a:t>‘test’</a:t>
            </a:r>
            <a:r>
              <a:rPr lang="bg-BG" dirty="0" smtClean="0"/>
              <a:t> </a:t>
            </a:r>
            <a:r>
              <a:rPr lang="bg-BG" dirty="0" smtClean="0"/>
              <a:t>трябва да </a:t>
            </a:r>
            <a:r>
              <a:rPr lang="bg-BG" dirty="0" smtClean="0"/>
              <a:t>регистритате потребител </a:t>
            </a:r>
            <a:r>
              <a:rPr lang="en-US" dirty="0" smtClean="0"/>
              <a:t>‘student’ </a:t>
            </a:r>
            <a:r>
              <a:rPr lang="bg-BG" dirty="0" smtClean="0"/>
              <a:t>с парола ‚</a:t>
            </a:r>
            <a:r>
              <a:rPr lang="en-US" dirty="0" smtClean="0"/>
              <a:t>test</a:t>
            </a:r>
            <a:r>
              <a:rPr lang="bg-BG" dirty="0" smtClean="0"/>
              <a:t>‘</a:t>
            </a:r>
            <a:r>
              <a:rPr lang="bg-BG" dirty="0" smtClean="0"/>
              <a:t>.</a:t>
            </a:r>
          </a:p>
          <a:p>
            <a:endParaRPr lang="bg-BG" dirty="0"/>
          </a:p>
          <a:p>
            <a:r>
              <a:rPr lang="bg-BG" dirty="0" smtClean="0"/>
              <a:t>Именно там ще създаваме нашите експериментални базови таблици и именно към базата (схемата) </a:t>
            </a:r>
            <a:r>
              <a:rPr lang="en-US" dirty="0" smtClean="0"/>
              <a:t>test</a:t>
            </a:r>
            <a:r>
              <a:rPr lang="bg-BG" dirty="0" smtClean="0"/>
              <a:t> с потребител </a:t>
            </a:r>
            <a:r>
              <a:rPr lang="en-US" dirty="0" smtClean="0"/>
              <a:t>student </a:t>
            </a:r>
            <a:r>
              <a:rPr lang="bg-BG" dirty="0" smtClean="0"/>
              <a:t>и парола </a:t>
            </a:r>
            <a:r>
              <a:rPr lang="en-US" dirty="0" smtClean="0"/>
              <a:t>test </a:t>
            </a:r>
            <a:r>
              <a:rPr lang="bg-BG" dirty="0" smtClean="0"/>
              <a:t>ще достъпваме сървърът </a:t>
            </a:r>
            <a:r>
              <a:rPr lang="en-US" dirty="0" err="1" smtClean="0"/>
              <a:t>localhost</a:t>
            </a:r>
            <a:r>
              <a:rPr lang="bg-BG" dirty="0" smtClean="0"/>
              <a:t> на </a:t>
            </a:r>
            <a:r>
              <a:rPr lang="en-US" dirty="0" smtClean="0"/>
              <a:t>MySQL.</a:t>
            </a:r>
            <a:endParaRPr lang="en-US" dirty="0"/>
          </a:p>
        </p:txBody>
      </p:sp>
      <p:sp>
        <p:nvSpPr>
          <p:cNvPr id="6" name="Oval 5"/>
          <p:cNvSpPr/>
          <p:nvPr/>
        </p:nvSpPr>
        <p:spPr>
          <a:xfrm>
            <a:off x="2339752" y="1916832"/>
            <a:ext cx="1584176" cy="360040"/>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Oval 6"/>
          <p:cNvSpPr/>
          <p:nvPr/>
        </p:nvSpPr>
        <p:spPr>
          <a:xfrm>
            <a:off x="7668344" y="1340768"/>
            <a:ext cx="880505" cy="360040"/>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Oval 7"/>
          <p:cNvSpPr/>
          <p:nvPr/>
        </p:nvSpPr>
        <p:spPr>
          <a:xfrm>
            <a:off x="4067944" y="2818736"/>
            <a:ext cx="3240360" cy="1834400"/>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Oval 8"/>
          <p:cNvSpPr/>
          <p:nvPr/>
        </p:nvSpPr>
        <p:spPr>
          <a:xfrm>
            <a:off x="7236296" y="5949280"/>
            <a:ext cx="1199857" cy="504056"/>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16330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467</TotalTime>
  <Words>1023</Words>
  <Application>Microsoft Office PowerPoint</Application>
  <PresentationFormat>On-screen Show (4:3)</PresentationFormat>
  <Paragraphs>63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dell-sa</dc:creator>
  <cp:lastModifiedBy>dell-sa</cp:lastModifiedBy>
  <cp:revision>22</cp:revision>
  <dcterms:created xsi:type="dcterms:W3CDTF">2012-09-25T14:49:28Z</dcterms:created>
  <dcterms:modified xsi:type="dcterms:W3CDTF">2012-09-26T16:24:55Z</dcterms:modified>
</cp:coreProperties>
</file>