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394" r:id="rId3"/>
    <p:sldId id="424" r:id="rId4"/>
    <p:sldId id="425" r:id="rId5"/>
    <p:sldId id="426" r:id="rId6"/>
    <p:sldId id="427" r:id="rId7"/>
    <p:sldId id="429" r:id="rId8"/>
    <p:sldId id="431" r:id="rId9"/>
    <p:sldId id="430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22" r:id="rId19"/>
    <p:sldId id="352" r:id="rId20"/>
    <p:sldId id="428" r:id="rId21"/>
    <p:sldId id="3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 autoAdjust="0"/>
  </p:normalViewPr>
  <p:slideViewPr>
    <p:cSldViewPr>
      <p:cViewPr varScale="1">
        <p:scale>
          <a:sx n="70" d="100"/>
          <a:sy n="70" d="100"/>
        </p:scale>
        <p:origin x="336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9/24/2014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6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9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975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3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000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532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7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339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018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627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g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atakka.e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uentin3months.com/" TargetMode="External"/><Relationship Id="rId5" Type="http://schemas.openxmlformats.org/officeDocument/2006/relationships/hyperlink" Target="http://www.scotthyoung.com/blog/" TargetMode="External"/><Relationship Id="rId4" Type="http://schemas.openxmlformats.org/officeDocument/2006/relationships/hyperlink" Target="http://angeru.softuni-friends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amwork-and-personal-skill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22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20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cademy.com/" TargetMode="External"/><Relationship Id="rId13" Type="http://schemas.openxmlformats.org/officeDocument/2006/relationships/image" Target="../media/image13.png"/><Relationship Id="rId3" Type="http://schemas.openxmlformats.org/officeDocument/2006/relationships/hyperlink" Target="https://www.khanacademy.org/" TargetMode="External"/><Relationship Id="rId7" Type="http://schemas.openxmlformats.org/officeDocument/2006/relationships/hyperlink" Target="http://ucha.se/" TargetMode="External"/><Relationship Id="rId12" Type="http://schemas.openxmlformats.org/officeDocument/2006/relationships/hyperlink" Target="http://softuni.bg/" TargetMode="External"/><Relationship Id="rId2" Type="http://schemas.openxmlformats.org/officeDocument/2006/relationships/hyperlink" Target="http://www.class-centra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" TargetMode="External"/><Relationship Id="rId11" Type="http://schemas.openxmlformats.org/officeDocument/2006/relationships/hyperlink" Target="http://academy.telerik.com/" TargetMode="External"/><Relationship Id="rId5" Type="http://schemas.openxmlformats.org/officeDocument/2006/relationships/hyperlink" Target="http://www.udacity.com/" TargetMode="External"/><Relationship Id="rId10" Type="http://schemas.openxmlformats.org/officeDocument/2006/relationships/hyperlink" Target="http://www.codeschool.com/" TargetMode="External"/><Relationship Id="rId4" Type="http://schemas.openxmlformats.org/officeDocument/2006/relationships/hyperlink" Target="https://www.coursera.org/" TargetMode="External"/><Relationship Id="rId9" Type="http://schemas.openxmlformats.org/officeDocument/2006/relationships/hyperlink" Target="http://cod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itizen_science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en.wikipedia.org/wiki/Open_edu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govpartnership.org/" TargetMode="External"/><Relationship Id="rId5" Type="http://schemas.openxmlformats.org/officeDocument/2006/relationships/hyperlink" Target="http://okcon.org/" TargetMode="External"/><Relationship Id="rId4" Type="http://schemas.openxmlformats.org/officeDocument/2006/relationships/hyperlink" Target="http://okfn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85800"/>
            <a:ext cx="7986499" cy="913918"/>
          </a:xfrm>
        </p:spPr>
        <p:txBody>
          <a:bodyPr>
            <a:normAutofit/>
          </a:bodyPr>
          <a:lstStyle/>
          <a:p>
            <a:r>
              <a:rPr lang="en-US" dirty="0" smtClean="0"/>
              <a:t>Start Your Own Blog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Angel Georgiev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Part-time 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u="sng" dirty="0" smtClean="0"/>
              <a:t>angeru.softuni-friends.org</a:t>
            </a:r>
            <a:endParaRPr lang="en-US" u="sn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2067" y="1637292"/>
            <a:ext cx="7382341" cy="1486908"/>
          </a:xfrm>
        </p:spPr>
        <p:txBody>
          <a:bodyPr/>
          <a:lstStyle/>
          <a:p>
            <a:r>
              <a:rPr lang="en-US" dirty="0" smtClean="0"/>
              <a:t>The Culture of Knowledge Sharing and Collaboration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48024" y="3589479"/>
            <a:ext cx="7536383" cy="2420040"/>
            <a:chOff x="3636734" y="3489519"/>
            <a:chExt cx="7847674" cy="2520000"/>
          </a:xfrm>
        </p:grpSpPr>
        <p:pic>
          <p:nvPicPr>
            <p:cNvPr id="4" name="Picture 2" descr="https://c1.staticflickr.com/5/4089/5041738205_d6327c0e63_z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736" y="3489519"/>
              <a:ext cx="4487672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1.staticflickr.com/1/40/77346889_91ec153c36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734" y="3489519"/>
              <a:ext cx="3360000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Blogger</a:t>
            </a:r>
            <a:endParaRPr lang="en-US" dirty="0"/>
          </a:p>
        </p:txBody>
      </p:sp>
      <p:pic>
        <p:nvPicPr>
          <p:cNvPr id="4" name="Picture 2" descr="http://img4.wikia.nocookie.net/__cb20111219081317/halo/images/d/d5/Blogger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48" y="1451093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Blogger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Blogger?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 smtClean="0"/>
              <a:t>Older platform with lesser functionality.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Owned by Google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Offers free hosting at </a:t>
            </a:r>
            <a:r>
              <a:rPr lang="en-US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blogname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.blogspot.com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</a:t>
            </a:r>
            <a:r>
              <a:rPr lang="en-US" dirty="0" smtClean="0">
                <a:hlinkClick r:id="rId3"/>
              </a:rPr>
              <a:t>https://www.blogger.com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Blogger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img4.wikia.nocookie.net/__cb20111219081317/halo/images/d/d5/Blogger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48" y="1451093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59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332664"/>
            <a:ext cx="8938472" cy="820600"/>
          </a:xfrm>
        </p:spPr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134632"/>
            <a:ext cx="8938472" cy="688256"/>
          </a:xfrm>
        </p:spPr>
        <p:txBody>
          <a:bodyPr/>
          <a:lstStyle/>
          <a:p>
            <a:r>
              <a:rPr lang="en-US" dirty="0" smtClean="0"/>
              <a:t>What can you take from the others</a:t>
            </a:r>
            <a:endParaRPr lang="en-US" dirty="0"/>
          </a:p>
        </p:txBody>
      </p:sp>
      <p:pic>
        <p:nvPicPr>
          <p:cNvPr id="2050" name="Picture 2" descr="http://www.kzoolf.org/wp-content/uploads/2010/08/PlannedGiving-ist2_609093-growth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4772" y="964057"/>
            <a:ext cx="3505200" cy="223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2726">
            <a:off x="762849" y="893406"/>
            <a:ext cx="2377646" cy="2377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4" descr="http://wiki.myexperiment.org/images/OpenSciencePS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054">
            <a:off x="8044276" y="1883487"/>
            <a:ext cx="3798434" cy="14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778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Nakov.com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02" y="1067044"/>
            <a:ext cx="9784620" cy="46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9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778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Peshev.net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3" y="1205459"/>
            <a:ext cx="9448800" cy="444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http://gatakka.eu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>
                <a:hlinkClick r:id="rId4"/>
              </a:rPr>
              <a:t>http://angeru.softuni-friends.org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5"/>
              </a:rPr>
              <a:t>http://www.scotthyoung.com/blog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>
                <a:hlinkClick r:id="rId6"/>
              </a:rPr>
              <a:t>http://www.fluentin3months.com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https://softuni.bg/courses/teamwork-and-personal-skills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407000"/>
          </a:xfrm>
        </p:spPr>
        <p:txBody>
          <a:bodyPr>
            <a:normAutofit/>
          </a:bodyPr>
          <a:lstStyle/>
          <a:p>
            <a:r>
              <a:rPr lang="en-US" dirty="0"/>
              <a:t>Team Work and Personal </a:t>
            </a:r>
            <a:r>
              <a:rPr lang="en-US" dirty="0" smtClean="0"/>
              <a:t>Skills –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Knowledge Sharing and Team Working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5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436" y="32534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332664"/>
            <a:ext cx="8938472" cy="820600"/>
          </a:xfrm>
        </p:spPr>
        <p:txBody>
          <a:bodyPr/>
          <a:lstStyle/>
          <a:p>
            <a:r>
              <a:rPr lang="en-US" dirty="0" smtClean="0"/>
              <a:t>The Culture of Knowledge Sharing and Collaboration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134632"/>
            <a:ext cx="8938472" cy="688256"/>
          </a:xfrm>
        </p:spPr>
        <p:txBody>
          <a:bodyPr/>
          <a:lstStyle/>
          <a:p>
            <a:r>
              <a:rPr lang="en-US" dirty="0" smtClean="0"/>
              <a:t>Open Education, Knowledge Sharing,</a:t>
            </a:r>
            <a:br>
              <a:rPr lang="en-US" dirty="0" smtClean="0"/>
            </a:br>
            <a:r>
              <a:rPr lang="en-US" dirty="0" smtClean="0"/>
              <a:t>Team Working, Helping Others </a:t>
            </a:r>
            <a:endParaRPr lang="en-US" dirty="0"/>
          </a:p>
        </p:txBody>
      </p:sp>
      <p:pic>
        <p:nvPicPr>
          <p:cNvPr id="2050" name="Picture 2" descr="http://www.kzoolf.org/wp-content/uploads/2010/08/PlannedGiving-ist2_609093-growth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4772" y="964057"/>
            <a:ext cx="3505200" cy="223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2726">
            <a:off x="762849" y="893406"/>
            <a:ext cx="2377646" cy="2377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4" descr="http://wiki.myexperiment.org/images/OpenSciencePS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054">
            <a:off x="8044276" y="1883487"/>
            <a:ext cx="3798434" cy="147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8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open knowledge sharing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modern concept in </a:t>
            </a:r>
            <a:r>
              <a:rPr lang="en-US" dirty="0"/>
              <a:t>education </a:t>
            </a:r>
            <a:r>
              <a:rPr lang="en-US" dirty="0" smtClean="0"/>
              <a:t>and society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Knowledge becomes open to the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High-quality training becomes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broadly supported by: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World's top universities like Harvard, MIT, Berkeley, Stanford, Oxford, Cambridge, 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 free training </a:t>
            </a:r>
            <a:r>
              <a:rPr lang="en-US" dirty="0" smtClean="0">
                <a:hlinkClick r:id="rId2"/>
              </a:rPr>
              <a:t>MOOC sites</a:t>
            </a:r>
            <a:r>
              <a:rPr lang="en-US" dirty="0" smtClean="0"/>
              <a:t>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Khan Academy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Coursera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Udacity</a:t>
            </a:r>
            <a:r>
              <a:rPr lang="en-US" dirty="0"/>
              <a:t>, </a:t>
            </a:r>
            <a:r>
              <a:rPr lang="en-US" dirty="0" smtClean="0">
                <a:hlinkClick r:id="rId6"/>
              </a:rPr>
              <a:t>edX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Ucha.se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Codecademy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Code.org</a:t>
            </a:r>
            <a:r>
              <a:rPr lang="en-US" dirty="0" smtClean="0"/>
              <a:t>, </a:t>
            </a:r>
            <a:r>
              <a:rPr lang="en-US" dirty="0" smtClean="0">
                <a:hlinkClick r:id="rId10"/>
              </a:rPr>
              <a:t>Code School</a:t>
            </a:r>
            <a:r>
              <a:rPr lang="en-US" dirty="0" smtClean="0"/>
              <a:t>, </a:t>
            </a:r>
            <a:r>
              <a:rPr lang="en-US" dirty="0" smtClean="0">
                <a:hlinkClick r:id="rId11"/>
              </a:rPr>
              <a:t>Telerik Academy</a:t>
            </a:r>
            <a:r>
              <a:rPr lang="en-US" dirty="0" smtClean="0"/>
              <a:t>, </a:t>
            </a:r>
            <a:r>
              <a:rPr lang="en-US" dirty="0" smtClean="0">
                <a:hlinkClick r:id="rId12"/>
              </a:rPr>
              <a:t>SoftUni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Knowledge and Education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/>
          <a:srcRect l="3801" t="4271" r="3247" b="7502"/>
          <a:stretch/>
        </p:blipFill>
        <p:spPr>
          <a:xfrm>
            <a:off x="8478220" y="1530350"/>
            <a:ext cx="3048000" cy="21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Open Education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2"/>
              </a:rPr>
              <a:t>http://en.wikipedia.org/wiki/Open_education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Citizen Science (Open Science)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3"/>
              </a:rPr>
              <a:t>http://en.wikipedia.org/wiki/Citizen_science</a:t>
            </a:r>
            <a:r>
              <a:rPr lang="en-US" sz="2800" dirty="0"/>
              <a:t> 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Open Knowledge Foundation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4"/>
              </a:rPr>
              <a:t>http://okfn.org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Open Knowledge Conference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http://okcon.org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Open Government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6"/>
              </a:rPr>
              <a:t>http://www.opengovpartnership.org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Becomes Open!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0812" y="2971800"/>
            <a:ext cx="3429000" cy="27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101380"/>
            <a:ext cx="11804822" cy="46200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How it works?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Initially 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help from the others</a:t>
            </a:r>
          </a:p>
          <a:p>
            <a:pPr marL="985838" lvl="2">
              <a:lnSpc>
                <a:spcPct val="100000"/>
              </a:lnSpc>
            </a:pPr>
            <a:r>
              <a:rPr lang="en-US" dirty="0" smtClean="0"/>
              <a:t>E.g. from the Software University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You start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job</a:t>
            </a:r>
            <a:r>
              <a:rPr lang="en-US" dirty="0" smtClean="0"/>
              <a:t>, have a good life standard, good incomes, etc.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Give back 10% of what you have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 others</a:t>
            </a:r>
          </a:p>
          <a:p>
            <a:pPr marL="985838" lvl="2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dirty="0" smtClean="0"/>
              <a:t>help by volunteer work, by charity</a:t>
            </a:r>
            <a:r>
              <a:rPr lang="en-US" dirty="0"/>
              <a:t> </a:t>
            </a:r>
            <a:r>
              <a:rPr lang="en-US" dirty="0" smtClean="0"/>
              <a:t>or by sharing your knowledge and skills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Culture of Helping Others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94212" y="1268104"/>
            <a:ext cx="6172200" cy="11430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r"/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2800" b="1" i="1" dirty="0"/>
              <a:t>if one lights a fire for others, one will brighten one’s own way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~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Buddha</a:t>
            </a:r>
            <a:endParaRPr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332664"/>
            <a:ext cx="8938472" cy="820600"/>
          </a:xfrm>
        </p:spPr>
        <p:txBody>
          <a:bodyPr/>
          <a:lstStyle/>
          <a:p>
            <a:r>
              <a:rPr lang="en-US" dirty="0" smtClean="0"/>
              <a:t>Start Your Own Blog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134632"/>
            <a:ext cx="8938472" cy="688256"/>
          </a:xfrm>
        </p:spPr>
        <p:txBody>
          <a:bodyPr/>
          <a:lstStyle/>
          <a:p>
            <a:r>
              <a:rPr lang="en-US" dirty="0" smtClean="0"/>
              <a:t>WordPress, Blogger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2194">
            <a:off x="673086" y="2373313"/>
            <a:ext cx="5561059" cy="1356599"/>
          </a:xfrm>
          <a:prstGeom prst="rect">
            <a:avLst/>
          </a:prstGeom>
        </p:spPr>
      </p:pic>
      <p:pic>
        <p:nvPicPr>
          <p:cNvPr id="10" name="Picture 2" descr="http://img4.wikia.nocookie.net/__cb20111219081317/halo/images/d/d5/Blogger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8936">
            <a:off x="8316478" y="1948083"/>
            <a:ext cx="2392299" cy="239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1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WordPress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41" y="2667000"/>
            <a:ext cx="7080614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WordPress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WordPress?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T</a:t>
            </a:r>
            <a:r>
              <a:rPr lang="en-GB" dirty="0" smtClean="0"/>
              <a:t>he</a:t>
            </a:r>
            <a:r>
              <a:rPr lang="en-GB" dirty="0"/>
              <a:t> most popular online publishing platform, currently powering more than 20% of the web</a:t>
            </a:r>
            <a:r>
              <a:rPr lang="en-GB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Offers free hosting at </a:t>
            </a:r>
            <a:r>
              <a:rPr lang="en-US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blogname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.wordpress.com</a:t>
            </a:r>
            <a:endParaRPr lang="en-US" u="sng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</a:t>
            </a:r>
            <a:r>
              <a:rPr lang="en-US" dirty="0" smtClean="0">
                <a:hlinkClick r:id="rId3"/>
              </a:rPr>
              <a:t>https://wordpress.com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WordPress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41" y="2667000"/>
            <a:ext cx="7080614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604</Words>
  <Application>Microsoft Office PowerPoint</Application>
  <PresentationFormat>Custom</PresentationFormat>
  <Paragraphs>125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Start Your Own Blog</vt:lpstr>
      <vt:lpstr>The Culture of Knowledge Sharing and Collaboration</vt:lpstr>
      <vt:lpstr>Open Knowledge and Education</vt:lpstr>
      <vt:lpstr>The World Becomes Open!</vt:lpstr>
      <vt:lpstr>The Culture of Helping Others</vt:lpstr>
      <vt:lpstr>Start Your Own Blog</vt:lpstr>
      <vt:lpstr>WordPress</vt:lpstr>
      <vt:lpstr>WordPress</vt:lpstr>
      <vt:lpstr>WordPress</vt:lpstr>
      <vt:lpstr>Blogger</vt:lpstr>
      <vt:lpstr>Blogger</vt:lpstr>
      <vt:lpstr>Blogger</vt:lpstr>
      <vt:lpstr>Good Practices</vt:lpstr>
      <vt:lpstr>Nakov.com</vt:lpstr>
      <vt:lpstr>Peshev.net</vt:lpstr>
      <vt:lpstr>Others</vt:lpstr>
      <vt:lpstr>Team Work and Personal Skills – Course Introduction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Basics Course</dc:subject>
  <dc:creator/>
  <cp:keywords>team work,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2014-09-24T08:00:56Z</dcterms:modified>
  <cp:category>team work, personal skills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