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460" r:id="rId4"/>
    <p:sldId id="461" r:id="rId5"/>
    <p:sldId id="496" r:id="rId6"/>
    <p:sldId id="497" r:id="rId7"/>
    <p:sldId id="498" r:id="rId8"/>
    <p:sldId id="466" r:id="rId9"/>
    <p:sldId id="499" r:id="rId10"/>
    <p:sldId id="500" r:id="rId11"/>
    <p:sldId id="501" r:id="rId12"/>
    <p:sldId id="502" r:id="rId13"/>
    <p:sldId id="503" r:id="rId14"/>
    <p:sldId id="505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492" r:id="rId24"/>
    <p:sldId id="493" r:id="rId25"/>
    <p:sldId id="494" r:id="rId26"/>
    <p:sldId id="49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533" autoAdjust="0"/>
  </p:normalViewPr>
  <p:slideViewPr>
    <p:cSldViewPr>
      <p:cViewPr varScale="1">
        <p:scale>
          <a:sx n="88" d="100"/>
          <a:sy n="88" d="100"/>
        </p:scale>
        <p:origin x="33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368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7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3/8/2015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o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/>
          </a:bodyPr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0412" y="2057399"/>
            <a:ext cx="6925141" cy="996163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under the hood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AutoShape 2" descr="https://library.creativecow.net/articles/okerstrom_jon/reflections/OddReflection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grpSp>
        <p:nvGrpSpPr>
          <p:cNvPr id="10" name="Group 9"/>
          <p:cNvGrpSpPr/>
          <p:nvPr/>
        </p:nvGrpSpPr>
        <p:grpSpPr>
          <a:xfrm>
            <a:off x="6627812" y="2995858"/>
            <a:ext cx="4804062" cy="3420579"/>
            <a:chOff x="6627812" y="2995858"/>
            <a:chExt cx="4804062" cy="3420579"/>
          </a:xfrm>
        </p:grpSpPr>
        <p:pic>
          <p:nvPicPr>
            <p:cNvPr id="1032" name="Picture 8" descr="http://www.communitypublishing.org/wp-content/uploads/2014/12/Reflection_2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3489563"/>
              <a:ext cx="4414837" cy="292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library.creativecow.net/articles/okerstrom_jon/reflections/OddReflection1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299" y="2995858"/>
              <a:ext cx="2565575" cy="171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Loading Assemblies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timesmicrowave.com/images/cms_images/assembl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3" y="567417"/>
            <a:ext cx="554355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1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Inspecting and Modifying Types</a:t>
            </a:r>
            <a:endParaRPr lang="en-US" dirty="0"/>
          </a:p>
        </p:txBody>
      </p:sp>
      <p:pic>
        <p:nvPicPr>
          <p:cNvPr id="3074" name="Picture 2" descr="http://upload.wikimedia.org/wikipedia/commons/f/f1/Kitten_and_partial_reflection_in_mirr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48" y="718399"/>
            <a:ext cx="4114800" cy="41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System.Type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is a starting point for inspecting .NET types</a:t>
            </a:r>
          </a:p>
          <a:p>
            <a:pPr lvl="1"/>
            <a:r>
              <a:rPr lang="en-US" sz="2800" dirty="0" smtClean="0">
                <a:latin typeface="+mj-lt"/>
                <a:cs typeface="Consolas" panose="020B0609020204030204" pitchFamily="49" charset="0"/>
              </a:rPr>
              <a:t>Fields, methods, properties, events, inner types, etc.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Assembly.GetTypes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– lists all types in the given assembly</a:t>
            </a:r>
          </a:p>
          <a:p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System.Type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Properties</a:t>
            </a:r>
          </a:p>
          <a:p>
            <a:pPr lvl="1"/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BaseType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IsClass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IsEnum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IsInterface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IsAbstract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IsSealed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IsVisible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…</a:t>
            </a:r>
          </a:p>
          <a:p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System.Type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Methods</a:t>
            </a:r>
          </a:p>
          <a:p>
            <a:pPr lvl="1"/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GetFields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GetProperties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GetEvents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GetMethods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GetCustomAttributes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latin typeface="+mj-lt"/>
                <a:cs typeface="Consolas" panose="020B0609020204030204" pitchFamily="49" charset="0"/>
              </a:rPr>
              <a:t>…</a:t>
            </a:r>
            <a:endParaRPr lang="en-US" sz="28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System.Type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30445"/>
            <a:ext cx="11804822" cy="5570355"/>
          </a:xfrm>
        </p:spPr>
        <p:txBody>
          <a:bodyPr/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Inspecting type members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Invoking a private method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79412" y="5597604"/>
            <a:ext cx="10744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MethodInfo[] methods = 	typeof(MyClass).GetMethods(BindingFlags.NonPublic | 			BindingFlags.Instance);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9412" y="1475125"/>
            <a:ext cx="10744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/>
                </a:solidFill>
              </a:rPr>
              <a:t>Assembly currentAssembly = Assembly.GetExecutingAssembly();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foreach </a:t>
            </a:r>
            <a:r>
              <a:rPr lang="en-US" sz="2200" noProof="1">
                <a:solidFill>
                  <a:schemeClr val="tx2"/>
                </a:solidFill>
              </a:rPr>
              <a:t>(Type type in currentAssembly.GetTypes())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{</a:t>
            </a:r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 smtClean="0">
                <a:solidFill>
                  <a:schemeClr val="tx2"/>
                </a:solidFill>
              </a:rPr>
              <a:t>    Console.WriteLine</a:t>
            </a:r>
            <a:r>
              <a:rPr lang="en-US" sz="2200" noProof="1">
                <a:solidFill>
                  <a:schemeClr val="tx2"/>
                </a:solidFill>
              </a:rPr>
              <a:t>("== {0}:", type.Name);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</a:t>
            </a:r>
            <a:r>
              <a:rPr lang="en-US" sz="2200" noProof="1" smtClean="0">
                <a:solidFill>
                  <a:schemeClr val="tx2"/>
                </a:solidFill>
              </a:rPr>
              <a:t>foreach </a:t>
            </a:r>
            <a:r>
              <a:rPr lang="en-US" sz="2200" noProof="1">
                <a:solidFill>
                  <a:schemeClr val="tx2"/>
                </a:solidFill>
              </a:rPr>
              <a:t>(MemberInfo member in type.GetMembers())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   </a:t>
            </a:r>
            <a:r>
              <a:rPr lang="en-US" sz="2200" noProof="1" smtClean="0">
                <a:solidFill>
                  <a:schemeClr val="tx2"/>
                </a:solidFill>
              </a:rPr>
              <a:t>{</a:t>
            </a:r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>
                <a:solidFill>
                  <a:schemeClr val="tx2"/>
                </a:solidFill>
              </a:rPr>
              <a:t>    </a:t>
            </a:r>
            <a:r>
              <a:rPr lang="en-US" sz="2200" noProof="1" smtClean="0">
                <a:solidFill>
                  <a:schemeClr val="tx2"/>
                </a:solidFill>
              </a:rPr>
              <a:t>    Console.WriteLine</a:t>
            </a:r>
            <a:r>
              <a:rPr lang="en-US" sz="2200" noProof="1">
                <a:solidFill>
                  <a:schemeClr val="tx2"/>
                </a:solidFill>
              </a:rPr>
              <a:t>("{0}: {1}", member.MemberType</a:t>
            </a:r>
            <a:r>
              <a:rPr lang="en-US" sz="2200" noProof="1">
                <a:solidFill>
                  <a:schemeClr val="tx2"/>
                </a:solidFill>
              </a:rPr>
              <a:t>, </a:t>
            </a:r>
            <a:r>
              <a:rPr lang="en-US" sz="2200" noProof="1" smtClean="0">
                <a:solidFill>
                  <a:schemeClr val="tx2"/>
                </a:solidFill>
              </a:rPr>
              <a:t>			member.Name</a:t>
            </a:r>
            <a:r>
              <a:rPr lang="en-US" sz="2200" noProof="1">
                <a:solidFill>
                  <a:schemeClr val="tx2"/>
                </a:solidFill>
              </a:rPr>
              <a:t>);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</a:t>
            </a:r>
            <a:r>
              <a:rPr lang="en-US" sz="2200" noProof="1" smtClean="0">
                <a:solidFill>
                  <a:schemeClr val="tx2"/>
                </a:solidFill>
              </a:rPr>
              <a:t>   </a:t>
            </a:r>
            <a:r>
              <a:rPr lang="en-US" sz="2200" noProof="1">
                <a:solidFill>
                  <a:schemeClr val="tx2"/>
                </a:solidFill>
              </a:rPr>
              <a:t>}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}</a:t>
            </a:r>
            <a:endParaRPr lang="en-US" sz="22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Inspecting Type Members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upload.wikimedia.org/wikipedia/commons/f/f1/Kitten_and_partial_reflection_in_mirr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48" y="718399"/>
            <a:ext cx="4114800" cy="41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8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MemberInfo</a:t>
            </a:r>
            <a:r>
              <a:rPr lang="en-US" dirty="0" smtClean="0"/>
              <a:t> Hierarchy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83071" y="1295401"/>
            <a:ext cx="8973741" cy="5105399"/>
            <a:chOff x="816" y="1466"/>
            <a:chExt cx="4375" cy="2614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>
              <a:off x="1117" y="1725"/>
              <a:ext cx="0" cy="2218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>
              <a:off x="1587" y="2744"/>
              <a:ext cx="1" cy="574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587" y="2983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1587" y="3317"/>
              <a:ext cx="257" cy="1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1116" y="3943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1117" y="3610"/>
              <a:ext cx="256" cy="2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116" y="2316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1116" y="1941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1116" y="2650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280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816" y="1466"/>
              <a:ext cx="3255" cy="26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System.Reflection.MemberInfo 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380" y="1815"/>
              <a:ext cx="3254" cy="26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System.Reflection.EventInfo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380" y="2148"/>
              <a:ext cx="3254" cy="26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System.Reflection.FieldInfo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380" y="2482"/>
              <a:ext cx="3254" cy="26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System.Reflection.MethodBase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851" y="2816"/>
              <a:ext cx="3340" cy="26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System.Reflection.ConstructorInfo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380" y="3484"/>
              <a:ext cx="3254" cy="26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System.Reflection.PropertyInfo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851" y="3150"/>
              <a:ext cx="3340" cy="26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System.Reflection.MethodInfo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380" y="3817"/>
              <a:ext cx="3254" cy="26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Type.GetMethod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– returns the reflection of a method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Returns a </a:t>
            </a:r>
            <a:r>
              <a:rPr lang="en-US" sz="3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MethodInfo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object</a:t>
            </a:r>
          </a:p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MethodInfo.GetParameters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– returns a collection of all parameters for the given method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Returns a </a:t>
            </a:r>
            <a:r>
              <a:rPr lang="en-US" sz="3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ParameterInfo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object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79412" y="4648200"/>
            <a:ext cx="10744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MethodInfo method = myType.GetMethod(“SomeMethod”);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foreach(ParameterInfo param in method.GetParameters())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</a:t>
            </a:r>
            <a:r>
              <a:rPr lang="en-US" sz="2200" noProof="1" smtClean="0">
                <a:solidFill>
                  <a:schemeClr val="tx2"/>
                </a:solidFill>
              </a:rPr>
              <a:t>   Console.WriteLine(param.ParameterType);</a:t>
            </a:r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 smtClean="0">
                <a:solidFill>
                  <a:schemeClr val="tx2"/>
                </a:solidFill>
              </a:rPr>
              <a:t>}</a:t>
            </a:r>
            <a:endParaRPr lang="en-US" sz="22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Instantiating an object –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Activator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class</a:t>
            </a:r>
          </a:p>
          <a:p>
            <a:pPr lvl="1"/>
            <a:r>
              <a:rPr lang="en-US" sz="3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CreateInstance</a:t>
            </a:r>
            <a:r>
              <a:rPr lang="en-US" sz="3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dirty="0" smtClean="0">
                <a:latin typeface="+mj-lt"/>
                <a:cs typeface="Consolas" panose="020B0609020204030204" pitchFamily="49" charset="0"/>
              </a:rPr>
              <a:t>Creates an instance of the given type (string or Type object)</a:t>
            </a:r>
          </a:p>
          <a:p>
            <a:pPr lvl="1"/>
            <a:r>
              <a:rPr lang="en-US" sz="3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CreateInstanceFrom</a:t>
            </a:r>
            <a:r>
              <a:rPr lang="en-US" sz="3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lvl="2"/>
            <a:r>
              <a:rPr lang="en-US" dirty="0" smtClean="0">
                <a:latin typeface="+mj-lt"/>
                <a:cs typeface="Consolas" panose="020B0609020204030204" pitchFamily="49" charset="0"/>
              </a:rPr>
              <a:t>Creates an instance of the given type from the given assembly</a:t>
            </a:r>
          </a:p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MethodInfo.Invoke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Dynamically invokes a method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Can be used for both static and instance 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Method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3212" y="857845"/>
            <a:ext cx="10744200" cy="5847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public class MyClass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{</a:t>
            </a:r>
            <a:endParaRPr lang="en-US" sz="2200" noProof="1" smtClean="0">
              <a:solidFill>
                <a:schemeClr val="tx2"/>
              </a:solidFill>
            </a:endParaRPr>
          </a:p>
          <a:p>
            <a:r>
              <a:rPr lang="en-US" sz="2200" noProof="1" smtClean="0">
                <a:solidFill>
                  <a:schemeClr val="tx2"/>
                </a:solidFill>
              </a:rPr>
              <a:t>    static </a:t>
            </a:r>
            <a:r>
              <a:rPr lang="en-US" sz="2200" noProof="1">
                <a:solidFill>
                  <a:schemeClr val="tx2"/>
                </a:solidFill>
              </a:rPr>
              <a:t>void Main()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    {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</a:t>
            </a:r>
            <a:r>
              <a:rPr lang="en-US" sz="2200" noProof="1" smtClean="0">
                <a:solidFill>
                  <a:schemeClr val="tx2"/>
                </a:solidFill>
              </a:rPr>
              <a:t>       var </a:t>
            </a:r>
            <a:r>
              <a:rPr lang="en-US" sz="2200" noProof="1">
                <a:solidFill>
                  <a:schemeClr val="tx2"/>
                </a:solidFill>
              </a:rPr>
              <a:t>type </a:t>
            </a:r>
            <a:r>
              <a:rPr lang="en-US" sz="2200" noProof="1">
                <a:solidFill>
                  <a:schemeClr val="tx2"/>
                </a:solidFill>
              </a:rPr>
              <a:t>= </a:t>
            </a:r>
            <a:r>
              <a:rPr lang="en-US" sz="2200" noProof="1" smtClean="0">
                <a:solidFill>
                  <a:schemeClr val="tx2"/>
                </a:solidFill>
              </a:rPr>
              <a:t>typeof(MyClass);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</a:t>
            </a:r>
            <a:r>
              <a:rPr lang="en-US" sz="2200" noProof="1" smtClean="0">
                <a:solidFill>
                  <a:schemeClr val="tx2"/>
                </a:solidFill>
              </a:rPr>
              <a:t>       type.GetMethod</a:t>
            </a:r>
            <a:r>
              <a:rPr lang="en-US" sz="2200" noProof="1">
                <a:solidFill>
                  <a:schemeClr val="tx2"/>
                </a:solidFill>
              </a:rPr>
              <a:t>("</a:t>
            </a:r>
            <a:r>
              <a:rPr lang="en-US" sz="2200" noProof="1">
                <a:solidFill>
                  <a:schemeClr val="tx2"/>
                </a:solidFill>
              </a:rPr>
              <a:t>InstanceMethod</a:t>
            </a:r>
            <a:r>
              <a:rPr lang="en-US" sz="2200" noProof="1" smtClean="0">
                <a:solidFill>
                  <a:schemeClr val="tx2"/>
                </a:solidFill>
              </a:rPr>
              <a:t>")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		.Invoke(new MyClass() </a:t>
            </a:r>
            <a:r>
              <a:rPr lang="en-US" sz="2200" noProof="1">
                <a:solidFill>
                  <a:schemeClr val="tx2"/>
                </a:solidFill>
              </a:rPr>
              <a:t>{ </a:t>
            </a:r>
            <a:r>
              <a:rPr lang="en-US" sz="2200" noProof="1">
                <a:solidFill>
                  <a:schemeClr val="tx2"/>
                </a:solidFill>
              </a:rPr>
              <a:t>}, </a:t>
            </a:r>
            <a:r>
              <a:rPr lang="en-US" sz="2200" noProof="1" smtClean="0">
                <a:solidFill>
                  <a:schemeClr val="tx2"/>
                </a:solidFill>
              </a:rPr>
              <a:t>null</a:t>
            </a:r>
            <a:r>
              <a:rPr lang="en-US" sz="2200" noProof="1">
                <a:solidFill>
                  <a:schemeClr val="tx2"/>
                </a:solidFill>
              </a:rPr>
              <a:t>);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	type.GetMethod("</a:t>
            </a:r>
            <a:r>
              <a:rPr lang="en-US" sz="2200" noProof="1">
                <a:solidFill>
                  <a:schemeClr val="tx2"/>
                </a:solidFill>
              </a:rPr>
              <a:t>InstanceMethodWithParameters</a:t>
            </a:r>
            <a:r>
              <a:rPr lang="en-US" sz="2200" noProof="1" smtClean="0">
                <a:solidFill>
                  <a:schemeClr val="tx2"/>
                </a:solidFill>
              </a:rPr>
              <a:t>")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	</a:t>
            </a:r>
            <a:r>
              <a:rPr lang="en-US" sz="2200" noProof="1" smtClean="0">
                <a:solidFill>
                  <a:schemeClr val="tx2"/>
                </a:solidFill>
              </a:rPr>
              <a:t>	.</a:t>
            </a:r>
            <a:r>
              <a:rPr lang="en-US" sz="2200" noProof="1">
                <a:solidFill>
                  <a:schemeClr val="tx2"/>
                </a:solidFill>
              </a:rPr>
              <a:t>Invoke(new </a:t>
            </a:r>
            <a:r>
              <a:rPr lang="en-US" sz="2200" noProof="1" smtClean="0">
                <a:solidFill>
                  <a:schemeClr val="tx2"/>
                </a:solidFill>
              </a:rPr>
              <a:t>MyClass() </a:t>
            </a:r>
            <a:r>
              <a:rPr lang="en-US" sz="2200" noProof="1">
                <a:solidFill>
                  <a:schemeClr val="tx2"/>
                </a:solidFill>
              </a:rPr>
              <a:t>{ }, new[] </a:t>
            </a:r>
            <a:r>
              <a:rPr lang="en-US" sz="2200" noProof="1">
                <a:solidFill>
                  <a:schemeClr val="tx2"/>
                </a:solidFill>
              </a:rPr>
              <a:t>{ </a:t>
            </a:r>
            <a:r>
              <a:rPr lang="en-US" sz="2200" noProof="1" smtClean="0">
                <a:solidFill>
                  <a:schemeClr val="tx2"/>
                </a:solidFill>
              </a:rPr>
              <a:t>"param</a:t>
            </a:r>
            <a:r>
              <a:rPr lang="en-US" sz="2200" noProof="1">
                <a:solidFill>
                  <a:schemeClr val="tx2"/>
                </a:solidFill>
              </a:rPr>
              <a:t>" });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	type.GetMethod("</a:t>
            </a:r>
            <a:r>
              <a:rPr lang="en-US" sz="2200" noProof="1">
                <a:solidFill>
                  <a:schemeClr val="tx2"/>
                </a:solidFill>
              </a:rPr>
              <a:t>StaticMethod</a:t>
            </a:r>
            <a:r>
              <a:rPr lang="en-US" sz="2200" noProof="1" smtClean="0">
                <a:solidFill>
                  <a:schemeClr val="tx2"/>
                </a:solidFill>
              </a:rPr>
              <a:t>")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	</a:t>
            </a:r>
            <a:r>
              <a:rPr lang="en-US" sz="2200" noProof="1" smtClean="0">
                <a:solidFill>
                  <a:schemeClr val="tx2"/>
                </a:solidFill>
              </a:rPr>
              <a:t>	.</a:t>
            </a:r>
            <a:r>
              <a:rPr lang="en-US" sz="2200" noProof="1">
                <a:solidFill>
                  <a:schemeClr val="tx2"/>
                </a:solidFill>
              </a:rPr>
              <a:t>Invoke(new Program() { }, null);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    }</a:t>
            </a:r>
            <a:endParaRPr lang="en-US" sz="2200" noProof="1">
              <a:solidFill>
                <a:schemeClr val="tx2"/>
              </a:solidFill>
            </a:endParaRPr>
          </a:p>
          <a:p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 smtClean="0">
                <a:solidFill>
                  <a:schemeClr val="tx2"/>
                </a:solidFill>
              </a:rPr>
              <a:t>    public </a:t>
            </a:r>
            <a:r>
              <a:rPr lang="en-US" sz="2200" noProof="1">
                <a:solidFill>
                  <a:schemeClr val="tx2"/>
                </a:solidFill>
              </a:rPr>
              <a:t>void </a:t>
            </a:r>
            <a:r>
              <a:rPr lang="en-US" sz="2200" noProof="1">
                <a:solidFill>
                  <a:schemeClr val="tx2"/>
                </a:solidFill>
              </a:rPr>
              <a:t>InstanceMethod</a:t>
            </a:r>
            <a:r>
              <a:rPr lang="en-US" sz="2200" noProof="1" smtClean="0">
                <a:solidFill>
                  <a:schemeClr val="tx2"/>
                </a:solidFill>
              </a:rPr>
              <a:t>(){ … }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    public void InstanceMethodWithParameters(string param){ … }</a:t>
            </a:r>
            <a:endParaRPr lang="en-US" sz="2200" noProof="1">
              <a:solidFill>
                <a:schemeClr val="tx2"/>
              </a:solidFill>
            </a:endParaRPr>
          </a:p>
          <a:p>
            <a:r>
              <a:rPr lang="en-US" sz="2200" noProof="1" smtClean="0">
                <a:solidFill>
                  <a:schemeClr val="tx2"/>
                </a:solidFill>
              </a:rPr>
              <a:t>    public </a:t>
            </a:r>
            <a:r>
              <a:rPr lang="en-US" sz="2200" noProof="1">
                <a:solidFill>
                  <a:schemeClr val="tx2"/>
                </a:solidFill>
              </a:rPr>
              <a:t>static void </a:t>
            </a:r>
            <a:r>
              <a:rPr lang="en-US" sz="2200" noProof="1">
                <a:solidFill>
                  <a:schemeClr val="tx2"/>
                </a:solidFill>
              </a:rPr>
              <a:t>StaticMethod</a:t>
            </a:r>
            <a:r>
              <a:rPr lang="en-US" sz="2200" noProof="1" smtClean="0">
                <a:solidFill>
                  <a:schemeClr val="tx2"/>
                </a:solidFill>
              </a:rPr>
              <a:t>(){ … }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Dynamic Method Invocation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summernet.com/images/web-design-service/web-programming-php-mysql-xml-ajax-los-ange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55" y="1295400"/>
            <a:ext cx="5241186" cy="337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reflection?</a:t>
            </a:r>
          </a:p>
          <a:p>
            <a:pPr lvl="1"/>
            <a:r>
              <a:rPr lang="en-GB" dirty="0" smtClean="0"/>
              <a:t>Pros and cons</a:t>
            </a:r>
          </a:p>
          <a:p>
            <a:r>
              <a:rPr lang="en-GB" dirty="0" smtClean="0"/>
              <a:t>Using reflection</a:t>
            </a:r>
          </a:p>
          <a:p>
            <a:pPr lvl="1"/>
            <a:r>
              <a:rPr lang="en-GB" dirty="0" smtClean="0"/>
              <a:t>Assemblies</a:t>
            </a:r>
          </a:p>
          <a:p>
            <a:pPr lvl="1"/>
            <a:r>
              <a:rPr lang="en-GB" dirty="0" smtClean="0"/>
              <a:t>Types and members</a:t>
            </a:r>
          </a:p>
          <a:p>
            <a:pPr lvl="1"/>
            <a:r>
              <a:rPr lang="en-GB" dirty="0" smtClean="0"/>
              <a:t>Dynamic invocation</a:t>
            </a:r>
          </a:p>
          <a:p>
            <a:pPr lvl="1"/>
            <a:r>
              <a:rPr lang="en-GB" dirty="0" smtClean="0"/>
              <a:t>Generics</a:t>
            </a:r>
          </a:p>
          <a:p>
            <a:r>
              <a:rPr lang="en-GB" dirty="0" smtClean="0"/>
              <a:t>Example: Unit Testing System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368678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426076"/>
          </a:xfrm>
        </p:spPr>
        <p:txBody>
          <a:bodyPr/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Reflection supports generic types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Can get the generic parameters at runtime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Some of the generic reflection methods: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MethodInfo.IsGenericMethod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MethodInfo.GetGenericArguments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Type.IsGenericType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Type.GetGenericTypeDefinition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>
                <a:latin typeface="+mj-lt"/>
                <a:cs typeface="Consolas" panose="020B0609020204030204" pitchFamily="49" charset="0"/>
              </a:rPr>
              <a:t>Converts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to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MyType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Unit Testing System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gibedigital.com/media/1280/unit-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48" y="11430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softuni.bg/courses/oop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5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4804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of inspecting and modifying the program </a:t>
            </a:r>
            <a:r>
              <a:rPr lang="en-US" dirty="0" err="1" smtClean="0"/>
              <a:t>behaviou</a:t>
            </a:r>
            <a:r>
              <a:rPr lang="en-US" dirty="0" err="1" smtClean="0"/>
              <a:t>r</a:t>
            </a:r>
            <a:r>
              <a:rPr lang="en-US" dirty="0" smtClean="0"/>
              <a:t> at runtime</a:t>
            </a:r>
          </a:p>
          <a:p>
            <a:pPr lvl="1"/>
            <a:r>
              <a:rPr lang="en-US" dirty="0" smtClean="0"/>
              <a:t>Inspecting and changing the values of variables</a:t>
            </a:r>
          </a:p>
          <a:p>
            <a:pPr lvl="1"/>
            <a:r>
              <a:rPr lang="en-US" dirty="0" smtClean="0"/>
              <a:t>Inspecting compiled metadata in an assembly</a:t>
            </a:r>
          </a:p>
          <a:p>
            <a:pPr lvl="1"/>
            <a:r>
              <a:rPr lang="en-US" dirty="0" smtClean="0"/>
              <a:t>Invoking 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18012" y="3886200"/>
            <a:ext cx="6862527" cy="2673786"/>
            <a:chOff x="995881" y="3889976"/>
            <a:chExt cx="6862527" cy="2673786"/>
          </a:xfrm>
        </p:grpSpPr>
        <p:sp>
          <p:nvSpPr>
            <p:cNvPr id="5" name="Rectangle 4"/>
            <p:cNvSpPr/>
            <p:nvPr/>
          </p:nvSpPr>
          <p:spPr>
            <a:xfrm>
              <a:off x="995881" y="3889976"/>
              <a:ext cx="6862527" cy="26737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ln w="57150"/>
                  <a:solidFill>
                    <a:schemeClr val="tx1"/>
                  </a:solidFill>
                </a:rPr>
                <a:t>Assembly </a:t>
              </a:r>
              <a:r>
                <a:rPr lang="en-US" sz="2800" b="1" dirty="0" smtClean="0">
                  <a:ln w="57150"/>
                  <a:solidFill>
                    <a:schemeClr val="tx1"/>
                  </a:solidFill>
                </a:rPr>
                <a:t>(.exe </a:t>
              </a:r>
              <a:r>
                <a:rPr lang="en-US" sz="2800" b="1" dirty="0" smtClean="0">
                  <a:ln w="57150"/>
                  <a:solidFill>
                    <a:schemeClr val="tx1"/>
                  </a:solidFill>
                </a:rPr>
                <a:t>or </a:t>
              </a:r>
              <a:r>
                <a:rPr lang="en-US" sz="2800" b="1" dirty="0" smtClean="0">
                  <a:ln w="57150"/>
                  <a:solidFill>
                    <a:schemeClr val="tx1"/>
                  </a:solidFill>
                </a:rPr>
                <a:t>.</a:t>
              </a:r>
              <a:r>
                <a:rPr lang="en-US" sz="2800" b="1" dirty="0" err="1" smtClean="0">
                  <a:ln w="57150"/>
                  <a:solidFill>
                    <a:schemeClr val="tx1"/>
                  </a:solidFill>
                </a:rPr>
                <a:t>dll</a:t>
              </a:r>
              <a:r>
                <a:rPr lang="en-US" sz="2800" b="1" dirty="0" smtClean="0">
                  <a:ln w="57150"/>
                  <a:solidFill>
                    <a:schemeClr val="tx1"/>
                  </a:solidFill>
                </a:rPr>
                <a:t>)</a:t>
              </a:r>
              <a:endParaRPr lang="en-US" sz="2800" b="1" dirty="0">
                <a:ln w="57150"/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22218" y="4469397"/>
              <a:ext cx="6446067" cy="1949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Module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68922" y="5003540"/>
              <a:ext cx="1783535" cy="12629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Assembly Manifest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(name, version, culture)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4428" y="5003540"/>
              <a:ext cx="1783535" cy="12629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Metadata</a:t>
              </a:r>
              <a:r>
                <a:rPr lang="en-US" sz="2000" b="1" dirty="0" smtClean="0">
                  <a:solidFill>
                    <a:schemeClr val="tx1"/>
                  </a:solidFill>
                </a:rPr>
                <a:t/>
              </a:r>
              <a:br>
                <a:rPr lang="en-US" sz="20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(info for all of the assembly types)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19934" y="5003539"/>
              <a:ext cx="1783535" cy="12629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Resources (optional)</a:t>
              </a:r>
              <a:br>
                <a:rPr lang="en-US" sz="22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(text files, images, strings)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is commonly used to</a:t>
            </a:r>
          </a:p>
          <a:p>
            <a:pPr lvl="1"/>
            <a:r>
              <a:rPr lang="en-US" dirty="0" smtClean="0"/>
              <a:t>Examine assembly metadata</a:t>
            </a:r>
          </a:p>
          <a:p>
            <a:pPr lvl="1"/>
            <a:r>
              <a:rPr lang="en-US" dirty="0" smtClean="0"/>
              <a:t>Examine types</a:t>
            </a:r>
          </a:p>
          <a:p>
            <a:pPr lvl="1"/>
            <a:r>
              <a:rPr lang="en-US" dirty="0" smtClean="0"/>
              <a:t>Invoke methods dynamically</a:t>
            </a:r>
          </a:p>
          <a:p>
            <a:pPr lvl="1"/>
            <a:r>
              <a:rPr lang="en-US" dirty="0" smtClean="0"/>
              <a:t>Inspect an object at runtime without knowing its class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ASP.NET MVC, Entity Framework, </a:t>
            </a:r>
            <a:r>
              <a:rPr lang="en-US" dirty="0" err="1" smtClean="0"/>
              <a:t>decompilers</a:t>
            </a:r>
            <a:r>
              <a:rPr lang="en-US" dirty="0" smtClean="0"/>
              <a:t>, debuggers, testing frameworks…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may be good but comes at a price</a:t>
            </a:r>
          </a:p>
          <a:p>
            <a:pPr lvl="1"/>
            <a:r>
              <a:rPr lang="en-US" dirty="0" smtClean="0"/>
              <a:t>Writing more code</a:t>
            </a:r>
          </a:p>
          <a:p>
            <a:pPr lvl="1"/>
            <a:r>
              <a:rPr lang="en-US" dirty="0" smtClean="0"/>
              <a:t>Code which executes more slowly</a:t>
            </a:r>
          </a:p>
          <a:p>
            <a:pPr lvl="1"/>
            <a:r>
              <a:rPr lang="en-US" dirty="0" smtClean="0"/>
              <a:t>“Golden Hammer” </a:t>
            </a:r>
            <a:r>
              <a:rPr lang="en-US" dirty="0" err="1" smtClean="0"/>
              <a:t>antipattern</a:t>
            </a:r>
            <a:endParaRPr lang="en-US" dirty="0" smtClean="0"/>
          </a:p>
          <a:p>
            <a:pPr lvl="2"/>
            <a:r>
              <a:rPr lang="en-US" dirty="0" smtClean="0"/>
              <a:t>Over-reliance on a familiar tool</a:t>
            </a:r>
          </a:p>
          <a:p>
            <a:pPr lvl="1"/>
            <a:r>
              <a:rPr lang="en-US" dirty="0" smtClean="0"/>
              <a:t>A lot of casting and type checks</a:t>
            </a:r>
          </a:p>
          <a:p>
            <a:pPr lvl="2"/>
            <a:r>
              <a:rPr lang="en-US" dirty="0" smtClean="0"/>
              <a:t>Makes it even slower</a:t>
            </a:r>
          </a:p>
          <a:p>
            <a:pPr lvl="1"/>
            <a:r>
              <a:rPr lang="en-US" dirty="0" smtClean="0"/>
              <a:t>Possible “magic strings”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Using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try not to use reflection :)</a:t>
            </a:r>
          </a:p>
          <a:p>
            <a:r>
              <a:rPr lang="en-US" dirty="0" smtClean="0"/>
              <a:t>Try to cache all reflected metadata</a:t>
            </a:r>
          </a:p>
          <a:p>
            <a:r>
              <a:rPr lang="en-US" dirty="0" smtClean="0"/>
              <a:t>Dynamically load assemblies and types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 smtClean="0"/>
              <a:t>Usually at startup</a:t>
            </a:r>
          </a:p>
          <a:p>
            <a:r>
              <a:rPr lang="en-US" dirty="0" smtClean="0"/>
              <a:t>Cast types to a known interface</a:t>
            </a:r>
          </a:p>
          <a:p>
            <a:pPr lvl="1"/>
            <a:r>
              <a:rPr lang="en-US" dirty="0" smtClean="0"/>
              <a:t>All method calls go through the interface</a:t>
            </a:r>
          </a:p>
          <a:p>
            <a:pPr lvl="1"/>
            <a:r>
              <a:rPr lang="en-US" dirty="0" smtClean="0"/>
              <a:t>Avoid </a:t>
            </a:r>
            <a:r>
              <a:rPr lang="en-US" dirty="0" err="1" smtClean="0"/>
              <a:t>MethodInfo.Invoke</a:t>
            </a:r>
            <a:r>
              <a:rPr lang="en-US" dirty="0" smtClean="0"/>
              <a:t>() and private members – they are slow</a:t>
            </a:r>
          </a:p>
          <a:p>
            <a:r>
              <a:rPr lang="en-US" dirty="0" smtClean="0"/>
              <a:t>Balance between performance, safety, and flexibility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Loading Assemblies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libraries dynamically</a:t>
            </a:r>
            <a:endParaRPr lang="en-US" dirty="0"/>
          </a:p>
        </p:txBody>
      </p:sp>
      <p:pic>
        <p:nvPicPr>
          <p:cNvPr id="2050" name="Picture 2" descr="http://www.timesmicrowave.com/images/cms_images/assembl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3" y="567417"/>
            <a:ext cx="554355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Assembly.Load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 – loads existing assembly by name 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AssemblyName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If it fails to find it, throws a </a:t>
            </a:r>
            <a:r>
              <a:rPr lang="en-US" sz="3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endParaRPr lang="en-US" sz="3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Assembly.LoadFrom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 </a:t>
            </a:r>
            <a:r>
              <a:rPr lang="en-US" dirty="0"/>
              <a:t>– loads existing assembly by </a:t>
            </a:r>
            <a:r>
              <a:rPr lang="en-US" dirty="0" smtClean="0"/>
              <a:t>path</a:t>
            </a:r>
            <a:endParaRPr lang="en-US" dirty="0"/>
          </a:p>
          <a:p>
            <a:pPr lvl="1"/>
            <a:r>
              <a:rPr lang="en-US" dirty="0"/>
              <a:t>If it fails to find it, throws a </a:t>
            </a:r>
            <a:r>
              <a:rPr lang="en-US" sz="3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endParaRPr lang="en-US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Assembly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20724" y="3048000"/>
            <a:ext cx="10744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Assembly sampleAssembly = 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    Assembly.Load(“SampleAssembly, Version=1.0.2004.0, 	Culture=neutral,PublicKeyToken=8744b20f8da049e3”);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412" y="5969913"/>
            <a:ext cx="10744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Assembly myAssembly = Assembly.LoadFrom(@“C:\Tools\MyAssembly.dll”);</a:t>
            </a:r>
            <a:endParaRPr lang="en-US" sz="22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System.Reflection.Assembly</a:t>
            </a:r>
            <a:endParaRPr lang="en-US" sz="3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n-US" sz="3200" dirty="0" smtClean="0">
                <a:latin typeface="+mj-lt"/>
                <a:cs typeface="Consolas" panose="020B0609020204030204" pitchFamily="49" charset="0"/>
              </a:rPr>
              <a:t> – name, version, culture, public key token</a:t>
            </a:r>
          </a:p>
          <a:p>
            <a:pPr lvl="1"/>
            <a:r>
              <a:rPr lang="en-US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– file from which the assembly is loaded</a:t>
            </a:r>
          </a:p>
          <a:p>
            <a:pPr lvl="1"/>
            <a:r>
              <a:rPr lang="en-US" sz="3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US" sz="3200" dirty="0" smtClean="0">
                <a:latin typeface="+mj-lt"/>
                <a:cs typeface="Consolas" panose="020B0609020204030204" pitchFamily="49" charset="0"/>
              </a:rPr>
              <a:t> – the starting / </a:t>
            </a:r>
            <a:r>
              <a:rPr lang="en-US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sz="3200" dirty="0" smtClean="0">
                <a:latin typeface="+mj-lt"/>
                <a:cs typeface="Consolas" panose="020B0609020204030204" pitchFamily="49" charset="0"/>
              </a:rPr>
              <a:t> method</a:t>
            </a:r>
          </a:p>
          <a:p>
            <a:pPr lvl="1"/>
            <a:r>
              <a:rPr lang="en-US" sz="3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GlobalAssemblyCache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– indicates whether the assembly has been loaded from the GAC</a:t>
            </a:r>
          </a:p>
          <a:p>
            <a:pPr lvl="2"/>
            <a:r>
              <a:rPr lang="en-US" sz="3000" dirty="0" smtClean="0">
                <a:latin typeface="+mj-lt"/>
                <a:cs typeface="Consolas" panose="020B0609020204030204" pitchFamily="49" charset="0"/>
              </a:rPr>
              <a:t>A collection of assemblies shared between applications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Assembly</a:t>
            </a:r>
            <a:r>
              <a:rPr lang="en-US" dirty="0" smtClean="0"/>
              <a:t>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842</Words>
  <Application>Microsoft Office PowerPoint</Application>
  <PresentationFormat>Custom</PresentationFormat>
  <Paragraphs>193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Reflection</vt:lpstr>
      <vt:lpstr>Table of Contents</vt:lpstr>
      <vt:lpstr>Reflection</vt:lpstr>
      <vt:lpstr>Reflection Usages</vt:lpstr>
      <vt:lpstr>Costs of Using Reflection</vt:lpstr>
      <vt:lpstr>Best Practices</vt:lpstr>
      <vt:lpstr>Loading Assemblies</vt:lpstr>
      <vt:lpstr>The Assembly Class</vt:lpstr>
      <vt:lpstr>Assembly Properties</vt:lpstr>
      <vt:lpstr>Loading Assemblies</vt:lpstr>
      <vt:lpstr>System.Type</vt:lpstr>
      <vt:lpstr>The System.Type Class</vt:lpstr>
      <vt:lpstr>Examples</vt:lpstr>
      <vt:lpstr>Inspecting Type Members</vt:lpstr>
      <vt:lpstr>MemberInfo Hierarchy</vt:lpstr>
      <vt:lpstr>Inspecting Methods</vt:lpstr>
      <vt:lpstr>Dynamic Method Invocation</vt:lpstr>
      <vt:lpstr>Examples</vt:lpstr>
      <vt:lpstr>Dynamic Method Invocation</vt:lpstr>
      <vt:lpstr>Working with Generics</vt:lpstr>
      <vt:lpstr>Unit Testing System</vt:lpstr>
      <vt:lpstr>Reflection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subject>Software Development Course</dc:subject>
  <dc:creator/>
  <cp:keywords>Reflection, .NET, C#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2015-03-08T13:03:17Z</dcterms:modified>
  <cp:category>C#, .NET,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