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9c09325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9c09325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9c25eb8e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9c25eb8e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9c25eb8e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9c25eb8e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9c25eb8e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9c25eb8e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c25eb8e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c25eb8e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9c25eb8e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9c25eb8e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c25eb8e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9c25eb8e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9c25eb8e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9c25eb8e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9c25eb8e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9c25eb8e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9c09325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9c09325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9c25eb8e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9c25eb8e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7849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Sentiment mining of the bioinformatics literature</a:t>
            </a:r>
            <a:endParaRPr/>
          </a:p>
        </p:txBody>
      </p:sp>
      <p:sp>
        <p:nvSpPr>
          <p:cNvPr id="129" name="Google Shape;129;p13"/>
          <p:cNvSpPr txBox="1"/>
          <p:nvPr>
            <p:ph idx="1" type="subTitle"/>
          </p:nvPr>
        </p:nvSpPr>
        <p:spPr>
          <a:xfrm>
            <a:off x="1858700" y="3413145"/>
            <a:ext cx="5361300" cy="83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Student Name: Teodor Stefan Pintea</a:t>
            </a:r>
            <a:endParaRPr/>
          </a:p>
          <a:p>
            <a:pPr indent="0" lvl="0" marL="0" rtl="0" algn="r">
              <a:spcBef>
                <a:spcPts val="0"/>
              </a:spcBef>
              <a:spcAft>
                <a:spcPts val="0"/>
              </a:spcAft>
              <a:buNone/>
            </a:pPr>
            <a:r>
              <a:rPr lang="en"/>
              <a:t>Supervisor: Goran Nenadic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More things will happen in the program background.</a:t>
            </a:r>
            <a:endParaRPr/>
          </a:p>
          <a:p>
            <a:pPr indent="-298450" lvl="1" marL="914400" rtl="0" algn="l">
              <a:spcBef>
                <a:spcPts val="0"/>
              </a:spcBef>
              <a:spcAft>
                <a:spcPts val="0"/>
              </a:spcAft>
              <a:buSzPts val="1100"/>
              <a:buChar char="○"/>
            </a:pPr>
            <a:r>
              <a:rPr lang="en"/>
              <a:t>Sentiment for tool will be a separate method.</a:t>
            </a:r>
            <a:endParaRPr/>
          </a:p>
          <a:p>
            <a:pPr indent="-298450" lvl="1" marL="914400" rtl="0" algn="l">
              <a:spcBef>
                <a:spcPts val="0"/>
              </a:spcBef>
              <a:spcAft>
                <a:spcPts val="0"/>
              </a:spcAft>
              <a:buSzPts val="1100"/>
              <a:buChar char="○"/>
            </a:pPr>
            <a:r>
              <a:rPr lang="en"/>
              <a:t>The workload will be distributed.</a:t>
            </a:r>
            <a:endParaRPr/>
          </a:p>
          <a:p>
            <a:pPr indent="-311150" lvl="0" marL="457200" rtl="0" algn="l">
              <a:spcBef>
                <a:spcPts val="0"/>
              </a:spcBef>
              <a:spcAft>
                <a:spcPts val="0"/>
              </a:spcAft>
              <a:buSzPts val="1300"/>
              <a:buChar char="●"/>
            </a:pPr>
            <a:r>
              <a:rPr lang="en"/>
              <a:t>Structure of the project will probably change as more tools will be discovered, added or got rid of.</a:t>
            </a:r>
            <a:endParaRPr/>
          </a:p>
          <a:p>
            <a:pPr indent="-311150" lvl="0" marL="457200" rtl="0" algn="l">
              <a:spcBef>
                <a:spcPts val="0"/>
              </a:spcBef>
              <a:spcAft>
                <a:spcPts val="0"/>
              </a:spcAft>
              <a:buSzPts val="1300"/>
              <a:buChar char="●"/>
            </a:pPr>
            <a:r>
              <a:rPr lang="en"/>
              <a:t>Everything will be programmed using:</a:t>
            </a:r>
            <a:endParaRPr/>
          </a:p>
          <a:p>
            <a:pPr indent="-298450" lvl="1" marL="914400" rtl="0" algn="l">
              <a:spcBef>
                <a:spcPts val="0"/>
              </a:spcBef>
              <a:spcAft>
                <a:spcPts val="0"/>
              </a:spcAft>
              <a:buSzPts val="1100"/>
              <a:buChar char="○"/>
            </a:pPr>
            <a:r>
              <a:rPr lang="en"/>
              <a:t>Python 3</a:t>
            </a:r>
            <a:endParaRPr/>
          </a:p>
          <a:p>
            <a:pPr indent="-298450" lvl="1" marL="914400" rtl="0" algn="l">
              <a:spcBef>
                <a:spcPts val="0"/>
              </a:spcBef>
              <a:spcAft>
                <a:spcPts val="0"/>
              </a:spcAft>
              <a:buSzPts val="1100"/>
              <a:buChar char="○"/>
            </a:pPr>
            <a:r>
              <a:rPr lang="en"/>
              <a:t>NLTK</a:t>
            </a:r>
            <a:endParaRPr/>
          </a:p>
          <a:p>
            <a:pPr indent="-298450" lvl="1" marL="914400" rtl="0" algn="l">
              <a:spcBef>
                <a:spcPts val="0"/>
              </a:spcBef>
              <a:spcAft>
                <a:spcPts val="0"/>
              </a:spcAft>
              <a:buSzPts val="1100"/>
              <a:buChar char="○"/>
            </a:pPr>
            <a:r>
              <a:rPr lang="en"/>
              <a:t>GitLab (both personal and university)</a:t>
            </a:r>
            <a:endParaRPr/>
          </a:p>
          <a:p>
            <a:pPr indent="-298450" lvl="1" marL="914400" rtl="0" algn="l">
              <a:spcBef>
                <a:spcPts val="0"/>
              </a:spcBef>
              <a:spcAft>
                <a:spcPts val="0"/>
              </a:spcAft>
              <a:buSzPts val="1100"/>
              <a:buChar char="○"/>
            </a:pPr>
            <a:r>
              <a:rPr lang="en"/>
              <a:t>React (for the UI)</a:t>
            </a:r>
            <a:endParaRPr/>
          </a:p>
          <a:p>
            <a:pPr indent="-298450" lvl="1" marL="914400" rtl="0" algn="l">
              <a:spcBef>
                <a:spcPts val="0"/>
              </a:spcBef>
              <a:spcAft>
                <a:spcPts val="0"/>
              </a:spcAft>
              <a:buSzPts val="1100"/>
              <a:buChar char="○"/>
            </a:pPr>
            <a:r>
              <a:rPr lang="en"/>
              <a:t>More tools will be added.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ideas.</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Integrate the software with past project, so the sentiment for a specific tool/licence will be displayed near the software’s name.</a:t>
            </a:r>
            <a:endParaRPr sz="1400"/>
          </a:p>
          <a:p>
            <a:pPr indent="-317500" lvl="0" marL="457200" rtl="0" algn="l">
              <a:spcBef>
                <a:spcPts val="0"/>
              </a:spcBef>
              <a:spcAft>
                <a:spcPts val="0"/>
              </a:spcAft>
              <a:buSzPts val="1400"/>
              <a:buChar char="●"/>
            </a:pPr>
            <a:r>
              <a:rPr lang="en" sz="1400"/>
              <a:t>Identify how to classify the sentiments of a proper into emotion categories (e.g. anger, love, hate, etc.)</a:t>
            </a:r>
            <a:endParaRPr sz="1400"/>
          </a:p>
          <a:p>
            <a:pPr indent="-317500" lvl="0" marL="457200" rtl="0" algn="l">
              <a:spcBef>
                <a:spcPts val="0"/>
              </a:spcBef>
              <a:spcAft>
                <a:spcPts val="0"/>
              </a:spcAft>
              <a:buSzPts val="1400"/>
              <a:buChar char="●"/>
            </a:pPr>
            <a:r>
              <a:rPr lang="en" sz="1400"/>
              <a:t>Improve accuracy.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ctrTitle"/>
          </p:nvPr>
        </p:nvSpPr>
        <p:spPr>
          <a:xfrm>
            <a:off x="1548650" y="1847700"/>
            <a:ext cx="59814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time!</a:t>
            </a:r>
            <a:endParaRPr/>
          </a:p>
        </p:txBody>
      </p:sp>
      <p:sp>
        <p:nvSpPr>
          <p:cNvPr id="200" name="Google Shape;200;p2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Aims and Objectives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Create a piece of software that is able to process an academic paper and split it into words, phrases and paragraphs.</a:t>
            </a:r>
            <a:endParaRPr sz="1400"/>
          </a:p>
          <a:p>
            <a:pPr indent="-317500" lvl="0" marL="457200" rtl="0" algn="l">
              <a:spcBef>
                <a:spcPts val="0"/>
              </a:spcBef>
              <a:spcAft>
                <a:spcPts val="0"/>
              </a:spcAft>
              <a:buSzPts val="1400"/>
              <a:buChar char="●"/>
            </a:pPr>
            <a:r>
              <a:rPr lang="en" sz="1400"/>
              <a:t>Create an efficient algorithm that can accurately divide the feelings into positive or negative.</a:t>
            </a:r>
            <a:endParaRPr sz="1400"/>
          </a:p>
          <a:p>
            <a:pPr indent="-317500" lvl="0" marL="457200" rtl="0" algn="l">
              <a:spcBef>
                <a:spcPts val="0"/>
              </a:spcBef>
              <a:spcAft>
                <a:spcPts val="0"/>
              </a:spcAft>
              <a:buSzPts val="1400"/>
              <a:buChar char="●"/>
            </a:pPr>
            <a:r>
              <a:rPr lang="en" sz="1400"/>
              <a:t>Use the algorithm described above to research the sentiment of biomedical papers.</a:t>
            </a:r>
            <a:endParaRPr sz="1400"/>
          </a:p>
          <a:p>
            <a:pPr indent="-317500" lvl="0" marL="457200" rtl="0" algn="l">
              <a:spcBef>
                <a:spcPts val="0"/>
              </a:spcBef>
              <a:spcAft>
                <a:spcPts val="0"/>
              </a:spcAft>
              <a:buSzPts val="1400"/>
              <a:buChar char="●"/>
            </a:pPr>
            <a:r>
              <a:rPr lang="en" sz="1400"/>
              <a:t>Apply the algorithm not only on the paper as a whole, but also on smaller things such as tools used, documents mentioned, feelings about the academic findings, feelings about paper's objective/conclusion, etc.</a:t>
            </a:r>
            <a:endParaRPr sz="1400"/>
          </a:p>
          <a:p>
            <a:pPr indent="-317500" lvl="0" marL="457200" rtl="0" algn="l">
              <a:spcBef>
                <a:spcPts val="0"/>
              </a:spcBef>
              <a:spcAft>
                <a:spcPts val="0"/>
              </a:spcAft>
              <a:buSzPts val="1400"/>
              <a:buChar char="●"/>
            </a:pPr>
            <a:r>
              <a:rPr lang="en" sz="1400"/>
              <a:t>Compare the feelings that biomedical papers expressed now vs in the past.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1" name="Google Shape;141;p15"/>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Being</a:t>
            </a:r>
            <a:r>
              <a:rPr lang="en" sz="1400"/>
              <a:t> able to identify how professionals refer to certain scientific aspects in a paper that they publish might influence readers’ perception.</a:t>
            </a:r>
            <a:endParaRPr sz="1400"/>
          </a:p>
          <a:p>
            <a:pPr indent="-317500" lvl="0" marL="457200" rtl="0" algn="l">
              <a:spcBef>
                <a:spcPts val="0"/>
              </a:spcBef>
              <a:spcAft>
                <a:spcPts val="0"/>
              </a:spcAft>
              <a:buSzPts val="1400"/>
              <a:buChar char="●"/>
            </a:pPr>
            <a:r>
              <a:rPr lang="en" sz="1400"/>
              <a:t>It is useful to notice if there is a difference in the way people were writing scientific papers in the past, comparing to now in order to observe the new communication trends, quantify the impact differently and understand the unspoken/unwritten opinion about a certain discovery/tool.</a:t>
            </a:r>
            <a:endParaRPr sz="1400"/>
          </a:p>
        </p:txBody>
      </p:sp>
      <p:sp>
        <p:nvSpPr>
          <p:cNvPr id="142" name="Google Shape;142;p15"/>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E03E3E"/>
                </a:solidFill>
                <a:latin typeface="Arial"/>
                <a:ea typeface="Arial"/>
                <a:cs typeface="Arial"/>
                <a:sym typeface="Arial"/>
              </a:rPr>
              <a:t>“Well, performance issues, it’s not uncommon.” - Tony Stark</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concernes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are no ethical frameworks that need to be taken into consideration when building this project because the project does not use any personal data about a company or person.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Ethics</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Properly imitate the industry environment.</a:t>
            </a:r>
            <a:endParaRPr/>
          </a:p>
          <a:p>
            <a:pPr indent="-311150" lvl="1" marL="914400" rtl="0" algn="l">
              <a:spcBef>
                <a:spcPts val="0"/>
              </a:spcBef>
              <a:spcAft>
                <a:spcPts val="0"/>
              </a:spcAft>
              <a:buSzPts val="1300"/>
              <a:buChar char="○"/>
            </a:pPr>
            <a:r>
              <a:rPr lang="en" sz="1300"/>
              <a:t>Work AGILE.</a:t>
            </a:r>
            <a:endParaRPr sz="1300"/>
          </a:p>
          <a:p>
            <a:pPr indent="-311150" lvl="1" marL="914400" rtl="0" algn="l">
              <a:spcBef>
                <a:spcPts val="0"/>
              </a:spcBef>
              <a:spcAft>
                <a:spcPts val="0"/>
              </a:spcAft>
              <a:buSzPts val="1300"/>
              <a:buChar char="○"/>
            </a:pPr>
            <a:r>
              <a:rPr lang="en" sz="1300"/>
              <a:t>Keep track of time and tasks.</a:t>
            </a:r>
            <a:endParaRPr sz="1300"/>
          </a:p>
          <a:p>
            <a:pPr indent="-311150" lvl="1" marL="914400" rtl="0" algn="l">
              <a:spcBef>
                <a:spcPts val="0"/>
              </a:spcBef>
              <a:spcAft>
                <a:spcPts val="0"/>
              </a:spcAft>
              <a:buSzPts val="1300"/>
              <a:buChar char="○"/>
            </a:pPr>
            <a:r>
              <a:rPr lang="en" sz="1300"/>
              <a:t>Commit on a regular basis.</a:t>
            </a:r>
            <a:endParaRPr sz="1300"/>
          </a:p>
          <a:p>
            <a:pPr indent="-311150" lvl="1" marL="914400" rtl="0" algn="l">
              <a:spcBef>
                <a:spcPts val="0"/>
              </a:spcBef>
              <a:spcAft>
                <a:spcPts val="0"/>
              </a:spcAft>
              <a:buSzPts val="1300"/>
              <a:buChar char="○"/>
            </a:pPr>
            <a:r>
              <a:rPr lang="en" sz="1300"/>
              <a:t>Have one/two back ups for the code.</a:t>
            </a:r>
            <a:endParaRPr sz="1300"/>
          </a:p>
          <a:p>
            <a:pPr indent="-311150" lvl="0" marL="457200" rtl="0" algn="l">
              <a:spcBef>
                <a:spcPts val="0"/>
              </a:spcBef>
              <a:spcAft>
                <a:spcPts val="0"/>
              </a:spcAft>
              <a:buSzPts val="1300"/>
              <a:buChar char="●"/>
            </a:pPr>
            <a:r>
              <a:rPr lang="en"/>
              <a:t>Add to the documentation on the go.</a:t>
            </a:r>
            <a:endParaRPr/>
          </a:p>
          <a:p>
            <a:pPr indent="-311150" lvl="1" marL="914400" rtl="0" algn="l">
              <a:spcBef>
                <a:spcPts val="0"/>
              </a:spcBef>
              <a:spcAft>
                <a:spcPts val="0"/>
              </a:spcAft>
              <a:buSzPts val="1300"/>
              <a:buChar char="○"/>
            </a:pPr>
            <a:r>
              <a:rPr lang="en" sz="1300"/>
              <a:t>Add resources.</a:t>
            </a:r>
            <a:endParaRPr sz="1300"/>
          </a:p>
          <a:p>
            <a:pPr indent="-311150" lvl="1" marL="914400" rtl="0" algn="l">
              <a:spcBef>
                <a:spcPts val="0"/>
              </a:spcBef>
              <a:spcAft>
                <a:spcPts val="0"/>
              </a:spcAft>
              <a:buSzPts val="1300"/>
              <a:buChar char="○"/>
            </a:pPr>
            <a:r>
              <a:rPr lang="en" sz="1300"/>
              <a:t>Read papers while working on the project.</a:t>
            </a:r>
            <a:endParaRPr sz="1300"/>
          </a:p>
          <a:p>
            <a:pPr indent="-311150" lvl="1" marL="914400" rtl="0" algn="l">
              <a:spcBef>
                <a:spcPts val="0"/>
              </a:spcBef>
              <a:spcAft>
                <a:spcPts val="0"/>
              </a:spcAft>
              <a:buSzPts val="1300"/>
              <a:buChar char="○"/>
            </a:pPr>
            <a:r>
              <a:rPr lang="en" sz="1300"/>
              <a:t>Write small ideas for the final report.</a:t>
            </a:r>
            <a:endParaRPr sz="1300"/>
          </a:p>
          <a:p>
            <a:pPr indent="-311150" lvl="0" marL="457200" rtl="0" algn="l">
              <a:spcBef>
                <a:spcPts val="0"/>
              </a:spcBef>
              <a:spcAft>
                <a:spcPts val="0"/>
              </a:spcAft>
              <a:buSzPts val="1300"/>
              <a:buChar char="●"/>
            </a:pPr>
            <a:r>
              <a:rPr lang="en"/>
              <a:t>Draw the project step by step and create a map of the whole workflow.</a:t>
            </a:r>
            <a:endParaRPr/>
          </a:p>
          <a:p>
            <a:pPr indent="-311150" lvl="1" marL="914400" rtl="0" algn="l">
              <a:spcBef>
                <a:spcPts val="0"/>
              </a:spcBef>
              <a:spcAft>
                <a:spcPts val="0"/>
              </a:spcAft>
              <a:buSzPts val="1300"/>
              <a:buChar char="○"/>
            </a:pPr>
            <a:r>
              <a:rPr lang="en" sz="1300"/>
              <a:t>For every aspect, create a visual representation of what is needed to be done.</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8"/>
          <p:cNvPicPr preferRelativeResize="0"/>
          <p:nvPr/>
        </p:nvPicPr>
        <p:blipFill>
          <a:blip r:embed="rId3">
            <a:alphaModFix/>
          </a:blip>
          <a:stretch>
            <a:fillRect/>
          </a:stretch>
        </p:blipFill>
        <p:spPr>
          <a:xfrm>
            <a:off x="199388" y="1937200"/>
            <a:ext cx="8745227" cy="169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621600" y="845600"/>
            <a:ext cx="7900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the user interact with the software?</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19"/>
          <p:cNvPicPr preferRelativeResize="0"/>
          <p:nvPr/>
        </p:nvPicPr>
        <p:blipFill>
          <a:blip r:embed="rId3">
            <a:alphaModFix/>
          </a:blip>
          <a:stretch>
            <a:fillRect/>
          </a:stretch>
        </p:blipFill>
        <p:spPr>
          <a:xfrm>
            <a:off x="457200" y="1744000"/>
            <a:ext cx="8229600" cy="304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query and Response </a:t>
            </a:r>
            <a:endParaRPr/>
          </a:p>
        </p:txBody>
      </p:sp>
      <p:sp>
        <p:nvSpPr>
          <p:cNvPr id="174" name="Google Shape;174;p20"/>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query</a:t>
            </a:r>
            <a:endParaRPr/>
          </a:p>
          <a:p>
            <a:pPr indent="-311150" lvl="0" marL="457200" rtl="0" algn="l">
              <a:spcBef>
                <a:spcPts val="1600"/>
              </a:spcBef>
              <a:spcAft>
                <a:spcPts val="0"/>
              </a:spcAft>
              <a:buSzPts val="1300"/>
              <a:buChar char="●"/>
            </a:pPr>
            <a:r>
              <a:rPr lang="en"/>
              <a:t>Can be asking for the overall sentiment.</a:t>
            </a:r>
            <a:endParaRPr/>
          </a:p>
          <a:p>
            <a:pPr indent="-311150" lvl="0" marL="457200" rtl="0" algn="l">
              <a:spcBef>
                <a:spcPts val="0"/>
              </a:spcBef>
              <a:spcAft>
                <a:spcPts val="0"/>
              </a:spcAft>
              <a:buSzPts val="1300"/>
              <a:buChar char="●"/>
            </a:pPr>
            <a:r>
              <a:rPr lang="en"/>
              <a:t>Can be asking for just the sentiment of the paper.</a:t>
            </a:r>
            <a:endParaRPr/>
          </a:p>
          <a:p>
            <a:pPr indent="-311150" lvl="0" marL="457200" rtl="0" algn="l">
              <a:spcBef>
                <a:spcPts val="0"/>
              </a:spcBef>
              <a:spcAft>
                <a:spcPts val="0"/>
              </a:spcAft>
              <a:buSzPts val="1300"/>
              <a:buChar char="●"/>
            </a:pPr>
            <a:r>
              <a:rPr lang="en"/>
              <a:t>Can be asking for just to the tools’ sentiment.</a:t>
            </a:r>
            <a:endParaRPr/>
          </a:p>
          <a:p>
            <a:pPr indent="-311150" lvl="0" marL="457200" rtl="0" algn="l">
              <a:spcBef>
                <a:spcPts val="0"/>
              </a:spcBef>
              <a:spcAft>
                <a:spcPts val="0"/>
              </a:spcAft>
              <a:buSzPts val="1300"/>
              <a:buChar char="●"/>
            </a:pPr>
            <a:r>
              <a:rPr lang="en"/>
              <a:t>Can be asking for a specific tool..</a:t>
            </a:r>
            <a:endParaRPr/>
          </a:p>
          <a:p>
            <a:pPr indent="0" lvl="0" marL="0" rtl="0" algn="l">
              <a:spcBef>
                <a:spcPts val="1600"/>
              </a:spcBef>
              <a:spcAft>
                <a:spcPts val="1600"/>
              </a:spcAft>
              <a:buNone/>
            </a:pPr>
            <a:r>
              <a:t/>
            </a:r>
            <a:endParaRPr/>
          </a:p>
        </p:txBody>
      </p:sp>
      <p:sp>
        <p:nvSpPr>
          <p:cNvPr id="175" name="Google Shape;175;p20"/>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a:t>
            </a:r>
            <a:endParaRPr/>
          </a:p>
          <a:p>
            <a:pPr indent="-311150" lvl="0" marL="457200" rtl="0" algn="l">
              <a:spcBef>
                <a:spcPts val="1600"/>
              </a:spcBef>
              <a:spcAft>
                <a:spcPts val="0"/>
              </a:spcAft>
              <a:buSzPts val="1300"/>
              <a:buChar char="●"/>
            </a:pPr>
            <a:r>
              <a:rPr lang="en"/>
              <a:t>Will be the result of the overall sentiment of the paper.</a:t>
            </a:r>
            <a:endParaRPr/>
          </a:p>
          <a:p>
            <a:pPr indent="-311150" lvl="0" marL="457200" rtl="0" algn="l">
              <a:spcBef>
                <a:spcPts val="0"/>
              </a:spcBef>
              <a:spcAft>
                <a:spcPts val="0"/>
              </a:spcAft>
              <a:buSzPts val="1300"/>
              <a:buChar char="●"/>
            </a:pPr>
            <a:r>
              <a:rPr lang="en"/>
              <a:t>Will be the result of individual tools that were user in the paper.</a:t>
            </a:r>
            <a:endParaRPr/>
          </a:p>
          <a:p>
            <a:pPr indent="-311150" lvl="0" marL="457200" rtl="0" algn="l">
              <a:spcBef>
                <a:spcPts val="0"/>
              </a:spcBef>
              <a:spcAft>
                <a:spcPts val="0"/>
              </a:spcAft>
              <a:buSzPts val="1300"/>
              <a:buChar char="●"/>
            </a:pPr>
            <a:r>
              <a:rPr lang="en"/>
              <a:t>Will be the result calculated for a specific tool.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281325" y="289550"/>
            <a:ext cx="8328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the software work in the </a:t>
            </a:r>
            <a:r>
              <a:rPr lang="en"/>
              <a:t>background</a:t>
            </a:r>
            <a:r>
              <a:rPr lang="en"/>
              <a:t>?</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1"/>
          <p:cNvPicPr preferRelativeResize="0"/>
          <p:nvPr/>
        </p:nvPicPr>
        <p:blipFill>
          <a:blip r:embed="rId3">
            <a:alphaModFix/>
          </a:blip>
          <a:stretch>
            <a:fillRect/>
          </a:stretch>
        </p:blipFill>
        <p:spPr>
          <a:xfrm>
            <a:off x="281325" y="1011050"/>
            <a:ext cx="8581348" cy="3904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