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 mediu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07" d="100"/>
          <a:sy n="107" d="100"/>
        </p:scale>
        <p:origin x="7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6561B6-6470-4047-B890-CC6F88F3AE18}" type="datetimeFigureOut">
              <a:rPr lang="ro-RO" smtClean="0"/>
              <a:t>04.11.2023</a:t>
            </a:fld>
            <a:endParaRPr lang="ro-RO"/>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36023-78B0-4013-B4EF-0D434971F5FA}" type="slidenum">
              <a:rPr lang="ro-RO" smtClean="0"/>
              <a:t>‹#›</a:t>
            </a:fld>
            <a:endParaRPr lang="ro-RO"/>
          </a:p>
        </p:txBody>
      </p:sp>
    </p:spTree>
    <p:extLst>
      <p:ext uri="{BB962C8B-B14F-4D97-AF65-F5344CB8AC3E}">
        <p14:creationId xmlns:p14="http://schemas.microsoft.com/office/powerpoint/2010/main" val="3907395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o-RO"/>
              <a:t>Faceți clic pentru a edita stilul de titlu coordonator</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B819639A-FECE-4C32-8BBF-CD5A70421792}" type="datetime1">
              <a:rPr lang="en-US" smtClean="0"/>
              <a:t>11/4/23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BB859E73-3EA3-4FD5-8B8D-7A7F695E6259}" type="datetime1">
              <a:rPr lang="en-US" smtClean="0"/>
              <a:t>11/4/23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5956FCB6-A943-4754-A049-A7956E360E50}" type="datetime1">
              <a:rPr lang="en-US" smtClean="0"/>
              <a:t>11/4/23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2F15DDF3-E512-4F09-B90A-FD8B648A0289}" type="datetime1">
              <a:rPr lang="en-US" smtClean="0"/>
              <a:t>11/4/23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Editați stilurile de text coordonator</a:t>
            </a:r>
          </a:p>
        </p:txBody>
      </p:sp>
      <p:sp>
        <p:nvSpPr>
          <p:cNvPr id="4" name="Date Placeholder 3"/>
          <p:cNvSpPr>
            <a:spLocks noGrp="1"/>
          </p:cNvSpPr>
          <p:nvPr>
            <p:ph type="dt" sz="half" idx="10"/>
          </p:nvPr>
        </p:nvSpPr>
        <p:spPr>
          <a:xfrm>
            <a:off x="8593667" y="6272784"/>
            <a:ext cx="2644309" cy="365125"/>
          </a:xfrm>
        </p:spPr>
        <p:txBody>
          <a:bodyPr/>
          <a:lstStyle/>
          <a:p>
            <a:fld id="{AF71A4E8-F424-4A2E-96E3-67331C0FAA79}" type="datetime1">
              <a:rPr lang="en-US" smtClean="0"/>
              <a:t>11/4/23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3652CD09-46EB-4026-876C-8FF55B8C2077}" type="datetime1">
              <a:rPr lang="en-US" smtClean="0"/>
              <a:t>11/4/23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9B03DAA0-9B08-4ED2-92A6-448B39FB6487}" type="datetime1">
              <a:rPr lang="en-US" smtClean="0"/>
              <a:t>11/4/23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D41370B6-BC7E-4428-B774-56003BA37A9C}" type="datetime1">
              <a:rPr lang="en-US" smtClean="0"/>
              <a:t>11/4/23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EDD66-2BA5-4363-B213-251D513435E2}" type="datetime1">
              <a:rPr lang="en-US" smtClean="0"/>
              <a:t>11/4/23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o-RO"/>
              <a:t>Faceți clic pentru a edita stilul de titlu coordonator</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5" name="Date Placeholder 4"/>
          <p:cNvSpPr>
            <a:spLocks noGrp="1"/>
          </p:cNvSpPr>
          <p:nvPr>
            <p:ph type="dt" sz="half" idx="10"/>
          </p:nvPr>
        </p:nvSpPr>
        <p:spPr/>
        <p:txBody>
          <a:bodyPr/>
          <a:lstStyle/>
          <a:p>
            <a:fld id="{BB43C928-450F-4999-9F64-8408E70D151E}" type="datetime1">
              <a:rPr lang="en-US" smtClean="0"/>
              <a:t>11/4/23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5" name="Date Placeholder 4"/>
          <p:cNvSpPr>
            <a:spLocks noGrp="1"/>
          </p:cNvSpPr>
          <p:nvPr>
            <p:ph type="dt" sz="half" idx="10"/>
          </p:nvPr>
        </p:nvSpPr>
        <p:spPr/>
        <p:txBody>
          <a:bodyPr/>
          <a:lstStyle/>
          <a:p>
            <a:fld id="{2276018C-C9AA-46B3-B9BD-37CFC46C8BE4}" type="datetime1">
              <a:rPr lang="en-US" smtClean="0"/>
              <a:t>11/4/23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3A28DB5-2FEA-43BC-A6A4-1ADAF757F161}" type="datetime1">
              <a:rPr lang="en-US" smtClean="0"/>
              <a:t>11/4/23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FA7371F-DD03-4AFF-9C90-1FF5E76CF892}"/>
              </a:ext>
            </a:extLst>
          </p:cNvPr>
          <p:cNvSpPr>
            <a:spLocks noGrp="1"/>
          </p:cNvSpPr>
          <p:nvPr>
            <p:ph type="ctrTitle"/>
          </p:nvPr>
        </p:nvSpPr>
        <p:spPr/>
        <p:txBody>
          <a:bodyPr/>
          <a:lstStyle/>
          <a:p>
            <a:r>
              <a:rPr lang="ro-RO" dirty="0"/>
              <a:t>Curs 5 – Statistica </a:t>
            </a:r>
            <a:r>
              <a:rPr lang="ro-RO" dirty="0" err="1"/>
              <a:t>inferentiala</a:t>
            </a:r>
            <a:endParaRPr lang="ro-RO" dirty="0"/>
          </a:p>
        </p:txBody>
      </p:sp>
      <p:sp>
        <p:nvSpPr>
          <p:cNvPr id="3" name="Subtitlu 2">
            <a:extLst>
              <a:ext uri="{FF2B5EF4-FFF2-40B4-BE49-F238E27FC236}">
                <a16:creationId xmlns:a16="http://schemas.microsoft.com/office/drawing/2014/main" id="{63FB8073-C018-46A6-AE39-2BED5EE6B4B9}"/>
              </a:ext>
            </a:extLst>
          </p:cNvPr>
          <p:cNvSpPr>
            <a:spLocks noGrp="1"/>
          </p:cNvSpPr>
          <p:nvPr>
            <p:ph type="subTitle" idx="1"/>
          </p:nvPr>
        </p:nvSpPr>
        <p:spPr/>
        <p:txBody>
          <a:bodyPr/>
          <a:lstStyle/>
          <a:p>
            <a:r>
              <a:rPr lang="ro-RO" dirty="0"/>
              <a:t>Lect. univ. dr. Adrian </a:t>
            </a:r>
            <a:r>
              <a:rPr lang="ro-RO" dirty="0" err="1"/>
              <a:t>Gorbănescu</a:t>
            </a:r>
            <a:endParaRPr lang="ro-RO" dirty="0"/>
          </a:p>
        </p:txBody>
      </p:sp>
    </p:spTree>
    <p:extLst>
      <p:ext uri="{BB962C8B-B14F-4D97-AF65-F5344CB8AC3E}">
        <p14:creationId xmlns:p14="http://schemas.microsoft.com/office/powerpoint/2010/main" val="643007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a:t>Scorurile standardizate – Scorul z</a:t>
            </a:r>
          </a:p>
        </p:txBody>
      </p:sp>
      <p:sp>
        <p:nvSpPr>
          <p:cNvPr id="3" name="Substituent conținut 2">
            <a:extLst>
              <a:ext uri="{FF2B5EF4-FFF2-40B4-BE49-F238E27FC236}">
                <a16:creationId xmlns:a16="http://schemas.microsoft.com/office/drawing/2014/main" id="{A1350464-0C88-4225-9E7A-775A52CEA669}"/>
              </a:ext>
            </a:extLst>
          </p:cNvPr>
          <p:cNvSpPr>
            <a:spLocks noGrp="1"/>
          </p:cNvSpPr>
          <p:nvPr>
            <p:ph idx="1"/>
          </p:nvPr>
        </p:nvSpPr>
        <p:spPr>
          <a:xfrm>
            <a:off x="1069848" y="1544715"/>
            <a:ext cx="10058400" cy="4627485"/>
          </a:xfrm>
        </p:spPr>
        <p:txBody>
          <a:bodyPr>
            <a:normAutofit/>
          </a:bodyPr>
          <a:lstStyle/>
          <a:p>
            <a:pPr algn="just"/>
            <a:r>
              <a:rPr lang="ro-RO" i="1" dirty="0"/>
              <a:t>Un psiholog realizează evaluarea periodică a doi angajați din cadrul companiei </a:t>
            </a:r>
            <a:r>
              <a:rPr lang="ro-RO" i="1" dirty="0" err="1"/>
              <a:t>Statistics</a:t>
            </a:r>
            <a:r>
              <a:rPr lang="ro-RO" i="1" dirty="0"/>
              <a:t> </a:t>
            </a:r>
            <a:r>
              <a:rPr lang="ro-RO" i="1" dirty="0" err="1"/>
              <a:t>Icecream</a:t>
            </a:r>
            <a:r>
              <a:rPr lang="ro-RO" i="1" dirty="0"/>
              <a:t>. Printre probele pe care le aplică se află și câte un test de inteligență. Angajatul </a:t>
            </a:r>
            <a:r>
              <a:rPr lang="ro-RO" b="1" i="1" dirty="0"/>
              <a:t>A</a:t>
            </a:r>
            <a:r>
              <a:rPr lang="ro-RO" i="1" dirty="0"/>
              <a:t> obține la testul de inteligență scorul 80, în condițiile în care media pentru acel test este 73, iar abaterea standard 9,5. Angajatul </a:t>
            </a:r>
            <a:r>
              <a:rPr lang="ro-RO" b="1" i="1" dirty="0"/>
              <a:t>B</a:t>
            </a:r>
            <a:r>
              <a:rPr lang="ro-RO" i="1" dirty="0"/>
              <a:t> obține la un testul de inteligență scorul 76, în condițiile în care media este 70, iar abaterea standard este 8. Care dintre cei doi angajați a obținut o performanță mai bună?</a:t>
            </a:r>
          </a:p>
          <a:p>
            <a:pPr algn="just"/>
            <a:endParaRPr lang="ro-RO" dirty="0"/>
          </a:p>
        </p:txBody>
      </p:sp>
      <p:sp>
        <p:nvSpPr>
          <p:cNvPr id="4" name="Substituent număr diapozitiv 3">
            <a:extLst>
              <a:ext uri="{FF2B5EF4-FFF2-40B4-BE49-F238E27FC236}">
                <a16:creationId xmlns:a16="http://schemas.microsoft.com/office/drawing/2014/main" id="{0A81F361-310A-46B2-A0D3-745354A616FF}"/>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087665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a:t>Scorurile standardizate – Scorul z</a:t>
            </a:r>
          </a:p>
        </p:txBody>
      </p:sp>
      <mc:AlternateContent xmlns:mc="http://schemas.openxmlformats.org/markup-compatibility/2006" xmlns:a14="http://schemas.microsoft.com/office/drawing/2010/main">
        <mc:Choice Requires="a14">
          <p:sp>
            <p:nvSpPr>
              <p:cNvPr id="3" name="Substituent conținut 2">
                <a:extLst>
                  <a:ext uri="{FF2B5EF4-FFF2-40B4-BE49-F238E27FC236}">
                    <a16:creationId xmlns:a16="http://schemas.microsoft.com/office/drawing/2014/main" id="{A1350464-0C88-4225-9E7A-775A52CEA669}"/>
                  </a:ext>
                </a:extLst>
              </p:cNvPr>
              <p:cNvSpPr>
                <a:spLocks noGrp="1"/>
              </p:cNvSpPr>
              <p:nvPr>
                <p:ph idx="1"/>
              </p:nvPr>
            </p:nvSpPr>
            <p:spPr>
              <a:xfrm>
                <a:off x="1069848" y="1544715"/>
                <a:ext cx="10058400" cy="4627485"/>
              </a:xfrm>
            </p:spPr>
            <p:txBody>
              <a:bodyPr>
                <a:normAutofit/>
              </a:bodyPr>
              <a:lstStyle/>
              <a:p>
                <a:pPr marL="0" indent="0">
                  <a:buNone/>
                </a:pPr>
                <a:endParaRPr lang="ro-RO"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ro-RO" i="1">
                              <a:latin typeface="Cambria Math" panose="02040503050406030204" pitchFamily="18" charset="0"/>
                            </a:rPr>
                          </m:ctrlPr>
                        </m:sSubPr>
                        <m:e>
                          <m:r>
                            <a:rPr lang="ro-RO" i="1">
                              <a:latin typeface="Cambria Math" panose="02040503050406030204" pitchFamily="18" charset="0"/>
                            </a:rPr>
                            <m:t>𝑧</m:t>
                          </m:r>
                        </m:e>
                        <m:sub>
                          <m:r>
                            <a:rPr lang="ro-RO" i="1">
                              <a:latin typeface="Cambria Math" panose="02040503050406030204" pitchFamily="18" charset="0"/>
                            </a:rPr>
                            <m:t>𝐴</m:t>
                          </m:r>
                        </m:sub>
                      </m:sSub>
                      <m:r>
                        <a:rPr lang="ro-RO" i="1">
                          <a:latin typeface="Cambria Math" panose="02040503050406030204" pitchFamily="18" charset="0"/>
                        </a:rPr>
                        <m:t>= </m:t>
                      </m:r>
                      <m:f>
                        <m:fPr>
                          <m:ctrlPr>
                            <a:rPr lang="ro-RO" i="1">
                              <a:latin typeface="Cambria Math" panose="02040503050406030204" pitchFamily="18" charset="0"/>
                            </a:rPr>
                          </m:ctrlPr>
                        </m:fPr>
                        <m:num>
                          <m:r>
                            <a:rPr lang="ro-RO" i="1">
                              <a:latin typeface="Cambria Math" panose="02040503050406030204" pitchFamily="18" charset="0"/>
                            </a:rPr>
                            <m:t>80−73</m:t>
                          </m:r>
                        </m:num>
                        <m:den>
                          <m:r>
                            <a:rPr lang="ro-RO" i="1">
                              <a:latin typeface="Cambria Math" panose="02040503050406030204" pitchFamily="18" charset="0"/>
                            </a:rPr>
                            <m:t>9,5</m:t>
                          </m:r>
                        </m:den>
                      </m:f>
                      <m:r>
                        <a:rPr lang="ro-RO" i="1">
                          <a:latin typeface="Cambria Math" panose="02040503050406030204" pitchFamily="18" charset="0"/>
                        </a:rPr>
                        <m:t> → </m:t>
                      </m:r>
                      <m:sSub>
                        <m:sSubPr>
                          <m:ctrlPr>
                            <a:rPr lang="ro-RO" i="1">
                              <a:latin typeface="Cambria Math" panose="02040503050406030204" pitchFamily="18" charset="0"/>
                            </a:rPr>
                          </m:ctrlPr>
                        </m:sSubPr>
                        <m:e>
                          <m:r>
                            <a:rPr lang="ro-RO" i="1">
                              <a:latin typeface="Cambria Math" panose="02040503050406030204" pitchFamily="18" charset="0"/>
                            </a:rPr>
                            <m:t>𝑧</m:t>
                          </m:r>
                        </m:e>
                        <m:sub>
                          <m:r>
                            <a:rPr lang="ro-RO" i="1">
                              <a:latin typeface="Cambria Math" panose="02040503050406030204" pitchFamily="18" charset="0"/>
                            </a:rPr>
                            <m:t>𝐴</m:t>
                          </m:r>
                        </m:sub>
                      </m:sSub>
                      <m:r>
                        <a:rPr lang="ro-RO" i="1">
                          <a:latin typeface="Cambria Math" panose="02040503050406030204" pitchFamily="18" charset="0"/>
                        </a:rPr>
                        <m:t>= </m:t>
                      </m:r>
                      <m:f>
                        <m:fPr>
                          <m:ctrlPr>
                            <a:rPr lang="ro-RO" i="1">
                              <a:latin typeface="Cambria Math" panose="02040503050406030204" pitchFamily="18" charset="0"/>
                            </a:rPr>
                          </m:ctrlPr>
                        </m:fPr>
                        <m:num>
                          <m:r>
                            <a:rPr lang="ro-RO" i="1">
                              <a:latin typeface="Cambria Math" panose="02040503050406030204" pitchFamily="18" charset="0"/>
                            </a:rPr>
                            <m:t>7</m:t>
                          </m:r>
                        </m:num>
                        <m:den>
                          <m:r>
                            <a:rPr lang="ro-RO" i="1">
                              <a:latin typeface="Cambria Math" panose="02040503050406030204" pitchFamily="18" charset="0"/>
                            </a:rPr>
                            <m:t>9,5</m:t>
                          </m:r>
                        </m:den>
                      </m:f>
                      <m:r>
                        <a:rPr lang="ro-RO" i="1">
                          <a:latin typeface="Cambria Math" panose="02040503050406030204" pitchFamily="18" charset="0"/>
                        </a:rPr>
                        <m:t> → </m:t>
                      </m:r>
                      <m:sSub>
                        <m:sSubPr>
                          <m:ctrlPr>
                            <a:rPr lang="ro-RO" i="1">
                              <a:latin typeface="Cambria Math" panose="02040503050406030204" pitchFamily="18" charset="0"/>
                            </a:rPr>
                          </m:ctrlPr>
                        </m:sSubPr>
                        <m:e>
                          <m:r>
                            <a:rPr lang="ro-RO" i="1">
                              <a:latin typeface="Cambria Math" panose="02040503050406030204" pitchFamily="18" charset="0"/>
                            </a:rPr>
                            <m:t>𝑧</m:t>
                          </m:r>
                        </m:e>
                        <m:sub>
                          <m:r>
                            <a:rPr lang="ro-RO" i="1">
                              <a:latin typeface="Cambria Math" panose="02040503050406030204" pitchFamily="18" charset="0"/>
                            </a:rPr>
                            <m:t>𝐴</m:t>
                          </m:r>
                        </m:sub>
                      </m:sSub>
                      <m:r>
                        <a:rPr lang="ro-RO" i="1">
                          <a:latin typeface="Cambria Math" panose="02040503050406030204" pitchFamily="18" charset="0"/>
                        </a:rPr>
                        <m:t>=0,73</m:t>
                      </m:r>
                    </m:oMath>
                  </m:oMathPara>
                </a14:m>
                <a:endParaRPr lang="ro-RO" dirty="0"/>
              </a:p>
              <a:p>
                <a:pPr marL="0" indent="0">
                  <a:buNone/>
                </a:pPr>
                <a:endParaRPr lang="ro-RO" dirty="0"/>
              </a:p>
              <a:p>
                <a:pPr marL="0" indent="0">
                  <a:buNone/>
                </a:pPr>
                <a:endParaRPr lang="ro-RO"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ro-RO" i="1">
                              <a:latin typeface="Cambria Math" panose="02040503050406030204" pitchFamily="18" charset="0"/>
                            </a:rPr>
                          </m:ctrlPr>
                        </m:sSubPr>
                        <m:e>
                          <m:r>
                            <a:rPr lang="ro-RO" i="1">
                              <a:latin typeface="Cambria Math" panose="02040503050406030204" pitchFamily="18" charset="0"/>
                            </a:rPr>
                            <m:t>𝑧</m:t>
                          </m:r>
                        </m:e>
                        <m:sub>
                          <m:r>
                            <a:rPr lang="ro-RO" i="1">
                              <a:latin typeface="Cambria Math" panose="02040503050406030204" pitchFamily="18" charset="0"/>
                            </a:rPr>
                            <m:t>𝐵</m:t>
                          </m:r>
                        </m:sub>
                      </m:sSub>
                      <m:r>
                        <a:rPr lang="ro-RO" i="1">
                          <a:latin typeface="Cambria Math" panose="02040503050406030204" pitchFamily="18" charset="0"/>
                        </a:rPr>
                        <m:t>= </m:t>
                      </m:r>
                      <m:f>
                        <m:fPr>
                          <m:ctrlPr>
                            <a:rPr lang="ro-RO" i="1">
                              <a:latin typeface="Cambria Math" panose="02040503050406030204" pitchFamily="18" charset="0"/>
                            </a:rPr>
                          </m:ctrlPr>
                        </m:fPr>
                        <m:num>
                          <m:r>
                            <a:rPr lang="ro-RO" i="1">
                              <a:latin typeface="Cambria Math" panose="02040503050406030204" pitchFamily="18" charset="0"/>
                            </a:rPr>
                            <m:t>76−70</m:t>
                          </m:r>
                        </m:num>
                        <m:den>
                          <m:r>
                            <a:rPr lang="ro-RO" i="1">
                              <a:latin typeface="Cambria Math" panose="02040503050406030204" pitchFamily="18" charset="0"/>
                            </a:rPr>
                            <m:t>8</m:t>
                          </m:r>
                        </m:den>
                      </m:f>
                      <m:r>
                        <a:rPr lang="ro-RO" i="1">
                          <a:latin typeface="Cambria Math" panose="02040503050406030204" pitchFamily="18" charset="0"/>
                        </a:rPr>
                        <m:t> → </m:t>
                      </m:r>
                      <m:sSub>
                        <m:sSubPr>
                          <m:ctrlPr>
                            <a:rPr lang="ro-RO" i="1">
                              <a:latin typeface="Cambria Math" panose="02040503050406030204" pitchFamily="18" charset="0"/>
                            </a:rPr>
                          </m:ctrlPr>
                        </m:sSubPr>
                        <m:e>
                          <m:r>
                            <a:rPr lang="ro-RO" i="1">
                              <a:latin typeface="Cambria Math" panose="02040503050406030204" pitchFamily="18" charset="0"/>
                            </a:rPr>
                            <m:t>𝑧</m:t>
                          </m:r>
                        </m:e>
                        <m:sub>
                          <m:r>
                            <a:rPr lang="ro-RO" b="0" i="1" smtClean="0">
                              <a:latin typeface="Cambria Math" panose="02040503050406030204" pitchFamily="18" charset="0"/>
                            </a:rPr>
                            <m:t>𝐵</m:t>
                          </m:r>
                        </m:sub>
                      </m:sSub>
                      <m:r>
                        <a:rPr lang="ro-RO" i="1">
                          <a:latin typeface="Cambria Math" panose="02040503050406030204" pitchFamily="18" charset="0"/>
                        </a:rPr>
                        <m:t>= </m:t>
                      </m:r>
                      <m:f>
                        <m:fPr>
                          <m:ctrlPr>
                            <a:rPr lang="ro-RO" i="1">
                              <a:latin typeface="Cambria Math" panose="02040503050406030204" pitchFamily="18" charset="0"/>
                            </a:rPr>
                          </m:ctrlPr>
                        </m:fPr>
                        <m:num>
                          <m:r>
                            <a:rPr lang="ro-RO" i="1">
                              <a:latin typeface="Cambria Math" panose="02040503050406030204" pitchFamily="18" charset="0"/>
                            </a:rPr>
                            <m:t>6</m:t>
                          </m:r>
                        </m:num>
                        <m:den>
                          <m:r>
                            <a:rPr lang="ro-RO" i="1">
                              <a:latin typeface="Cambria Math" panose="02040503050406030204" pitchFamily="18" charset="0"/>
                            </a:rPr>
                            <m:t>8</m:t>
                          </m:r>
                        </m:den>
                      </m:f>
                      <m:r>
                        <a:rPr lang="ro-RO" i="1">
                          <a:latin typeface="Cambria Math" panose="02040503050406030204" pitchFamily="18" charset="0"/>
                        </a:rPr>
                        <m:t> → </m:t>
                      </m:r>
                      <m:sSub>
                        <m:sSubPr>
                          <m:ctrlPr>
                            <a:rPr lang="ro-RO" i="1">
                              <a:latin typeface="Cambria Math" panose="02040503050406030204" pitchFamily="18" charset="0"/>
                            </a:rPr>
                          </m:ctrlPr>
                        </m:sSubPr>
                        <m:e>
                          <m:r>
                            <a:rPr lang="ro-RO" i="1">
                              <a:latin typeface="Cambria Math" panose="02040503050406030204" pitchFamily="18" charset="0"/>
                            </a:rPr>
                            <m:t>𝑧</m:t>
                          </m:r>
                        </m:e>
                        <m:sub>
                          <m:r>
                            <a:rPr lang="ro-RO" b="0" i="1" smtClean="0">
                              <a:latin typeface="Cambria Math" panose="02040503050406030204" pitchFamily="18" charset="0"/>
                            </a:rPr>
                            <m:t>𝐵</m:t>
                          </m:r>
                        </m:sub>
                      </m:sSub>
                      <m:r>
                        <a:rPr lang="ro-RO" i="1">
                          <a:latin typeface="Cambria Math" panose="02040503050406030204" pitchFamily="18" charset="0"/>
                        </a:rPr>
                        <m:t>=0,75</m:t>
                      </m:r>
                    </m:oMath>
                  </m:oMathPara>
                </a14:m>
                <a:endParaRPr lang="ro-RO" dirty="0"/>
              </a:p>
              <a:p>
                <a:pPr algn="just"/>
                <a:endParaRPr lang="ro-RO" dirty="0"/>
              </a:p>
              <a:p>
                <a:pPr algn="just"/>
                <a:r>
                  <a:rPr lang="ro-RO" dirty="0"/>
                  <a:t>angajatul </a:t>
                </a:r>
                <a:r>
                  <a:rPr lang="ro-RO" b="1" dirty="0"/>
                  <a:t>B</a:t>
                </a:r>
                <a:r>
                  <a:rPr lang="ro-RO" dirty="0"/>
                  <a:t> a obținut o performanță mai bună, deoarece distanța dintre scorul lui și medie este de 0,75 abateri standard, în timp ce angajatul </a:t>
                </a:r>
                <a:r>
                  <a:rPr lang="ro-RO" b="1" dirty="0"/>
                  <a:t>A</a:t>
                </a:r>
                <a:r>
                  <a:rPr lang="ro-RO" dirty="0"/>
                  <a:t> se îndepărtează față de medie cu 0,73 abateri standard.</a:t>
                </a:r>
              </a:p>
              <a:p>
                <a:pPr algn="just"/>
                <a:endParaRPr lang="ro-RO" dirty="0"/>
              </a:p>
            </p:txBody>
          </p:sp>
        </mc:Choice>
        <mc:Fallback xmlns="">
          <p:sp>
            <p:nvSpPr>
              <p:cNvPr id="3" name="Substituent conținut 2">
                <a:extLst>
                  <a:ext uri="{FF2B5EF4-FFF2-40B4-BE49-F238E27FC236}">
                    <a16:creationId xmlns:a16="http://schemas.microsoft.com/office/drawing/2014/main" id="{A1350464-0C88-4225-9E7A-775A52CEA669}"/>
                  </a:ext>
                </a:extLst>
              </p:cNvPr>
              <p:cNvSpPr>
                <a:spLocks noGrp="1" noRot="1" noChangeAspect="1" noMove="1" noResize="1" noEditPoints="1" noAdjustHandles="1" noChangeArrowheads="1" noChangeShapeType="1" noTextEdit="1"/>
              </p:cNvSpPr>
              <p:nvPr>
                <p:ph idx="1"/>
              </p:nvPr>
            </p:nvSpPr>
            <p:spPr>
              <a:xfrm>
                <a:off x="1069848" y="1544715"/>
                <a:ext cx="10058400" cy="4627485"/>
              </a:xfrm>
              <a:blipFill>
                <a:blip r:embed="rId2"/>
                <a:stretch>
                  <a:fillRect l="-378" r="-631"/>
                </a:stretch>
              </a:blipFill>
            </p:spPr>
            <p:txBody>
              <a:bodyPr/>
              <a:lstStyle/>
              <a:p>
                <a:r>
                  <a:rPr lang="ro-RO">
                    <a:noFill/>
                  </a:rPr>
                  <a:t> </a:t>
                </a:r>
              </a:p>
            </p:txBody>
          </p:sp>
        </mc:Fallback>
      </mc:AlternateContent>
      <p:sp>
        <p:nvSpPr>
          <p:cNvPr id="4" name="Substituent număr diapozitiv 3">
            <a:extLst>
              <a:ext uri="{FF2B5EF4-FFF2-40B4-BE49-F238E27FC236}">
                <a16:creationId xmlns:a16="http://schemas.microsoft.com/office/drawing/2014/main" id="{0A81F361-310A-46B2-A0D3-745354A616FF}"/>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2957046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a:t>Scorurile standardizate – Scorul t</a:t>
            </a:r>
          </a:p>
        </p:txBody>
      </p:sp>
      <mc:AlternateContent xmlns:mc="http://schemas.openxmlformats.org/markup-compatibility/2006" xmlns:a14="http://schemas.microsoft.com/office/drawing/2010/main">
        <mc:Choice Requires="a14">
          <p:sp>
            <p:nvSpPr>
              <p:cNvPr id="3" name="Substituent conținut 2">
                <a:extLst>
                  <a:ext uri="{FF2B5EF4-FFF2-40B4-BE49-F238E27FC236}">
                    <a16:creationId xmlns:a16="http://schemas.microsoft.com/office/drawing/2014/main" id="{A1350464-0C88-4225-9E7A-775A52CEA669}"/>
                  </a:ext>
                </a:extLst>
              </p:cNvPr>
              <p:cNvSpPr>
                <a:spLocks noGrp="1"/>
              </p:cNvSpPr>
              <p:nvPr>
                <p:ph idx="1"/>
              </p:nvPr>
            </p:nvSpPr>
            <p:spPr>
              <a:xfrm>
                <a:off x="1069848" y="1544715"/>
                <a:ext cx="10058400" cy="4627485"/>
              </a:xfrm>
            </p:spPr>
            <p:txBody>
              <a:bodyPr>
                <a:normAutofit/>
              </a:bodyPr>
              <a:lstStyle/>
              <a:p>
                <a:r>
                  <a:rPr lang="ro-RO" dirty="0">
                    <a:ea typeface="Cambria Math" panose="02040503050406030204" pitchFamily="18" charset="0"/>
                  </a:rPr>
                  <a:t>Are doar valori pozitive</a:t>
                </a:r>
              </a:p>
              <a:p>
                <a:r>
                  <a:rPr lang="ro-RO" dirty="0">
                    <a:ea typeface="Cambria Math" panose="02040503050406030204" pitchFamily="18" charset="0"/>
                  </a:rPr>
                  <a:t>Se poate exprima prin valori întregi</a:t>
                </a:r>
              </a:p>
              <a:p>
                <a:r>
                  <a:rPr lang="ro-RO" dirty="0"/>
                  <a:t>Media unei distribuții de scoruri T este 50, iar abaterea standard este 10.</a:t>
                </a:r>
              </a:p>
              <a:p>
                <a:pPr marL="0" indent="0" algn="ctr">
                  <a:buNone/>
                </a:pPr>
                <a14:m>
                  <m:oMath xmlns:m="http://schemas.openxmlformats.org/officeDocument/2006/math">
                    <m:r>
                      <a:rPr lang="ro-RO" i="1">
                        <a:latin typeface="Cambria Math" panose="02040503050406030204" pitchFamily="18" charset="0"/>
                      </a:rPr>
                      <m:t>𝑇</m:t>
                    </m:r>
                    <m:r>
                      <a:rPr lang="ro-RO" i="1">
                        <a:latin typeface="Cambria Math" panose="02040503050406030204" pitchFamily="18" charset="0"/>
                      </a:rPr>
                      <m:t>=50+ 10∗ </m:t>
                    </m:r>
                    <m:f>
                      <m:fPr>
                        <m:ctrlPr>
                          <a:rPr lang="ro-RO" i="1">
                            <a:latin typeface="Cambria Math" panose="02040503050406030204" pitchFamily="18" charset="0"/>
                          </a:rPr>
                        </m:ctrlPr>
                      </m:fPr>
                      <m:num>
                        <m:r>
                          <a:rPr lang="ro-RO" i="1">
                            <a:latin typeface="Cambria Math" panose="02040503050406030204" pitchFamily="18" charset="0"/>
                          </a:rPr>
                          <m:t>𝑋</m:t>
                        </m:r>
                        <m:r>
                          <a:rPr lang="ro-RO" i="1">
                            <a:latin typeface="Cambria Math" panose="02040503050406030204" pitchFamily="18" charset="0"/>
                          </a:rPr>
                          <m:t>− </m:t>
                        </m:r>
                        <m:r>
                          <a:rPr lang="ro-RO" i="1">
                            <a:latin typeface="Cambria Math" panose="02040503050406030204" pitchFamily="18" charset="0"/>
                          </a:rPr>
                          <m:t>𝑚</m:t>
                        </m:r>
                      </m:num>
                      <m:den>
                        <m:r>
                          <a:rPr lang="ro-RO" i="1">
                            <a:latin typeface="Cambria Math" panose="02040503050406030204" pitchFamily="18" charset="0"/>
                          </a:rPr>
                          <m:t>𝑠</m:t>
                        </m:r>
                      </m:den>
                    </m:f>
                  </m:oMath>
                </a14:m>
                <a:r>
                  <a:rPr lang="ro-RO" dirty="0"/>
                  <a:t> → </a:t>
                </a:r>
                <a14:m>
                  <m:oMath xmlns:m="http://schemas.openxmlformats.org/officeDocument/2006/math">
                    <m:r>
                      <a:rPr lang="ro-RO" i="1">
                        <a:latin typeface="Cambria Math" panose="02040503050406030204" pitchFamily="18" charset="0"/>
                      </a:rPr>
                      <m:t>𝑇</m:t>
                    </m:r>
                    <m:r>
                      <a:rPr lang="ro-RO" i="1">
                        <a:latin typeface="Cambria Math" panose="02040503050406030204" pitchFamily="18" charset="0"/>
                      </a:rPr>
                      <m:t>=50+10∗</m:t>
                    </m:r>
                    <m:r>
                      <a:rPr lang="ro-RO" i="1">
                        <a:latin typeface="Cambria Math" panose="02040503050406030204" pitchFamily="18" charset="0"/>
                      </a:rPr>
                      <m:t>𝑧</m:t>
                    </m:r>
                  </m:oMath>
                </a14:m>
                <a:endParaRPr lang="ro-RO" dirty="0">
                  <a:latin typeface="Cambria Math" panose="02040503050406030204" pitchFamily="18" charset="0"/>
                </a:endParaRPr>
              </a:p>
              <a:p>
                <a14:m>
                  <m:oMath xmlns:m="http://schemas.openxmlformats.org/officeDocument/2006/math">
                    <m:sSub>
                      <m:sSubPr>
                        <m:ctrlPr>
                          <a:rPr lang="ro-RO" i="1">
                            <a:latin typeface="Cambria Math" panose="02040503050406030204" pitchFamily="18" charset="0"/>
                          </a:rPr>
                        </m:ctrlPr>
                      </m:sSubPr>
                      <m:e>
                        <m:r>
                          <a:rPr lang="ro-RO" i="1">
                            <a:latin typeface="Cambria Math" panose="02040503050406030204" pitchFamily="18" charset="0"/>
                          </a:rPr>
                          <m:t>𝑇</m:t>
                        </m:r>
                      </m:e>
                      <m:sub>
                        <m:r>
                          <a:rPr lang="ro-RO" i="1">
                            <a:latin typeface="Cambria Math" panose="02040503050406030204" pitchFamily="18" charset="0"/>
                          </a:rPr>
                          <m:t>𝑚𝑎𝑡𝑒𝑚𝑎𝑡𝑖𝑐</m:t>
                        </m:r>
                        <m:r>
                          <a:rPr lang="ro-RO" i="1">
                            <a:latin typeface="Cambria Math" panose="02040503050406030204" pitchFamily="18" charset="0"/>
                          </a:rPr>
                          <m:t>ă</m:t>
                        </m:r>
                      </m:sub>
                    </m:sSub>
                    <m:r>
                      <a:rPr lang="ro-RO" i="1">
                        <a:latin typeface="Cambria Math" panose="02040503050406030204" pitchFamily="18" charset="0"/>
                      </a:rPr>
                      <m:t>=50+10∗ </m:t>
                    </m:r>
                    <m:f>
                      <m:fPr>
                        <m:ctrlPr>
                          <a:rPr lang="ro-RO" i="1">
                            <a:latin typeface="Cambria Math" panose="02040503050406030204" pitchFamily="18" charset="0"/>
                          </a:rPr>
                        </m:ctrlPr>
                      </m:fPr>
                      <m:num>
                        <m:r>
                          <a:rPr lang="ro-RO" i="1">
                            <a:latin typeface="Cambria Math" panose="02040503050406030204" pitchFamily="18" charset="0"/>
                          </a:rPr>
                          <m:t>9,66−7,15</m:t>
                        </m:r>
                      </m:num>
                      <m:den>
                        <m:r>
                          <a:rPr lang="ro-RO" i="1">
                            <a:latin typeface="Cambria Math" panose="02040503050406030204" pitchFamily="18" charset="0"/>
                          </a:rPr>
                          <m:t>1,5</m:t>
                        </m:r>
                      </m:den>
                    </m:f>
                    <m:r>
                      <a:rPr lang="ro-RO" i="1">
                        <a:latin typeface="Cambria Math" panose="02040503050406030204" pitchFamily="18" charset="0"/>
                      </a:rPr>
                      <m:t> → </m:t>
                    </m:r>
                    <m:sSub>
                      <m:sSubPr>
                        <m:ctrlPr>
                          <a:rPr lang="ro-RO" i="1">
                            <a:latin typeface="Cambria Math" panose="02040503050406030204" pitchFamily="18" charset="0"/>
                          </a:rPr>
                        </m:ctrlPr>
                      </m:sSubPr>
                      <m:e>
                        <m:r>
                          <a:rPr lang="ro-RO" i="1">
                            <a:latin typeface="Cambria Math" panose="02040503050406030204" pitchFamily="18" charset="0"/>
                          </a:rPr>
                          <m:t>𝑇</m:t>
                        </m:r>
                      </m:e>
                      <m:sub>
                        <m:r>
                          <a:rPr lang="ro-RO" i="1">
                            <a:latin typeface="Cambria Math" panose="02040503050406030204" pitchFamily="18" charset="0"/>
                          </a:rPr>
                          <m:t>𝑚𝑎𝑡𝑒𝑚𝑎𝑡𝑖𝑐</m:t>
                        </m:r>
                        <m:r>
                          <a:rPr lang="ro-RO" i="1">
                            <a:latin typeface="Cambria Math" panose="02040503050406030204" pitchFamily="18" charset="0"/>
                          </a:rPr>
                          <m:t>ă</m:t>
                        </m:r>
                      </m:sub>
                    </m:sSub>
                    <m:r>
                      <a:rPr lang="ro-RO" i="1">
                        <a:latin typeface="Cambria Math" panose="02040503050406030204" pitchFamily="18" charset="0"/>
                      </a:rPr>
                      <m:t>= 50+10∗1,67 → </m:t>
                    </m:r>
                    <m:sSub>
                      <m:sSubPr>
                        <m:ctrlPr>
                          <a:rPr lang="ro-RO" i="1">
                            <a:latin typeface="Cambria Math" panose="02040503050406030204" pitchFamily="18" charset="0"/>
                          </a:rPr>
                        </m:ctrlPr>
                      </m:sSubPr>
                      <m:e>
                        <m:r>
                          <a:rPr lang="ro-RO" i="1">
                            <a:latin typeface="Cambria Math" panose="02040503050406030204" pitchFamily="18" charset="0"/>
                          </a:rPr>
                          <m:t>𝑇</m:t>
                        </m:r>
                      </m:e>
                      <m:sub>
                        <m:r>
                          <a:rPr lang="ro-RO" i="1">
                            <a:latin typeface="Cambria Math" panose="02040503050406030204" pitchFamily="18" charset="0"/>
                          </a:rPr>
                          <m:t>𝑚𝑎𝑡𝑒𝑚𝑎𝑡𝑖𝑐</m:t>
                        </m:r>
                        <m:r>
                          <a:rPr lang="ro-RO" i="1">
                            <a:latin typeface="Cambria Math" panose="02040503050406030204" pitchFamily="18" charset="0"/>
                          </a:rPr>
                          <m:t>ă</m:t>
                        </m:r>
                      </m:sub>
                    </m:sSub>
                    <m:r>
                      <a:rPr lang="ro-RO" i="1">
                        <a:latin typeface="Cambria Math" panose="02040503050406030204" pitchFamily="18" charset="0"/>
                      </a:rPr>
                      <m:t>=50+16,7 →</m:t>
                    </m:r>
                    <m:sSub>
                      <m:sSubPr>
                        <m:ctrlPr>
                          <a:rPr lang="ro-RO" i="1">
                            <a:latin typeface="Cambria Math" panose="02040503050406030204" pitchFamily="18" charset="0"/>
                          </a:rPr>
                        </m:ctrlPr>
                      </m:sSubPr>
                      <m:e>
                        <m:r>
                          <a:rPr lang="ro-RO" i="1">
                            <a:latin typeface="Cambria Math" panose="02040503050406030204" pitchFamily="18" charset="0"/>
                          </a:rPr>
                          <m:t>𝑇</m:t>
                        </m:r>
                      </m:e>
                      <m:sub>
                        <m:r>
                          <a:rPr lang="ro-RO" i="1">
                            <a:latin typeface="Cambria Math" panose="02040503050406030204" pitchFamily="18" charset="0"/>
                          </a:rPr>
                          <m:t>𝑚𝑎𝑡𝑒𝑚𝑎𝑡𝑖𝑐</m:t>
                        </m:r>
                        <m:r>
                          <a:rPr lang="ro-RO" i="1">
                            <a:latin typeface="Cambria Math" panose="02040503050406030204" pitchFamily="18" charset="0"/>
                          </a:rPr>
                          <m:t>ă</m:t>
                        </m:r>
                      </m:sub>
                    </m:sSub>
                    <m:r>
                      <a:rPr lang="ro-RO" i="1">
                        <a:latin typeface="Cambria Math" panose="02040503050406030204" pitchFamily="18" charset="0"/>
                      </a:rPr>
                      <m:t>=66,7</m:t>
                    </m:r>
                  </m:oMath>
                </a14:m>
                <a:endParaRPr lang="ro-RO" dirty="0"/>
              </a:p>
              <a:p>
                <a:pPr marL="0" indent="0">
                  <a:buNone/>
                </a:pPr>
                <a:endParaRPr lang="ro-RO" dirty="0"/>
              </a:p>
              <a:p>
                <a:pPr marL="0" indent="0">
                  <a:buNone/>
                </a:pPr>
                <a:endParaRPr lang="ro-RO" dirty="0"/>
              </a:p>
              <a:p>
                <a14:m>
                  <m:oMath xmlns:m="http://schemas.openxmlformats.org/officeDocument/2006/math">
                    <m:sSub>
                      <m:sSubPr>
                        <m:ctrlPr>
                          <a:rPr lang="ro-RO" i="1">
                            <a:latin typeface="Cambria Math" panose="02040503050406030204" pitchFamily="18" charset="0"/>
                          </a:rPr>
                        </m:ctrlPr>
                      </m:sSubPr>
                      <m:e>
                        <m:r>
                          <a:rPr lang="ro-RO" i="1">
                            <a:latin typeface="Cambria Math" panose="02040503050406030204" pitchFamily="18" charset="0"/>
                          </a:rPr>
                          <m:t>𝑇</m:t>
                        </m:r>
                      </m:e>
                      <m:sub>
                        <m:r>
                          <a:rPr lang="ro-RO" i="1">
                            <a:latin typeface="Cambria Math" panose="02040503050406030204" pitchFamily="18" charset="0"/>
                          </a:rPr>
                          <m:t>𝑓𝑖𝑧𝑖𝑐</m:t>
                        </m:r>
                        <m:r>
                          <a:rPr lang="ro-RO" i="1">
                            <a:latin typeface="Cambria Math" panose="02040503050406030204" pitchFamily="18" charset="0"/>
                          </a:rPr>
                          <m:t>ă</m:t>
                        </m:r>
                      </m:sub>
                    </m:sSub>
                    <m:r>
                      <a:rPr lang="ro-RO" i="1">
                        <a:latin typeface="Cambria Math" panose="02040503050406030204" pitchFamily="18" charset="0"/>
                      </a:rPr>
                      <m:t>=50+10∗ </m:t>
                    </m:r>
                    <m:f>
                      <m:fPr>
                        <m:ctrlPr>
                          <a:rPr lang="ro-RO" i="1">
                            <a:latin typeface="Cambria Math" panose="02040503050406030204" pitchFamily="18" charset="0"/>
                          </a:rPr>
                        </m:ctrlPr>
                      </m:fPr>
                      <m:num>
                        <m:r>
                          <a:rPr lang="ro-RO" i="1">
                            <a:latin typeface="Cambria Math" panose="02040503050406030204" pitchFamily="18" charset="0"/>
                          </a:rPr>
                          <m:t>10−8</m:t>
                        </m:r>
                      </m:num>
                      <m:den>
                        <m:r>
                          <a:rPr lang="ro-RO" i="1">
                            <a:latin typeface="Cambria Math" panose="02040503050406030204" pitchFamily="18" charset="0"/>
                          </a:rPr>
                          <m:t>1,4</m:t>
                        </m:r>
                      </m:den>
                    </m:f>
                    <m:r>
                      <a:rPr lang="ro-RO" i="1">
                        <a:latin typeface="Cambria Math" panose="02040503050406030204" pitchFamily="18" charset="0"/>
                      </a:rPr>
                      <m:t> → </m:t>
                    </m:r>
                    <m:sSub>
                      <m:sSubPr>
                        <m:ctrlPr>
                          <a:rPr lang="ro-RO" i="1">
                            <a:latin typeface="Cambria Math" panose="02040503050406030204" pitchFamily="18" charset="0"/>
                          </a:rPr>
                        </m:ctrlPr>
                      </m:sSubPr>
                      <m:e>
                        <m:r>
                          <a:rPr lang="ro-RO" i="1">
                            <a:latin typeface="Cambria Math" panose="02040503050406030204" pitchFamily="18" charset="0"/>
                          </a:rPr>
                          <m:t>𝑇</m:t>
                        </m:r>
                      </m:e>
                      <m:sub>
                        <m:r>
                          <a:rPr lang="ro-RO" i="1">
                            <a:latin typeface="Cambria Math" panose="02040503050406030204" pitchFamily="18" charset="0"/>
                          </a:rPr>
                          <m:t>𝑓𝑖𝑧𝑖𝑐</m:t>
                        </m:r>
                        <m:r>
                          <a:rPr lang="ro-RO" i="1">
                            <a:latin typeface="Cambria Math" panose="02040503050406030204" pitchFamily="18" charset="0"/>
                          </a:rPr>
                          <m:t>ă</m:t>
                        </m:r>
                      </m:sub>
                    </m:sSub>
                    <m:r>
                      <a:rPr lang="ro-RO" i="1">
                        <a:latin typeface="Cambria Math" panose="02040503050406030204" pitchFamily="18" charset="0"/>
                      </a:rPr>
                      <m:t>= 50+10∗1,42 → </m:t>
                    </m:r>
                    <m:sSub>
                      <m:sSubPr>
                        <m:ctrlPr>
                          <a:rPr lang="ro-RO" i="1">
                            <a:latin typeface="Cambria Math" panose="02040503050406030204" pitchFamily="18" charset="0"/>
                          </a:rPr>
                        </m:ctrlPr>
                      </m:sSubPr>
                      <m:e>
                        <m:r>
                          <a:rPr lang="ro-RO" i="1">
                            <a:latin typeface="Cambria Math" panose="02040503050406030204" pitchFamily="18" charset="0"/>
                          </a:rPr>
                          <m:t>𝑇</m:t>
                        </m:r>
                      </m:e>
                      <m:sub>
                        <m:r>
                          <a:rPr lang="ro-RO" b="0" i="1" smtClean="0">
                            <a:latin typeface="Cambria Math" panose="02040503050406030204" pitchFamily="18" charset="0"/>
                          </a:rPr>
                          <m:t>𝑓𝑖𝑧</m:t>
                        </m:r>
                        <m:r>
                          <a:rPr lang="ro-RO" i="1">
                            <a:latin typeface="Cambria Math" panose="02040503050406030204" pitchFamily="18" charset="0"/>
                          </a:rPr>
                          <m:t>𝑖𝑐</m:t>
                        </m:r>
                        <m:r>
                          <a:rPr lang="ro-RO" i="1">
                            <a:latin typeface="Cambria Math" panose="02040503050406030204" pitchFamily="18" charset="0"/>
                          </a:rPr>
                          <m:t>ă</m:t>
                        </m:r>
                      </m:sub>
                    </m:sSub>
                    <m:r>
                      <a:rPr lang="ro-RO" i="1">
                        <a:latin typeface="Cambria Math" panose="02040503050406030204" pitchFamily="18" charset="0"/>
                      </a:rPr>
                      <m:t>=50+14,2 →</m:t>
                    </m:r>
                    <m:sSub>
                      <m:sSubPr>
                        <m:ctrlPr>
                          <a:rPr lang="ro-RO" i="1">
                            <a:latin typeface="Cambria Math" panose="02040503050406030204" pitchFamily="18" charset="0"/>
                          </a:rPr>
                        </m:ctrlPr>
                      </m:sSubPr>
                      <m:e>
                        <m:r>
                          <a:rPr lang="ro-RO" i="1">
                            <a:latin typeface="Cambria Math" panose="02040503050406030204" pitchFamily="18" charset="0"/>
                          </a:rPr>
                          <m:t>𝑇</m:t>
                        </m:r>
                      </m:e>
                      <m:sub>
                        <m:r>
                          <a:rPr lang="ro-RO" b="0" i="1" smtClean="0">
                            <a:latin typeface="Cambria Math" panose="02040503050406030204" pitchFamily="18" charset="0"/>
                          </a:rPr>
                          <m:t>𝑓𝑖𝑧</m:t>
                        </m:r>
                        <m:r>
                          <a:rPr lang="ro-RO" i="1">
                            <a:latin typeface="Cambria Math" panose="02040503050406030204" pitchFamily="18" charset="0"/>
                          </a:rPr>
                          <m:t>𝑖𝑐</m:t>
                        </m:r>
                        <m:r>
                          <a:rPr lang="ro-RO" i="1">
                            <a:latin typeface="Cambria Math" panose="02040503050406030204" pitchFamily="18" charset="0"/>
                          </a:rPr>
                          <m:t>ă</m:t>
                        </m:r>
                      </m:sub>
                    </m:sSub>
                    <m:r>
                      <a:rPr lang="ro-RO" i="1">
                        <a:latin typeface="Cambria Math" panose="02040503050406030204" pitchFamily="18" charset="0"/>
                      </a:rPr>
                      <m:t>=64,2</m:t>
                    </m:r>
                  </m:oMath>
                </a14:m>
                <a:endParaRPr lang="ro-RO" dirty="0"/>
              </a:p>
              <a:p>
                <a:pPr marL="0" indent="0" algn="ctr">
                  <a:buNone/>
                </a:pPr>
                <a:endParaRPr lang="ro-RO" dirty="0">
                  <a:latin typeface="Cambria Math" panose="02040503050406030204" pitchFamily="18" charset="0"/>
                </a:endParaRPr>
              </a:p>
            </p:txBody>
          </p:sp>
        </mc:Choice>
        <mc:Fallback xmlns="">
          <p:sp>
            <p:nvSpPr>
              <p:cNvPr id="3" name="Substituent conținut 2">
                <a:extLst>
                  <a:ext uri="{FF2B5EF4-FFF2-40B4-BE49-F238E27FC236}">
                    <a16:creationId xmlns:a16="http://schemas.microsoft.com/office/drawing/2014/main" id="{A1350464-0C88-4225-9E7A-775A52CEA669}"/>
                  </a:ext>
                </a:extLst>
              </p:cNvPr>
              <p:cNvSpPr>
                <a:spLocks noGrp="1" noRot="1" noChangeAspect="1" noMove="1" noResize="1" noEditPoints="1" noAdjustHandles="1" noChangeArrowheads="1" noChangeShapeType="1" noTextEdit="1"/>
              </p:cNvSpPr>
              <p:nvPr>
                <p:ph idx="1"/>
              </p:nvPr>
            </p:nvSpPr>
            <p:spPr>
              <a:xfrm>
                <a:off x="1069848" y="1544715"/>
                <a:ext cx="10058400" cy="4627485"/>
              </a:xfrm>
              <a:blipFill>
                <a:blip r:embed="rId2"/>
                <a:stretch>
                  <a:fillRect l="-378" t="-1093"/>
                </a:stretch>
              </a:blipFill>
            </p:spPr>
            <p:txBody>
              <a:bodyPr/>
              <a:lstStyle/>
              <a:p>
                <a:r>
                  <a:rPr lang="ro-RO">
                    <a:noFill/>
                  </a:rPr>
                  <a:t> </a:t>
                </a:r>
              </a:p>
            </p:txBody>
          </p:sp>
        </mc:Fallback>
      </mc:AlternateContent>
      <p:sp>
        <p:nvSpPr>
          <p:cNvPr id="4" name="Substituent număr diapozitiv 3">
            <a:extLst>
              <a:ext uri="{FF2B5EF4-FFF2-40B4-BE49-F238E27FC236}">
                <a16:creationId xmlns:a16="http://schemas.microsoft.com/office/drawing/2014/main" id="{0A81F361-310A-46B2-A0D3-745354A616FF}"/>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148291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a:t>Scorurile standardizate – R</a:t>
            </a:r>
          </a:p>
        </p:txBody>
      </p:sp>
      <p:sp>
        <p:nvSpPr>
          <p:cNvPr id="3" name="Substituent conținut 2">
            <a:extLst>
              <a:ext uri="{FF2B5EF4-FFF2-40B4-BE49-F238E27FC236}">
                <a16:creationId xmlns:a16="http://schemas.microsoft.com/office/drawing/2014/main" id="{A1350464-0C88-4225-9E7A-775A52CEA669}"/>
              </a:ext>
            </a:extLst>
          </p:cNvPr>
          <p:cNvSpPr>
            <a:spLocks noGrp="1"/>
          </p:cNvSpPr>
          <p:nvPr>
            <p:ph idx="1"/>
          </p:nvPr>
        </p:nvSpPr>
        <p:spPr>
          <a:xfrm>
            <a:off x="1069848" y="1544715"/>
            <a:ext cx="10058400" cy="4627485"/>
          </a:xfrm>
        </p:spPr>
        <p:txBody>
          <a:bodyPr>
            <a:normAutofit/>
          </a:bodyPr>
          <a:lstStyle/>
          <a:p>
            <a:r>
              <a:rPr lang="ro-RO" i="1" dirty="0"/>
              <a:t>La Parțialul 1 din Sem II studenții au </a:t>
            </a:r>
            <a:r>
              <a:rPr lang="ro-RO" i="1"/>
              <a:t>obținute punctaje </a:t>
            </a:r>
            <a:r>
              <a:rPr lang="ro-RO" i="1" dirty="0"/>
              <a:t>cuprinse între 1 și 15 (m = 4,96; </a:t>
            </a:r>
            <a:r>
              <a:rPr lang="ro-RO" i="1" dirty="0" err="1"/>
              <a:t>sd</a:t>
            </a:r>
            <a:r>
              <a:rPr lang="ro-RO" i="1" dirty="0"/>
              <a:t> = 3,95)</a:t>
            </a:r>
            <a:r>
              <a:rPr lang="ro-RO" dirty="0"/>
              <a:t>.</a:t>
            </a:r>
          </a:p>
          <a:p>
            <a:endParaRPr lang="ro-RO" dirty="0"/>
          </a:p>
          <a:p>
            <a:r>
              <a:rPr lang="ro-RO" b="1" dirty="0"/>
              <a:t>Pentru a transforma rezultatele obținute la parțialul 1 în scoruri z vom folosi linia de cod de mai jos:</a:t>
            </a:r>
          </a:p>
          <a:p>
            <a:r>
              <a:rPr lang="ro-RO" b="1" dirty="0"/>
              <a:t>zPartial1&lt;-(curs5$Partial1 – 4.96)/3.95</a:t>
            </a:r>
          </a:p>
        </p:txBody>
      </p:sp>
      <p:sp>
        <p:nvSpPr>
          <p:cNvPr id="4" name="Substituent număr diapozitiv 3">
            <a:extLst>
              <a:ext uri="{FF2B5EF4-FFF2-40B4-BE49-F238E27FC236}">
                <a16:creationId xmlns:a16="http://schemas.microsoft.com/office/drawing/2014/main" id="{0A81F361-310A-46B2-A0D3-745354A616FF}"/>
              </a:ext>
            </a:extLst>
          </p:cNvPr>
          <p:cNvSpPr>
            <a:spLocks noGrp="1"/>
          </p:cNvSpPr>
          <p:nvPr>
            <p:ph type="sldNum" sz="quarter" idx="12"/>
          </p:nvPr>
        </p:nvSpPr>
        <p:spPr/>
        <p:txBody>
          <a:bodyPr/>
          <a:lstStyle/>
          <a:p>
            <a:fld id="{4FAB73BC-B049-4115-A692-8D63A059BFB8}" type="slidenum">
              <a:rPr lang="en-US" smtClean="0"/>
              <a:t>13</a:t>
            </a:fld>
            <a:endParaRPr lang="en-US" dirty="0"/>
          </a:p>
        </p:txBody>
      </p:sp>
      <p:pic>
        <p:nvPicPr>
          <p:cNvPr id="8" name="Picture 7">
            <a:extLst>
              <a:ext uri="{FF2B5EF4-FFF2-40B4-BE49-F238E27FC236}">
                <a16:creationId xmlns:a16="http://schemas.microsoft.com/office/drawing/2014/main" id="{487C49E8-33F1-6E0A-4152-3CECFB20A6A7}"/>
              </a:ext>
            </a:extLst>
          </p:cNvPr>
          <p:cNvPicPr>
            <a:picLocks noChangeAspect="1"/>
          </p:cNvPicPr>
          <p:nvPr/>
        </p:nvPicPr>
        <p:blipFill>
          <a:blip r:embed="rId2"/>
          <a:stretch>
            <a:fillRect/>
          </a:stretch>
        </p:blipFill>
        <p:spPr>
          <a:xfrm>
            <a:off x="2417947" y="4403684"/>
            <a:ext cx="6211909" cy="909601"/>
          </a:xfrm>
          <a:prstGeom prst="rect">
            <a:avLst/>
          </a:prstGeom>
        </p:spPr>
      </p:pic>
    </p:spTree>
    <p:extLst>
      <p:ext uri="{BB962C8B-B14F-4D97-AF65-F5344CB8AC3E}">
        <p14:creationId xmlns:p14="http://schemas.microsoft.com/office/powerpoint/2010/main" val="1365390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a:t>Scorurile standardizate – R</a:t>
            </a:r>
          </a:p>
        </p:txBody>
      </p:sp>
      <p:sp>
        <p:nvSpPr>
          <p:cNvPr id="4" name="Substituent număr diapozitiv 3">
            <a:extLst>
              <a:ext uri="{FF2B5EF4-FFF2-40B4-BE49-F238E27FC236}">
                <a16:creationId xmlns:a16="http://schemas.microsoft.com/office/drawing/2014/main" id="{0A81F361-310A-46B2-A0D3-745354A616FF}"/>
              </a:ext>
            </a:extLst>
          </p:cNvPr>
          <p:cNvSpPr>
            <a:spLocks noGrp="1"/>
          </p:cNvSpPr>
          <p:nvPr>
            <p:ph type="sldNum" sz="quarter" idx="12"/>
          </p:nvPr>
        </p:nvSpPr>
        <p:spPr/>
        <p:txBody>
          <a:bodyPr/>
          <a:lstStyle/>
          <a:p>
            <a:fld id="{4FAB73BC-B049-4115-A692-8D63A059BFB8}" type="slidenum">
              <a:rPr lang="en-US" smtClean="0"/>
              <a:t>14</a:t>
            </a:fld>
            <a:endParaRPr lang="en-US" dirty="0"/>
          </a:p>
        </p:txBody>
      </p:sp>
      <p:sp>
        <p:nvSpPr>
          <p:cNvPr id="6" name="Substituent conținut 5">
            <a:extLst>
              <a:ext uri="{FF2B5EF4-FFF2-40B4-BE49-F238E27FC236}">
                <a16:creationId xmlns:a16="http://schemas.microsoft.com/office/drawing/2014/main" id="{0F5DBF5B-24D2-4C91-9DFA-64735FA18D25}"/>
              </a:ext>
            </a:extLst>
          </p:cNvPr>
          <p:cNvSpPr>
            <a:spLocks noGrp="1"/>
          </p:cNvSpPr>
          <p:nvPr>
            <p:ph idx="1"/>
          </p:nvPr>
        </p:nvSpPr>
        <p:spPr>
          <a:xfrm>
            <a:off x="1069848" y="1784412"/>
            <a:ext cx="10058400" cy="4387788"/>
          </a:xfrm>
        </p:spPr>
        <p:txBody>
          <a:bodyPr/>
          <a:lstStyle/>
          <a:p>
            <a:r>
              <a:rPr lang="ro-RO" dirty="0"/>
              <a:t>Pentru a obține transformarea în scoruri T se va lucra după același algoritm, dar folosind formula specifică scorurilor T.</a:t>
            </a:r>
          </a:p>
          <a:p>
            <a:r>
              <a:rPr lang="ro-RO" dirty="0"/>
              <a:t>Dacă scorul z este deja calculat, ne vom folosi de el pentru a obține scorurile standardizate T pentru Partial1.</a:t>
            </a:r>
          </a:p>
          <a:p>
            <a:r>
              <a:rPr lang="ro-RO" dirty="0"/>
              <a:t>TPartial1&lt;-50+10*zPartial1</a:t>
            </a:r>
          </a:p>
          <a:p>
            <a:endParaRPr lang="ro-RO" dirty="0"/>
          </a:p>
          <a:p>
            <a:endParaRPr lang="ro-RO" dirty="0"/>
          </a:p>
        </p:txBody>
      </p:sp>
      <p:pic>
        <p:nvPicPr>
          <p:cNvPr id="5" name="Picture 4">
            <a:extLst>
              <a:ext uri="{FF2B5EF4-FFF2-40B4-BE49-F238E27FC236}">
                <a16:creationId xmlns:a16="http://schemas.microsoft.com/office/drawing/2014/main" id="{32457263-D010-8899-B087-441561C5CA34}"/>
              </a:ext>
            </a:extLst>
          </p:cNvPr>
          <p:cNvPicPr>
            <a:picLocks noChangeAspect="1"/>
          </p:cNvPicPr>
          <p:nvPr/>
        </p:nvPicPr>
        <p:blipFill>
          <a:blip r:embed="rId2"/>
          <a:stretch>
            <a:fillRect/>
          </a:stretch>
        </p:blipFill>
        <p:spPr>
          <a:xfrm>
            <a:off x="2765687" y="3978304"/>
            <a:ext cx="5214532" cy="1327775"/>
          </a:xfrm>
          <a:prstGeom prst="rect">
            <a:avLst/>
          </a:prstGeom>
        </p:spPr>
      </p:pic>
    </p:spTree>
    <p:extLst>
      <p:ext uri="{BB962C8B-B14F-4D97-AF65-F5344CB8AC3E}">
        <p14:creationId xmlns:p14="http://schemas.microsoft.com/office/powerpoint/2010/main" val="626299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a:t>Scorurile standardizate – R</a:t>
            </a:r>
          </a:p>
        </p:txBody>
      </p:sp>
      <p:sp>
        <p:nvSpPr>
          <p:cNvPr id="4" name="Substituent număr diapozitiv 3">
            <a:extLst>
              <a:ext uri="{FF2B5EF4-FFF2-40B4-BE49-F238E27FC236}">
                <a16:creationId xmlns:a16="http://schemas.microsoft.com/office/drawing/2014/main" id="{0A81F361-310A-46B2-A0D3-745354A616FF}"/>
              </a:ext>
            </a:extLst>
          </p:cNvPr>
          <p:cNvSpPr>
            <a:spLocks noGrp="1"/>
          </p:cNvSpPr>
          <p:nvPr>
            <p:ph type="sldNum" sz="quarter" idx="12"/>
          </p:nvPr>
        </p:nvSpPr>
        <p:spPr/>
        <p:txBody>
          <a:bodyPr/>
          <a:lstStyle/>
          <a:p>
            <a:fld id="{4FAB73BC-B049-4115-A692-8D63A059BFB8}" type="slidenum">
              <a:rPr lang="en-US" smtClean="0"/>
              <a:t>15</a:t>
            </a:fld>
            <a:endParaRPr lang="en-US" dirty="0"/>
          </a:p>
        </p:txBody>
      </p:sp>
      <p:sp>
        <p:nvSpPr>
          <p:cNvPr id="5" name="Content Placeholder 4">
            <a:extLst>
              <a:ext uri="{FF2B5EF4-FFF2-40B4-BE49-F238E27FC236}">
                <a16:creationId xmlns:a16="http://schemas.microsoft.com/office/drawing/2014/main" id="{B229EE5F-3CBA-A67A-B4DC-39C7F22812E1}"/>
              </a:ext>
            </a:extLst>
          </p:cNvPr>
          <p:cNvSpPr>
            <a:spLocks noGrp="1"/>
          </p:cNvSpPr>
          <p:nvPr>
            <p:ph idx="1"/>
          </p:nvPr>
        </p:nvSpPr>
        <p:spPr>
          <a:xfrm>
            <a:off x="1069848" y="1544715"/>
            <a:ext cx="10058400" cy="4627485"/>
          </a:xfrm>
        </p:spPr>
        <p:txBody>
          <a:bodyPr/>
          <a:lstStyle/>
          <a:p>
            <a:r>
              <a:rPr lang="ro-RO" dirty="0"/>
              <a:t>Pentru introducerea în baza de date a celor două variabile care conțin scorurile standardizate vom utiliza funcția </a:t>
            </a:r>
            <a:r>
              <a:rPr lang="ro-RO" dirty="0" err="1"/>
              <a:t>data.frame</a:t>
            </a:r>
            <a:r>
              <a:rPr lang="ro-RO" dirty="0"/>
              <a:t>().</a:t>
            </a:r>
          </a:p>
          <a:p>
            <a:endParaRPr lang="ro-RO" dirty="0"/>
          </a:p>
        </p:txBody>
      </p:sp>
      <p:pic>
        <p:nvPicPr>
          <p:cNvPr id="7" name="Picture 6">
            <a:extLst>
              <a:ext uri="{FF2B5EF4-FFF2-40B4-BE49-F238E27FC236}">
                <a16:creationId xmlns:a16="http://schemas.microsoft.com/office/drawing/2014/main" id="{247A5106-0637-7CAC-D97C-FD2FCF7E24A8}"/>
              </a:ext>
            </a:extLst>
          </p:cNvPr>
          <p:cNvPicPr>
            <a:picLocks noChangeAspect="1"/>
          </p:cNvPicPr>
          <p:nvPr/>
        </p:nvPicPr>
        <p:blipFill>
          <a:blip r:embed="rId2"/>
          <a:stretch>
            <a:fillRect/>
          </a:stretch>
        </p:blipFill>
        <p:spPr>
          <a:xfrm>
            <a:off x="1282453" y="2426030"/>
            <a:ext cx="4330700" cy="533400"/>
          </a:xfrm>
          <a:prstGeom prst="rect">
            <a:avLst/>
          </a:prstGeom>
        </p:spPr>
      </p:pic>
      <p:pic>
        <p:nvPicPr>
          <p:cNvPr id="10" name="Picture 9">
            <a:extLst>
              <a:ext uri="{FF2B5EF4-FFF2-40B4-BE49-F238E27FC236}">
                <a16:creationId xmlns:a16="http://schemas.microsoft.com/office/drawing/2014/main" id="{BC961AC2-C25B-46FD-63E0-63B3F225E095}"/>
              </a:ext>
            </a:extLst>
          </p:cNvPr>
          <p:cNvPicPr>
            <a:picLocks noChangeAspect="1"/>
          </p:cNvPicPr>
          <p:nvPr/>
        </p:nvPicPr>
        <p:blipFill>
          <a:blip r:embed="rId3"/>
          <a:stretch>
            <a:fillRect/>
          </a:stretch>
        </p:blipFill>
        <p:spPr>
          <a:xfrm>
            <a:off x="5825758" y="2262992"/>
            <a:ext cx="4635500" cy="4009792"/>
          </a:xfrm>
          <a:prstGeom prst="rect">
            <a:avLst/>
          </a:prstGeom>
        </p:spPr>
      </p:pic>
    </p:spTree>
    <p:extLst>
      <p:ext uri="{BB962C8B-B14F-4D97-AF65-F5344CB8AC3E}">
        <p14:creationId xmlns:p14="http://schemas.microsoft.com/office/powerpoint/2010/main" val="77159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err="1"/>
              <a:t>Distributia</a:t>
            </a:r>
            <a:r>
              <a:rPr lang="ro-RO" dirty="0"/>
              <a:t> normala (Curba normala)</a:t>
            </a:r>
          </a:p>
        </p:txBody>
      </p:sp>
      <p:sp>
        <p:nvSpPr>
          <p:cNvPr id="4" name="Substituent număr diapozitiv 3">
            <a:extLst>
              <a:ext uri="{FF2B5EF4-FFF2-40B4-BE49-F238E27FC236}">
                <a16:creationId xmlns:a16="http://schemas.microsoft.com/office/drawing/2014/main" id="{0A81F361-310A-46B2-A0D3-745354A616FF}"/>
              </a:ext>
            </a:extLst>
          </p:cNvPr>
          <p:cNvSpPr>
            <a:spLocks noGrp="1"/>
          </p:cNvSpPr>
          <p:nvPr>
            <p:ph type="sldNum" sz="quarter" idx="12"/>
          </p:nvPr>
        </p:nvSpPr>
        <p:spPr/>
        <p:txBody>
          <a:bodyPr/>
          <a:lstStyle/>
          <a:p>
            <a:fld id="{4FAB73BC-B049-4115-A692-8D63A059BFB8}" type="slidenum">
              <a:rPr lang="en-US" smtClean="0"/>
              <a:t>16</a:t>
            </a:fld>
            <a:endParaRPr lang="en-US" dirty="0"/>
          </a:p>
        </p:txBody>
      </p:sp>
      <p:sp>
        <p:nvSpPr>
          <p:cNvPr id="5" name="Substituent conținut 4">
            <a:extLst>
              <a:ext uri="{FF2B5EF4-FFF2-40B4-BE49-F238E27FC236}">
                <a16:creationId xmlns:a16="http://schemas.microsoft.com/office/drawing/2014/main" id="{A0354B32-A1A2-45C2-93B0-3B2716329ED5}"/>
              </a:ext>
            </a:extLst>
          </p:cNvPr>
          <p:cNvSpPr>
            <a:spLocks noGrp="1"/>
          </p:cNvSpPr>
          <p:nvPr>
            <p:ph idx="1"/>
          </p:nvPr>
        </p:nvSpPr>
        <p:spPr>
          <a:xfrm>
            <a:off x="1069848" y="1731146"/>
            <a:ext cx="10058400" cy="4441054"/>
          </a:xfrm>
        </p:spPr>
        <p:txBody>
          <a:bodyPr/>
          <a:lstStyle/>
          <a:p>
            <a:r>
              <a:rPr lang="ro-RO" dirty="0" err="1"/>
              <a:t>Distributie</a:t>
            </a:r>
            <a:r>
              <a:rPr lang="ro-RO" dirty="0"/>
              <a:t> teoretică</a:t>
            </a:r>
          </a:p>
          <a:p>
            <a:r>
              <a:rPr lang="ro-RO" dirty="0"/>
              <a:t>Carl Friedrich Gauss cu scopul de a explica erorile aleatorii în observațiile astronomice</a:t>
            </a:r>
          </a:p>
          <a:p>
            <a:r>
              <a:rPr lang="ro-RO" dirty="0"/>
              <a:t>Karl </a:t>
            </a:r>
            <a:r>
              <a:rPr lang="ro-RO" dirty="0" err="1"/>
              <a:t>Pearson</a:t>
            </a:r>
            <a:r>
              <a:rPr lang="ro-RO" dirty="0"/>
              <a:t> a dat distribuției normale denumirea de </a:t>
            </a:r>
            <a:r>
              <a:rPr lang="ro-RO" b="1" dirty="0"/>
              <a:t>curbă normală</a:t>
            </a:r>
            <a:r>
              <a:rPr lang="ro-RO" dirty="0"/>
              <a:t>, deoarece s-a observat că o largă varietate de măsurători au tendința de a se organiza într-o distribuție sub formă de clopot.</a:t>
            </a:r>
          </a:p>
        </p:txBody>
      </p:sp>
    </p:spTree>
    <p:extLst>
      <p:ext uri="{BB962C8B-B14F-4D97-AF65-F5344CB8AC3E}">
        <p14:creationId xmlns:p14="http://schemas.microsoft.com/office/powerpoint/2010/main" val="3769692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err="1"/>
              <a:t>Distributia</a:t>
            </a:r>
            <a:r>
              <a:rPr lang="ro-RO" dirty="0"/>
              <a:t> normala (Curba normala)</a:t>
            </a:r>
          </a:p>
        </p:txBody>
      </p:sp>
      <p:sp>
        <p:nvSpPr>
          <p:cNvPr id="4" name="Substituent număr diapozitiv 3">
            <a:extLst>
              <a:ext uri="{FF2B5EF4-FFF2-40B4-BE49-F238E27FC236}">
                <a16:creationId xmlns:a16="http://schemas.microsoft.com/office/drawing/2014/main" id="{0A81F361-310A-46B2-A0D3-745354A616FF}"/>
              </a:ext>
            </a:extLst>
          </p:cNvPr>
          <p:cNvSpPr>
            <a:spLocks noGrp="1"/>
          </p:cNvSpPr>
          <p:nvPr>
            <p:ph type="sldNum" sz="quarter" idx="12"/>
          </p:nvPr>
        </p:nvSpPr>
        <p:spPr/>
        <p:txBody>
          <a:bodyPr/>
          <a:lstStyle/>
          <a:p>
            <a:fld id="{4FAB73BC-B049-4115-A692-8D63A059BFB8}" type="slidenum">
              <a:rPr lang="en-US" smtClean="0"/>
              <a:t>17</a:t>
            </a:fld>
            <a:endParaRPr lang="en-US" dirty="0"/>
          </a:p>
        </p:txBody>
      </p:sp>
      <p:sp>
        <p:nvSpPr>
          <p:cNvPr id="5" name="Substituent conținut 4">
            <a:extLst>
              <a:ext uri="{FF2B5EF4-FFF2-40B4-BE49-F238E27FC236}">
                <a16:creationId xmlns:a16="http://schemas.microsoft.com/office/drawing/2014/main" id="{A0354B32-A1A2-45C2-93B0-3B2716329ED5}"/>
              </a:ext>
            </a:extLst>
          </p:cNvPr>
          <p:cNvSpPr>
            <a:spLocks noGrp="1"/>
          </p:cNvSpPr>
          <p:nvPr>
            <p:ph idx="1"/>
          </p:nvPr>
        </p:nvSpPr>
        <p:spPr>
          <a:xfrm>
            <a:off x="1069848" y="1731146"/>
            <a:ext cx="10058400" cy="4441054"/>
          </a:xfrm>
        </p:spPr>
        <p:txBody>
          <a:bodyPr/>
          <a:lstStyle/>
          <a:p>
            <a:r>
              <a:rPr lang="ro-RO" dirty="0"/>
              <a:t>Curba normală (curba lui Gauss) are următoarele proprietăți:</a:t>
            </a:r>
          </a:p>
          <a:p>
            <a:pPr marL="457200" lvl="0" indent="-457200">
              <a:buFont typeface="+mj-lt"/>
              <a:buAutoNum type="arabicPeriod"/>
            </a:pPr>
            <a:r>
              <a:rPr lang="ro-RO" dirty="0"/>
              <a:t>are formă de clopot – cea mai mare parte a valorilor se concentrează în zona medie.</a:t>
            </a:r>
          </a:p>
          <a:p>
            <a:pPr marL="457200" lvl="0" indent="-457200">
              <a:buFont typeface="+mj-lt"/>
              <a:buAutoNum type="arabicPeriod"/>
            </a:pPr>
            <a:r>
              <a:rPr lang="ro-RO" dirty="0"/>
              <a:t>este perfect simetrică, de fiecare parte a mediei fiind 50% din valorile distribuției.</a:t>
            </a:r>
          </a:p>
          <a:p>
            <a:pPr marL="457200" indent="-457200">
              <a:buFont typeface="+mj-lt"/>
              <a:buAutoNum type="arabicPeriod"/>
            </a:pPr>
            <a:r>
              <a:rPr lang="ro-RO" dirty="0"/>
              <a:t>poate lua valori oricât de mari sau oricât de mici; marginile curbei nu ating axa </a:t>
            </a:r>
            <a:r>
              <a:rPr lang="ro-RO" dirty="0" err="1"/>
              <a:t>Ox</a:t>
            </a:r>
            <a:r>
              <a:rPr lang="ro-RO" dirty="0"/>
              <a:t>.</a:t>
            </a:r>
          </a:p>
        </p:txBody>
      </p:sp>
    </p:spTree>
    <p:extLst>
      <p:ext uri="{BB962C8B-B14F-4D97-AF65-F5344CB8AC3E}">
        <p14:creationId xmlns:p14="http://schemas.microsoft.com/office/powerpoint/2010/main" val="655760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err="1"/>
              <a:t>Distributia</a:t>
            </a:r>
            <a:r>
              <a:rPr lang="ro-RO" dirty="0"/>
              <a:t> normala (Curba normala)</a:t>
            </a:r>
          </a:p>
        </p:txBody>
      </p:sp>
      <p:sp>
        <p:nvSpPr>
          <p:cNvPr id="4" name="Substituent număr diapozitiv 3">
            <a:extLst>
              <a:ext uri="{FF2B5EF4-FFF2-40B4-BE49-F238E27FC236}">
                <a16:creationId xmlns:a16="http://schemas.microsoft.com/office/drawing/2014/main" id="{0A81F361-310A-46B2-A0D3-745354A616FF}"/>
              </a:ext>
            </a:extLst>
          </p:cNvPr>
          <p:cNvSpPr>
            <a:spLocks noGrp="1"/>
          </p:cNvSpPr>
          <p:nvPr>
            <p:ph type="sldNum" sz="quarter" idx="12"/>
          </p:nvPr>
        </p:nvSpPr>
        <p:spPr/>
        <p:txBody>
          <a:bodyPr/>
          <a:lstStyle/>
          <a:p>
            <a:fld id="{4FAB73BC-B049-4115-A692-8D63A059BFB8}" type="slidenum">
              <a:rPr lang="en-US" smtClean="0"/>
              <a:t>18</a:t>
            </a:fld>
            <a:endParaRPr lang="en-US" dirty="0"/>
          </a:p>
        </p:txBody>
      </p:sp>
      <p:pic>
        <p:nvPicPr>
          <p:cNvPr id="7" name="Substituent conținut 6">
            <a:extLst>
              <a:ext uri="{FF2B5EF4-FFF2-40B4-BE49-F238E27FC236}">
                <a16:creationId xmlns:a16="http://schemas.microsoft.com/office/drawing/2014/main" id="{0C1CE59A-7EC3-4DD6-9B71-6FF9EEE2A0FD}"/>
              </a:ext>
            </a:extLst>
          </p:cNvPr>
          <p:cNvPicPr>
            <a:picLocks noGrp="1" noChangeAspect="1"/>
          </p:cNvPicPr>
          <p:nvPr>
            <p:ph idx="1"/>
          </p:nvPr>
        </p:nvPicPr>
        <p:blipFill>
          <a:blip r:embed="rId2"/>
          <a:stretch>
            <a:fillRect/>
          </a:stretch>
        </p:blipFill>
        <p:spPr>
          <a:xfrm>
            <a:off x="3436937" y="2779712"/>
            <a:ext cx="5324475" cy="2343150"/>
          </a:xfrm>
          <a:prstGeom prst="rect">
            <a:avLst/>
          </a:prstGeom>
        </p:spPr>
      </p:pic>
    </p:spTree>
    <p:extLst>
      <p:ext uri="{BB962C8B-B14F-4D97-AF65-F5344CB8AC3E}">
        <p14:creationId xmlns:p14="http://schemas.microsoft.com/office/powerpoint/2010/main" val="4026537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err="1"/>
              <a:t>Distributia</a:t>
            </a:r>
            <a:r>
              <a:rPr lang="ro-RO" dirty="0"/>
              <a:t> normala (Curba normala)</a:t>
            </a:r>
          </a:p>
        </p:txBody>
      </p:sp>
      <p:sp>
        <p:nvSpPr>
          <p:cNvPr id="4" name="Substituent număr diapozitiv 3">
            <a:extLst>
              <a:ext uri="{FF2B5EF4-FFF2-40B4-BE49-F238E27FC236}">
                <a16:creationId xmlns:a16="http://schemas.microsoft.com/office/drawing/2014/main" id="{0A81F361-310A-46B2-A0D3-745354A616FF}"/>
              </a:ext>
            </a:extLst>
          </p:cNvPr>
          <p:cNvSpPr>
            <a:spLocks noGrp="1"/>
          </p:cNvSpPr>
          <p:nvPr>
            <p:ph type="sldNum" sz="quarter" idx="12"/>
          </p:nvPr>
        </p:nvSpPr>
        <p:spPr/>
        <p:txBody>
          <a:bodyPr/>
          <a:lstStyle/>
          <a:p>
            <a:fld id="{4FAB73BC-B049-4115-A692-8D63A059BFB8}" type="slidenum">
              <a:rPr lang="en-US" smtClean="0"/>
              <a:t>19</a:t>
            </a:fld>
            <a:endParaRPr lang="en-US" dirty="0"/>
          </a:p>
        </p:txBody>
      </p:sp>
      <p:sp>
        <p:nvSpPr>
          <p:cNvPr id="5" name="Substituent conținut 4">
            <a:extLst>
              <a:ext uri="{FF2B5EF4-FFF2-40B4-BE49-F238E27FC236}">
                <a16:creationId xmlns:a16="http://schemas.microsoft.com/office/drawing/2014/main" id="{1E210533-E29B-45B0-A1E0-681573243168}"/>
              </a:ext>
            </a:extLst>
          </p:cNvPr>
          <p:cNvSpPr>
            <a:spLocks noGrp="1"/>
          </p:cNvSpPr>
          <p:nvPr>
            <p:ph idx="1"/>
          </p:nvPr>
        </p:nvSpPr>
        <p:spPr>
          <a:xfrm>
            <a:off x="1069848" y="1686757"/>
            <a:ext cx="10058400" cy="4485443"/>
          </a:xfrm>
        </p:spPr>
        <p:txBody>
          <a:bodyPr/>
          <a:lstStyle/>
          <a:p>
            <a:pPr lvl="0"/>
            <a:r>
              <a:rPr lang="ro-RO" dirty="0"/>
              <a:t>între medie (z = 0) și o abatere standard (z = 1) se află aproximativ 34% din scorurile distribuției normale.</a:t>
            </a:r>
          </a:p>
          <a:p>
            <a:pPr lvl="0"/>
            <a:r>
              <a:rPr lang="ro-RO" dirty="0"/>
              <a:t>Între -1z și +1z se află 68% din scorurile distribuției.</a:t>
            </a:r>
          </a:p>
          <a:p>
            <a:pPr lvl="0"/>
            <a:r>
              <a:rPr lang="ro-RO" dirty="0"/>
              <a:t>Între -2z și +2z se află 95% din scorurile distribuției.</a:t>
            </a:r>
          </a:p>
          <a:p>
            <a:r>
              <a:rPr lang="ro-RO" dirty="0"/>
              <a:t>Între -3z și +3z se află 99% din scorurile distribuției.</a:t>
            </a:r>
          </a:p>
        </p:txBody>
      </p:sp>
    </p:spTree>
    <p:extLst>
      <p:ext uri="{BB962C8B-B14F-4D97-AF65-F5344CB8AC3E}">
        <p14:creationId xmlns:p14="http://schemas.microsoft.com/office/powerpoint/2010/main" val="1738210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a:t>introducere</a:t>
            </a:r>
          </a:p>
        </p:txBody>
      </p:sp>
      <p:sp>
        <p:nvSpPr>
          <p:cNvPr id="3" name="Substituent conținut 2">
            <a:extLst>
              <a:ext uri="{FF2B5EF4-FFF2-40B4-BE49-F238E27FC236}">
                <a16:creationId xmlns:a16="http://schemas.microsoft.com/office/drawing/2014/main" id="{A1350464-0C88-4225-9E7A-775A52CEA669}"/>
              </a:ext>
            </a:extLst>
          </p:cNvPr>
          <p:cNvSpPr>
            <a:spLocks noGrp="1"/>
          </p:cNvSpPr>
          <p:nvPr>
            <p:ph idx="1"/>
          </p:nvPr>
        </p:nvSpPr>
        <p:spPr>
          <a:xfrm>
            <a:off x="1069848" y="1544715"/>
            <a:ext cx="10058400" cy="4627485"/>
          </a:xfrm>
        </p:spPr>
        <p:txBody>
          <a:bodyPr/>
          <a:lstStyle/>
          <a:p>
            <a:r>
              <a:rPr lang="ro-RO" dirty="0"/>
              <a:t>Statistica descriptivă </a:t>
            </a:r>
            <a:r>
              <a:rPr lang="ro-RO" dirty="0" err="1"/>
              <a:t>vs</a:t>
            </a:r>
            <a:r>
              <a:rPr lang="ro-RO" dirty="0"/>
              <a:t> Statistica inferențială</a:t>
            </a:r>
          </a:p>
          <a:p>
            <a:r>
              <a:rPr lang="ro-RO" dirty="0"/>
              <a:t>Statistica inferențială face apel la un set de proceduri care permit extinderea rezultatelor obținute prin măsurarea eșantionului la nivelul populației.</a:t>
            </a:r>
          </a:p>
          <a:p>
            <a:r>
              <a:rPr lang="ro-RO" dirty="0"/>
              <a:t>Statistica inferențială reprezintă esența analizei statistice.</a:t>
            </a:r>
          </a:p>
        </p:txBody>
      </p:sp>
      <p:sp>
        <p:nvSpPr>
          <p:cNvPr id="4" name="Substituent număr diapozitiv 3">
            <a:extLst>
              <a:ext uri="{FF2B5EF4-FFF2-40B4-BE49-F238E27FC236}">
                <a16:creationId xmlns:a16="http://schemas.microsoft.com/office/drawing/2014/main" id="{0E6932CE-4CDA-453B-A6E1-C8F4F320269F}"/>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874218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err="1"/>
              <a:t>Distributia</a:t>
            </a:r>
            <a:r>
              <a:rPr lang="ro-RO" dirty="0"/>
              <a:t> normala (Curba normala)</a:t>
            </a:r>
          </a:p>
        </p:txBody>
      </p:sp>
      <p:sp>
        <p:nvSpPr>
          <p:cNvPr id="4" name="Substituent număr diapozitiv 3">
            <a:extLst>
              <a:ext uri="{FF2B5EF4-FFF2-40B4-BE49-F238E27FC236}">
                <a16:creationId xmlns:a16="http://schemas.microsoft.com/office/drawing/2014/main" id="{0A81F361-310A-46B2-A0D3-745354A616FF}"/>
              </a:ext>
            </a:extLst>
          </p:cNvPr>
          <p:cNvSpPr>
            <a:spLocks noGrp="1"/>
          </p:cNvSpPr>
          <p:nvPr>
            <p:ph type="sldNum" sz="quarter" idx="12"/>
          </p:nvPr>
        </p:nvSpPr>
        <p:spPr/>
        <p:txBody>
          <a:bodyPr/>
          <a:lstStyle/>
          <a:p>
            <a:fld id="{4FAB73BC-B049-4115-A692-8D63A059BFB8}" type="slidenum">
              <a:rPr lang="en-US" smtClean="0"/>
              <a:t>20</a:t>
            </a:fld>
            <a:endParaRPr lang="en-US" dirty="0"/>
          </a:p>
        </p:txBody>
      </p:sp>
      <p:pic>
        <p:nvPicPr>
          <p:cNvPr id="3" name="Substituent conținut 2">
            <a:extLst>
              <a:ext uri="{FF2B5EF4-FFF2-40B4-BE49-F238E27FC236}">
                <a16:creationId xmlns:a16="http://schemas.microsoft.com/office/drawing/2014/main" id="{7AD9A720-3D2F-4E38-A8E5-82BB55793665}"/>
              </a:ext>
            </a:extLst>
          </p:cNvPr>
          <p:cNvPicPr>
            <a:picLocks noGrp="1" noChangeAspect="1"/>
          </p:cNvPicPr>
          <p:nvPr>
            <p:ph idx="1"/>
          </p:nvPr>
        </p:nvPicPr>
        <p:blipFill>
          <a:blip r:embed="rId2"/>
          <a:stretch>
            <a:fillRect/>
          </a:stretch>
        </p:blipFill>
        <p:spPr>
          <a:xfrm>
            <a:off x="2846387" y="2463006"/>
            <a:ext cx="6505575" cy="2933700"/>
          </a:xfrm>
          <a:prstGeom prst="rect">
            <a:avLst/>
          </a:prstGeom>
        </p:spPr>
      </p:pic>
    </p:spTree>
    <p:extLst>
      <p:ext uri="{BB962C8B-B14F-4D97-AF65-F5344CB8AC3E}">
        <p14:creationId xmlns:p14="http://schemas.microsoft.com/office/powerpoint/2010/main" val="3630340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err="1"/>
              <a:t>Distributia</a:t>
            </a:r>
            <a:r>
              <a:rPr lang="ro-RO" dirty="0"/>
              <a:t> normala (Curba normala)</a:t>
            </a:r>
          </a:p>
        </p:txBody>
      </p:sp>
      <p:sp>
        <p:nvSpPr>
          <p:cNvPr id="4" name="Substituent număr diapozitiv 3">
            <a:extLst>
              <a:ext uri="{FF2B5EF4-FFF2-40B4-BE49-F238E27FC236}">
                <a16:creationId xmlns:a16="http://schemas.microsoft.com/office/drawing/2014/main" id="{0A81F361-310A-46B2-A0D3-745354A616FF}"/>
              </a:ext>
            </a:extLst>
          </p:cNvPr>
          <p:cNvSpPr>
            <a:spLocks noGrp="1"/>
          </p:cNvSpPr>
          <p:nvPr>
            <p:ph type="sldNum" sz="quarter" idx="12"/>
          </p:nvPr>
        </p:nvSpPr>
        <p:spPr/>
        <p:txBody>
          <a:bodyPr/>
          <a:lstStyle/>
          <a:p>
            <a:fld id="{4FAB73BC-B049-4115-A692-8D63A059BFB8}" type="slidenum">
              <a:rPr lang="en-US" smtClean="0"/>
              <a:t>21</a:t>
            </a:fld>
            <a:endParaRPr lang="en-US" dirty="0"/>
          </a:p>
        </p:txBody>
      </p:sp>
      <p:sp>
        <p:nvSpPr>
          <p:cNvPr id="6" name="Substituent conținut 5">
            <a:extLst>
              <a:ext uri="{FF2B5EF4-FFF2-40B4-BE49-F238E27FC236}">
                <a16:creationId xmlns:a16="http://schemas.microsoft.com/office/drawing/2014/main" id="{2845F389-C081-4A69-A7CA-527EF0F1C319}"/>
              </a:ext>
            </a:extLst>
          </p:cNvPr>
          <p:cNvSpPr>
            <a:spLocks noGrp="1"/>
          </p:cNvSpPr>
          <p:nvPr>
            <p:ph idx="1"/>
          </p:nvPr>
        </p:nvSpPr>
        <p:spPr/>
        <p:txBody>
          <a:bodyPr/>
          <a:lstStyle/>
          <a:p>
            <a:endParaRPr lang="ro-RO" dirty="0"/>
          </a:p>
        </p:txBody>
      </p:sp>
      <p:pic>
        <p:nvPicPr>
          <p:cNvPr id="7" name="Imagine 6">
            <a:extLst>
              <a:ext uri="{FF2B5EF4-FFF2-40B4-BE49-F238E27FC236}">
                <a16:creationId xmlns:a16="http://schemas.microsoft.com/office/drawing/2014/main" id="{53230ADC-9A03-4B59-9378-E75EEE842EBA}"/>
              </a:ext>
            </a:extLst>
          </p:cNvPr>
          <p:cNvPicPr>
            <a:picLocks noChangeAspect="1"/>
          </p:cNvPicPr>
          <p:nvPr/>
        </p:nvPicPr>
        <p:blipFill>
          <a:blip r:embed="rId2"/>
          <a:stretch>
            <a:fillRect/>
          </a:stretch>
        </p:blipFill>
        <p:spPr>
          <a:xfrm>
            <a:off x="2309812" y="2619375"/>
            <a:ext cx="7305675" cy="2190750"/>
          </a:xfrm>
          <a:prstGeom prst="rect">
            <a:avLst/>
          </a:prstGeom>
        </p:spPr>
      </p:pic>
    </p:spTree>
    <p:extLst>
      <p:ext uri="{BB962C8B-B14F-4D97-AF65-F5344CB8AC3E}">
        <p14:creationId xmlns:p14="http://schemas.microsoft.com/office/powerpoint/2010/main" val="3405865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err="1"/>
              <a:t>Distributia</a:t>
            </a:r>
            <a:r>
              <a:rPr lang="ro-RO" dirty="0"/>
              <a:t> normala (Curba normala)</a:t>
            </a:r>
          </a:p>
        </p:txBody>
      </p:sp>
      <p:sp>
        <p:nvSpPr>
          <p:cNvPr id="4" name="Substituent număr diapozitiv 3">
            <a:extLst>
              <a:ext uri="{FF2B5EF4-FFF2-40B4-BE49-F238E27FC236}">
                <a16:creationId xmlns:a16="http://schemas.microsoft.com/office/drawing/2014/main" id="{0A81F361-310A-46B2-A0D3-745354A616FF}"/>
              </a:ext>
            </a:extLst>
          </p:cNvPr>
          <p:cNvSpPr>
            <a:spLocks noGrp="1"/>
          </p:cNvSpPr>
          <p:nvPr>
            <p:ph type="sldNum" sz="quarter" idx="12"/>
          </p:nvPr>
        </p:nvSpPr>
        <p:spPr/>
        <p:txBody>
          <a:bodyPr/>
          <a:lstStyle/>
          <a:p>
            <a:fld id="{4FAB73BC-B049-4115-A692-8D63A059BFB8}" type="slidenum">
              <a:rPr lang="en-US" smtClean="0"/>
              <a:t>22</a:t>
            </a:fld>
            <a:endParaRPr lang="en-US" dirty="0"/>
          </a:p>
        </p:txBody>
      </p:sp>
      <p:pic>
        <p:nvPicPr>
          <p:cNvPr id="3" name="Substituent conținut 2">
            <a:extLst>
              <a:ext uri="{FF2B5EF4-FFF2-40B4-BE49-F238E27FC236}">
                <a16:creationId xmlns:a16="http://schemas.microsoft.com/office/drawing/2014/main" id="{44B91E1F-5E80-41CA-BB3B-C78A00B45FDF}"/>
              </a:ext>
            </a:extLst>
          </p:cNvPr>
          <p:cNvPicPr>
            <a:picLocks noGrp="1" noChangeAspect="1"/>
          </p:cNvPicPr>
          <p:nvPr>
            <p:ph idx="1"/>
          </p:nvPr>
        </p:nvPicPr>
        <p:blipFill>
          <a:blip r:embed="rId2"/>
          <a:stretch>
            <a:fillRect/>
          </a:stretch>
        </p:blipFill>
        <p:spPr>
          <a:xfrm>
            <a:off x="4569292" y="2120900"/>
            <a:ext cx="3059765" cy="4051300"/>
          </a:xfrm>
          <a:prstGeom prst="rect">
            <a:avLst/>
          </a:prstGeom>
        </p:spPr>
      </p:pic>
    </p:spTree>
    <p:extLst>
      <p:ext uri="{BB962C8B-B14F-4D97-AF65-F5344CB8AC3E}">
        <p14:creationId xmlns:p14="http://schemas.microsoft.com/office/powerpoint/2010/main" val="1061814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err="1"/>
              <a:t>Distributia</a:t>
            </a:r>
            <a:r>
              <a:rPr lang="ro-RO" dirty="0"/>
              <a:t> normala (Curba normala)</a:t>
            </a:r>
          </a:p>
        </p:txBody>
      </p:sp>
      <p:sp>
        <p:nvSpPr>
          <p:cNvPr id="4" name="Substituent număr diapozitiv 3">
            <a:extLst>
              <a:ext uri="{FF2B5EF4-FFF2-40B4-BE49-F238E27FC236}">
                <a16:creationId xmlns:a16="http://schemas.microsoft.com/office/drawing/2014/main" id="{0A81F361-310A-46B2-A0D3-745354A616FF}"/>
              </a:ext>
            </a:extLst>
          </p:cNvPr>
          <p:cNvSpPr>
            <a:spLocks noGrp="1"/>
          </p:cNvSpPr>
          <p:nvPr>
            <p:ph type="sldNum" sz="quarter" idx="12"/>
          </p:nvPr>
        </p:nvSpPr>
        <p:spPr/>
        <p:txBody>
          <a:bodyPr/>
          <a:lstStyle/>
          <a:p>
            <a:fld id="{4FAB73BC-B049-4115-A692-8D63A059BFB8}" type="slidenum">
              <a:rPr lang="en-US" smtClean="0"/>
              <a:t>23</a:t>
            </a:fld>
            <a:endParaRPr lang="en-US" dirty="0"/>
          </a:p>
        </p:txBody>
      </p:sp>
      <p:sp>
        <p:nvSpPr>
          <p:cNvPr id="6" name="Substituent conținut 5">
            <a:extLst>
              <a:ext uri="{FF2B5EF4-FFF2-40B4-BE49-F238E27FC236}">
                <a16:creationId xmlns:a16="http://schemas.microsoft.com/office/drawing/2014/main" id="{46CF2D93-C2CD-491C-A724-B1C9E170D9C4}"/>
              </a:ext>
            </a:extLst>
          </p:cNvPr>
          <p:cNvSpPr>
            <a:spLocks noGrp="1"/>
          </p:cNvSpPr>
          <p:nvPr>
            <p:ph idx="1"/>
          </p:nvPr>
        </p:nvSpPr>
        <p:spPr/>
        <p:txBody>
          <a:bodyPr/>
          <a:lstStyle/>
          <a:p>
            <a:endParaRPr lang="ro-RO" dirty="0"/>
          </a:p>
        </p:txBody>
      </p:sp>
      <p:pic>
        <p:nvPicPr>
          <p:cNvPr id="7" name="Imagine 6">
            <a:extLst>
              <a:ext uri="{FF2B5EF4-FFF2-40B4-BE49-F238E27FC236}">
                <a16:creationId xmlns:a16="http://schemas.microsoft.com/office/drawing/2014/main" id="{09A4198B-94FF-4581-AD13-227811ED8750}"/>
              </a:ext>
            </a:extLst>
          </p:cNvPr>
          <p:cNvPicPr>
            <a:picLocks noChangeAspect="1"/>
          </p:cNvPicPr>
          <p:nvPr/>
        </p:nvPicPr>
        <p:blipFill>
          <a:blip r:embed="rId2"/>
          <a:stretch>
            <a:fillRect/>
          </a:stretch>
        </p:blipFill>
        <p:spPr>
          <a:xfrm>
            <a:off x="2138362" y="2459115"/>
            <a:ext cx="7915275" cy="3398760"/>
          </a:xfrm>
          <a:prstGeom prst="rect">
            <a:avLst/>
          </a:prstGeom>
        </p:spPr>
      </p:pic>
    </p:spTree>
    <p:extLst>
      <p:ext uri="{BB962C8B-B14F-4D97-AF65-F5344CB8AC3E}">
        <p14:creationId xmlns:p14="http://schemas.microsoft.com/office/powerpoint/2010/main" val="3406150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59355"/>
          </a:xfrm>
        </p:spPr>
        <p:txBody>
          <a:bodyPr/>
          <a:lstStyle/>
          <a:p>
            <a:r>
              <a:rPr lang="en-US" dirty="0" err="1"/>
              <a:t>Distributia</a:t>
            </a:r>
            <a:r>
              <a:rPr lang="en-US" dirty="0"/>
              <a:t> de </a:t>
            </a:r>
            <a:r>
              <a:rPr lang="en-US" dirty="0" err="1"/>
              <a:t>esantionare</a:t>
            </a:r>
            <a:endParaRPr lang="en-US" dirty="0"/>
          </a:p>
        </p:txBody>
      </p:sp>
      <p:sp>
        <p:nvSpPr>
          <p:cNvPr id="3" name="Content Placeholder 2"/>
          <p:cNvSpPr>
            <a:spLocks noGrp="1"/>
          </p:cNvSpPr>
          <p:nvPr>
            <p:ph idx="1"/>
          </p:nvPr>
        </p:nvSpPr>
        <p:spPr>
          <a:xfrm>
            <a:off x="1069848" y="1648918"/>
            <a:ext cx="10058400" cy="4523282"/>
          </a:xfrm>
        </p:spPr>
        <p:txBody>
          <a:bodyPr/>
          <a:lstStyle/>
          <a:p>
            <a:r>
              <a:rPr lang="ro-RO" dirty="0"/>
              <a:t>Dintr-o anumită populație pot fi extrase o „infinitate” de eșantioane de volum N.</a:t>
            </a:r>
          </a:p>
          <a:p>
            <a:r>
              <a:rPr lang="ro-RO" dirty="0"/>
              <a:t>Pentru eșantioanele obținute putem calcula anumiți indicatori statistici: medie, abatere standard, dispersie etc.</a:t>
            </a:r>
          </a:p>
          <a:p>
            <a:r>
              <a:rPr lang="ro-RO" dirty="0"/>
              <a:t>Să ne imaginăm că pentru fiecare eșantion posibil extras din populație calculăm media. Aceste medii formează, la rândul lor, o distribuție care se numește </a:t>
            </a:r>
            <a:r>
              <a:rPr lang="ro-RO" b="1" dirty="0"/>
              <a:t>distribuție mediei de eșantionare (distribuție de eșantionare)</a:t>
            </a:r>
            <a:r>
              <a:rPr lang="ro-RO" dirty="0"/>
              <a:t>. </a:t>
            </a:r>
          </a:p>
          <a:p>
            <a:endParaRPr lang="ro-RO" dirty="0"/>
          </a:p>
          <a:p>
            <a:r>
              <a:rPr lang="ro-RO" dirty="0"/>
              <a:t>Distribuția de eșantionare va avea, la rândul ei, o medie care poartă numele de </a:t>
            </a:r>
            <a:r>
              <a:rPr lang="ro-RO" b="1" dirty="0"/>
              <a:t>medie de eșantionare</a:t>
            </a:r>
            <a:endParaRPr lang="en-US" dirty="0"/>
          </a:p>
        </p:txBody>
      </p:sp>
    </p:spTree>
    <p:extLst>
      <p:ext uri="{BB962C8B-B14F-4D97-AF65-F5344CB8AC3E}">
        <p14:creationId xmlns:p14="http://schemas.microsoft.com/office/powerpoint/2010/main" val="1301118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59355"/>
          </a:xfrm>
        </p:spPr>
        <p:txBody>
          <a:bodyPr/>
          <a:lstStyle/>
          <a:p>
            <a:r>
              <a:rPr lang="en-US" dirty="0" err="1"/>
              <a:t>Distributia</a:t>
            </a:r>
            <a:r>
              <a:rPr lang="en-US" dirty="0"/>
              <a:t> de </a:t>
            </a:r>
            <a:r>
              <a:rPr lang="en-US" dirty="0" err="1"/>
              <a:t>esantionare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1648918"/>
                <a:ext cx="10058400" cy="4523282"/>
              </a:xfrm>
            </p:spPr>
            <p:txBody>
              <a:bodyPr/>
              <a:lstStyle/>
              <a:p>
                <a14:m>
                  <m:oMath xmlns:m="http://schemas.openxmlformats.org/officeDocument/2006/math">
                    <m:r>
                      <a:rPr lang="ro-RO" i="1">
                        <a:latin typeface="Cambria Math" charset="0"/>
                      </a:rPr>
                      <m:t>𝜇</m:t>
                    </m:r>
                    <m:r>
                      <a:rPr lang="ro-RO" i="1">
                        <a:latin typeface="Cambria Math"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ro-RO" i="1">
                                <a:latin typeface="Cambria Math" charset="0"/>
                              </a:rPr>
                              <m:t>𝑚</m:t>
                            </m:r>
                          </m:e>
                          <m:sub>
                            <m:r>
                              <a:rPr lang="ro-RO" i="1">
                                <a:latin typeface="Cambria Math" charset="0"/>
                              </a:rPr>
                              <m:t>1</m:t>
                            </m:r>
                          </m:sub>
                        </m:sSub>
                        <m:r>
                          <a:rPr lang="ro-RO" i="1">
                            <a:latin typeface="Cambria Math" charset="0"/>
                          </a:rPr>
                          <m:t>+ </m:t>
                        </m:r>
                        <m:sSub>
                          <m:sSubPr>
                            <m:ctrlPr>
                              <a:rPr lang="en-US" i="1">
                                <a:latin typeface="Cambria Math" panose="02040503050406030204" pitchFamily="18" charset="0"/>
                              </a:rPr>
                            </m:ctrlPr>
                          </m:sSubPr>
                          <m:e>
                            <m:r>
                              <a:rPr lang="ro-RO" i="1">
                                <a:latin typeface="Cambria Math" charset="0"/>
                              </a:rPr>
                              <m:t>𝑚</m:t>
                            </m:r>
                          </m:e>
                          <m:sub>
                            <m:r>
                              <a:rPr lang="ro-RO" i="1">
                                <a:latin typeface="Cambria Math" charset="0"/>
                              </a:rPr>
                              <m:t>2</m:t>
                            </m:r>
                          </m:sub>
                        </m:sSub>
                        <m:r>
                          <a:rPr lang="ro-RO" i="1">
                            <a:latin typeface="Cambria Math" charset="0"/>
                          </a:rPr>
                          <m:t>+ </m:t>
                        </m:r>
                        <m:sSub>
                          <m:sSubPr>
                            <m:ctrlPr>
                              <a:rPr lang="en-US" i="1">
                                <a:latin typeface="Cambria Math" panose="02040503050406030204" pitchFamily="18" charset="0"/>
                              </a:rPr>
                            </m:ctrlPr>
                          </m:sSubPr>
                          <m:e>
                            <m:r>
                              <a:rPr lang="ro-RO" i="1">
                                <a:latin typeface="Cambria Math" charset="0"/>
                              </a:rPr>
                              <m:t>𝑚</m:t>
                            </m:r>
                          </m:e>
                          <m:sub>
                            <m:r>
                              <a:rPr lang="ro-RO" i="1">
                                <a:latin typeface="Cambria Math" charset="0"/>
                              </a:rPr>
                              <m:t>3</m:t>
                            </m:r>
                          </m:sub>
                        </m:sSub>
                        <m:r>
                          <a:rPr lang="ro-RO" i="1">
                            <a:latin typeface="Cambria Math" charset="0"/>
                          </a:rPr>
                          <m:t>+…+ </m:t>
                        </m:r>
                        <m:sSub>
                          <m:sSubPr>
                            <m:ctrlPr>
                              <a:rPr lang="en-US" i="1">
                                <a:latin typeface="Cambria Math" panose="02040503050406030204" pitchFamily="18" charset="0"/>
                              </a:rPr>
                            </m:ctrlPr>
                          </m:sSubPr>
                          <m:e>
                            <m:r>
                              <a:rPr lang="ro-RO" i="1">
                                <a:latin typeface="Cambria Math" charset="0"/>
                              </a:rPr>
                              <m:t>𝑚</m:t>
                            </m:r>
                          </m:e>
                          <m:sub>
                            <m:r>
                              <a:rPr lang="ro-RO" i="1">
                                <a:latin typeface="Cambria Math" charset="0"/>
                              </a:rPr>
                              <m:t>𝑘</m:t>
                            </m:r>
                          </m:sub>
                        </m:sSub>
                      </m:num>
                      <m:den>
                        <m:r>
                          <a:rPr lang="ro-RO" i="1">
                            <a:latin typeface="Cambria Math" charset="0"/>
                          </a:rPr>
                          <m:t>𝑘</m:t>
                        </m:r>
                      </m:den>
                    </m:f>
                  </m:oMath>
                </a14:m>
                <a:endParaRPr lang="en-US" dirty="0"/>
              </a:p>
              <a:p>
                <a:endParaRPr lang="ro-RO" dirty="0"/>
              </a:p>
              <a:p>
                <a:r>
                  <a:rPr lang="ro-RO" dirty="0"/>
                  <a:t>În formula prezentată mai sus:</a:t>
                </a:r>
                <a:endParaRPr lang="en-US" dirty="0"/>
              </a:p>
              <a:p>
                <a:pPr lvl="0"/>
                <a:r>
                  <a:rPr lang="ro-RO" b="1" dirty="0"/>
                  <a:t>µ</a:t>
                </a:r>
                <a:r>
                  <a:rPr lang="ro-RO" dirty="0"/>
                  <a:t> reprezintă media populației.</a:t>
                </a:r>
                <a:endParaRPr lang="en-US" dirty="0"/>
              </a:p>
              <a:p>
                <a:pPr lvl="0"/>
                <a:r>
                  <a:rPr lang="ro-RO" b="1" dirty="0"/>
                  <a:t>m</a:t>
                </a:r>
                <a:r>
                  <a:rPr lang="ro-RO" dirty="0"/>
                  <a:t> reprezintă media fiecărui eșantion extras.</a:t>
                </a:r>
                <a:endParaRPr lang="en-US" dirty="0"/>
              </a:p>
              <a:p>
                <a:r>
                  <a:rPr lang="ro-RO" b="1" dirty="0"/>
                  <a:t>k</a:t>
                </a:r>
                <a:r>
                  <a:rPr lang="ro-RO" dirty="0"/>
                  <a:t> reprezintă numărul de eșantioane extrase din populație.</a:t>
                </a:r>
              </a:p>
              <a:p>
                <a:endParaRPr lang="ro-RO" dirty="0"/>
              </a:p>
              <a:p>
                <a:r>
                  <a:rPr lang="ro-RO" b="1" dirty="0"/>
                  <a:t>Media distribuției de eșantionare este egală cu media populației!!!</a:t>
                </a: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1648918"/>
                <a:ext cx="10058400" cy="4523282"/>
              </a:xfrm>
              <a:blipFill rotWithShape="0">
                <a:blip r:embed="rId2"/>
                <a:stretch>
                  <a:fillRect l="-303" t="-8075"/>
                </a:stretch>
              </a:blipFill>
            </p:spPr>
            <p:txBody>
              <a:bodyPr/>
              <a:lstStyle/>
              <a:p>
                <a:r>
                  <a:rPr lang="en-US">
                    <a:noFill/>
                  </a:rPr>
                  <a:t> </a:t>
                </a:r>
              </a:p>
            </p:txBody>
          </p:sp>
        </mc:Fallback>
      </mc:AlternateContent>
    </p:spTree>
    <p:extLst>
      <p:ext uri="{BB962C8B-B14F-4D97-AF65-F5344CB8AC3E}">
        <p14:creationId xmlns:p14="http://schemas.microsoft.com/office/powerpoint/2010/main" val="172654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59355"/>
          </a:xfrm>
        </p:spPr>
        <p:txBody>
          <a:bodyPr/>
          <a:lstStyle/>
          <a:p>
            <a:r>
              <a:rPr lang="en-US" dirty="0" err="1"/>
              <a:t>Distributia</a:t>
            </a:r>
            <a:r>
              <a:rPr lang="en-US" dirty="0"/>
              <a:t> de </a:t>
            </a:r>
            <a:r>
              <a:rPr lang="en-US" dirty="0" err="1"/>
              <a:t>esantionare</a:t>
            </a:r>
            <a:endParaRPr lang="en-US" dirty="0"/>
          </a:p>
        </p:txBody>
      </p:sp>
      <p:sp>
        <p:nvSpPr>
          <p:cNvPr id="3" name="Content Placeholder 2"/>
          <p:cNvSpPr>
            <a:spLocks noGrp="1"/>
          </p:cNvSpPr>
          <p:nvPr>
            <p:ph idx="1"/>
          </p:nvPr>
        </p:nvSpPr>
        <p:spPr>
          <a:xfrm>
            <a:off x="1069848" y="1648918"/>
            <a:ext cx="10058400" cy="4523282"/>
          </a:xfrm>
        </p:spPr>
        <p:txBody>
          <a:bodyPr/>
          <a:lstStyle/>
          <a:p>
            <a:pPr algn="just"/>
            <a:r>
              <a:rPr lang="ro-RO" dirty="0"/>
              <a:t>Să presupunem că extragem 15 eșantioane de volum N = 50 din populația de studenți care au participat la parțial. Știm că media populației (µ) este 6,59, iar abaterea standard (</a:t>
            </a:r>
            <a:r>
              <a:rPr lang="ro-RO" dirty="0" err="1"/>
              <a:t>σ</a:t>
            </a:r>
            <a:r>
              <a:rPr lang="ro-RO" dirty="0"/>
              <a:t>) este 2,12. Pentru fiecare eșantion vom calcula media rezultatelor de la parțial. Tabelul de mai jos prezintă mediile celor 15 eșantioane.</a:t>
            </a:r>
          </a:p>
          <a:p>
            <a:pPr algn="just"/>
            <a:endParaRPr lang="ro-RO" b="1" dirty="0"/>
          </a:p>
          <a:p>
            <a:pPr algn="just"/>
            <a:endParaRPr lang="en-US" b="1" dirty="0"/>
          </a:p>
        </p:txBody>
      </p:sp>
      <p:pic>
        <p:nvPicPr>
          <p:cNvPr id="7" name="Picture 6"/>
          <p:cNvPicPr>
            <a:picLocks noChangeAspect="1"/>
          </p:cNvPicPr>
          <p:nvPr/>
        </p:nvPicPr>
        <p:blipFill>
          <a:blip r:embed="rId2"/>
          <a:stretch>
            <a:fillRect/>
          </a:stretch>
        </p:blipFill>
        <p:spPr>
          <a:xfrm>
            <a:off x="2007329" y="3102964"/>
            <a:ext cx="7937500" cy="2083633"/>
          </a:xfrm>
          <a:prstGeom prst="rect">
            <a:avLst/>
          </a:prstGeom>
        </p:spPr>
      </p:pic>
    </p:spTree>
    <p:extLst>
      <p:ext uri="{BB962C8B-B14F-4D97-AF65-F5344CB8AC3E}">
        <p14:creationId xmlns:p14="http://schemas.microsoft.com/office/powerpoint/2010/main" val="1522364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59355"/>
          </a:xfrm>
        </p:spPr>
        <p:txBody>
          <a:bodyPr/>
          <a:lstStyle/>
          <a:p>
            <a:r>
              <a:rPr lang="en-US" dirty="0" err="1"/>
              <a:t>Distributia</a:t>
            </a:r>
            <a:r>
              <a:rPr lang="en-US" dirty="0"/>
              <a:t> de </a:t>
            </a:r>
            <a:r>
              <a:rPr lang="en-US" dirty="0" err="1"/>
              <a:t>esantionare</a:t>
            </a:r>
            <a:endParaRPr lang="en-US" dirty="0"/>
          </a:p>
        </p:txBody>
      </p:sp>
      <p:sp>
        <p:nvSpPr>
          <p:cNvPr id="3" name="Content Placeholder 2"/>
          <p:cNvSpPr>
            <a:spLocks noGrp="1"/>
          </p:cNvSpPr>
          <p:nvPr>
            <p:ph idx="1"/>
          </p:nvPr>
        </p:nvSpPr>
        <p:spPr>
          <a:xfrm>
            <a:off x="1069848" y="1648918"/>
            <a:ext cx="10058400" cy="4523282"/>
          </a:xfrm>
        </p:spPr>
        <p:txBody>
          <a:bodyPr/>
          <a:lstStyle/>
          <a:p>
            <a:pPr algn="just"/>
            <a:r>
              <a:rPr lang="ro-RO" dirty="0"/>
              <a:t>Pe baza mediilor celor 15 eșantioane extrase din populația de studenți prezenți la test putem realiza o distribuție.</a:t>
            </a:r>
          </a:p>
          <a:p>
            <a:pPr algn="just"/>
            <a:endParaRPr lang="ro-RO" dirty="0"/>
          </a:p>
          <a:p>
            <a:pPr algn="just"/>
            <a:r>
              <a:rPr lang="ro-RO" dirty="0"/>
              <a:t>Media acestei distribuții (media mediilor) este egală cu </a:t>
            </a:r>
            <a:r>
              <a:rPr lang="ro-RO" b="1" dirty="0"/>
              <a:t>6,60</a:t>
            </a:r>
            <a:r>
              <a:rPr lang="ro-RO" dirty="0"/>
              <a:t>, valoarea care se apropie foarte mult de media populației (</a:t>
            </a:r>
            <a:r>
              <a:rPr lang="ro-RO" b="1" dirty="0"/>
              <a:t>µ = 6,59</a:t>
            </a:r>
            <a:r>
              <a:rPr lang="ro-RO" dirty="0"/>
              <a:t>).</a:t>
            </a:r>
            <a:endParaRPr lang="ro-RO" b="1" dirty="0"/>
          </a:p>
          <a:p>
            <a:pPr algn="just"/>
            <a:endParaRPr lang="en-US" b="1" dirty="0"/>
          </a:p>
        </p:txBody>
      </p:sp>
    </p:spTree>
    <p:extLst>
      <p:ext uri="{BB962C8B-B14F-4D97-AF65-F5344CB8AC3E}">
        <p14:creationId xmlns:p14="http://schemas.microsoft.com/office/powerpoint/2010/main" val="1202951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59355"/>
          </a:xfrm>
        </p:spPr>
        <p:txBody>
          <a:bodyPr/>
          <a:lstStyle/>
          <a:p>
            <a:r>
              <a:rPr lang="en-US" dirty="0" err="1"/>
              <a:t>Eroarea</a:t>
            </a:r>
            <a:r>
              <a:rPr lang="en-US" dirty="0"/>
              <a:t> standard a </a:t>
            </a:r>
            <a:r>
              <a:rPr lang="en-US" dirty="0" err="1"/>
              <a:t>mediei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1648918"/>
                <a:ext cx="10058400" cy="4523282"/>
              </a:xfrm>
            </p:spPr>
            <p:txBody>
              <a:bodyPr/>
              <a:lstStyle/>
              <a:p>
                <a:r>
                  <a:rPr lang="ro-RO" dirty="0"/>
                  <a:t>Abaterea standard a distribuției de eșantionare ne indică cât de mult se abat mediile eșantioanelor față de media populației, motiv pentru care mai poartă numele de </a:t>
                </a:r>
                <a:r>
                  <a:rPr lang="ro-RO" b="1" dirty="0"/>
                  <a:t>eroare standard a mediei</a:t>
                </a:r>
                <a:r>
                  <a:rPr lang="ro-RO" dirty="0"/>
                  <a:t> și se calculează astfel:</a:t>
                </a:r>
                <a:endParaRPr lang="en-US" dirty="0"/>
              </a:p>
              <a:p>
                <a14:m>
                  <m:oMath xmlns:m="http://schemas.openxmlformats.org/officeDocument/2006/math">
                    <m:sSub>
                      <m:sSubPr>
                        <m:ctrlPr>
                          <a:rPr lang="en-US" i="1">
                            <a:latin typeface="Cambria Math" panose="02040503050406030204" pitchFamily="18" charset="0"/>
                          </a:rPr>
                        </m:ctrlPr>
                      </m:sSubPr>
                      <m:e>
                        <m:r>
                          <a:rPr lang="ro-RO" i="1">
                            <a:latin typeface="Cambria Math" charset="0"/>
                          </a:rPr>
                          <m:t>𝑠</m:t>
                        </m:r>
                      </m:e>
                      <m:sub>
                        <m:r>
                          <a:rPr lang="ro-RO" i="1">
                            <a:latin typeface="Cambria Math" charset="0"/>
                          </a:rPr>
                          <m:t>𝑚</m:t>
                        </m:r>
                      </m:sub>
                    </m:sSub>
                    <m:r>
                      <a:rPr lang="ro-RO" i="1">
                        <a:latin typeface="Cambria Math" charset="0"/>
                      </a:rPr>
                      <m:t>= </m:t>
                    </m:r>
                    <m:f>
                      <m:fPr>
                        <m:ctrlPr>
                          <a:rPr lang="en-US" i="1">
                            <a:latin typeface="Cambria Math" panose="02040503050406030204" pitchFamily="18" charset="0"/>
                          </a:rPr>
                        </m:ctrlPr>
                      </m:fPr>
                      <m:num>
                        <m:r>
                          <a:rPr lang="ro-RO" i="1">
                            <a:latin typeface="Cambria Math" charset="0"/>
                          </a:rPr>
                          <m:t>𝜎</m:t>
                        </m:r>
                      </m:num>
                      <m:den>
                        <m:rad>
                          <m:radPr>
                            <m:degHide m:val="on"/>
                            <m:ctrlPr>
                              <a:rPr lang="en-US" i="1">
                                <a:latin typeface="Cambria Math" panose="02040503050406030204" pitchFamily="18" charset="0"/>
                              </a:rPr>
                            </m:ctrlPr>
                          </m:radPr>
                          <m:deg/>
                          <m:e>
                            <m:r>
                              <a:rPr lang="ro-RO" i="1">
                                <a:latin typeface="Cambria Math" charset="0"/>
                              </a:rPr>
                              <m:t>𝑁</m:t>
                            </m:r>
                          </m:e>
                        </m:rad>
                      </m:den>
                    </m:f>
                  </m:oMath>
                </a14:m>
                <a:endParaRPr lang="ro-RO" dirty="0"/>
              </a:p>
              <a:p>
                <a:r>
                  <a:rPr lang="ro-RO" b="1" dirty="0" err="1"/>
                  <a:t>s</a:t>
                </a:r>
                <a:r>
                  <a:rPr lang="ro-RO" b="1" baseline="-25000" dirty="0" err="1"/>
                  <a:t>m</a:t>
                </a:r>
                <a:r>
                  <a:rPr lang="ro-RO" dirty="0"/>
                  <a:t> este eroarea standard a mediei.</a:t>
                </a:r>
                <a:endParaRPr lang="en-US" dirty="0"/>
              </a:p>
              <a:p>
                <a:pPr lvl="0"/>
                <a:r>
                  <a:rPr lang="ro-RO" b="1" dirty="0" err="1"/>
                  <a:t>σ</a:t>
                </a:r>
                <a:r>
                  <a:rPr lang="ro-RO" b="1" dirty="0"/>
                  <a:t> </a:t>
                </a:r>
                <a:r>
                  <a:rPr lang="ro-RO" dirty="0"/>
                  <a:t>este abaterea standard la nivelul populației.</a:t>
                </a:r>
                <a:endParaRPr lang="en-US" dirty="0"/>
              </a:p>
              <a:p>
                <a:pPr lvl="0"/>
                <a:r>
                  <a:rPr lang="ro-RO" b="1" dirty="0"/>
                  <a:t>N </a:t>
                </a:r>
                <a:r>
                  <a:rPr lang="ro-RO" dirty="0"/>
                  <a:t>reprezintă volumul eșantionului.</a:t>
                </a:r>
                <a:endParaRPr lang="en-US" dirty="0"/>
              </a:p>
              <a:p>
                <a:pPr algn="just"/>
                <a:endParaRPr lang="en-US" b="1" dirty="0"/>
              </a:p>
              <a:p>
                <a:pPr algn="just"/>
                <a14:m>
                  <m:oMath xmlns:m="http://schemas.openxmlformats.org/officeDocument/2006/math">
                    <m:sSub>
                      <m:sSubPr>
                        <m:ctrlPr>
                          <a:rPr lang="en-US" i="1">
                            <a:latin typeface="Cambria Math" panose="02040503050406030204" pitchFamily="18" charset="0"/>
                          </a:rPr>
                        </m:ctrlPr>
                      </m:sSubPr>
                      <m:e>
                        <m:r>
                          <a:rPr lang="ro-RO" i="1">
                            <a:latin typeface="Cambria Math" charset="0"/>
                          </a:rPr>
                          <m:t>𝑠</m:t>
                        </m:r>
                      </m:e>
                      <m:sub>
                        <m:r>
                          <a:rPr lang="ro-RO" i="1">
                            <a:latin typeface="Cambria Math" charset="0"/>
                          </a:rPr>
                          <m:t>𝑚</m:t>
                        </m:r>
                      </m:sub>
                    </m:sSub>
                    <m:r>
                      <a:rPr lang="ro-RO" i="1">
                        <a:latin typeface="Cambria Math" charset="0"/>
                      </a:rPr>
                      <m:t>= </m:t>
                    </m:r>
                    <m:f>
                      <m:fPr>
                        <m:ctrlPr>
                          <a:rPr lang="en-US" i="1">
                            <a:latin typeface="Cambria Math" panose="02040503050406030204" pitchFamily="18" charset="0"/>
                          </a:rPr>
                        </m:ctrlPr>
                      </m:fPr>
                      <m:num>
                        <m:r>
                          <a:rPr lang="ro-RO" i="1">
                            <a:latin typeface="Cambria Math" charset="0"/>
                          </a:rPr>
                          <m:t>𝜎</m:t>
                        </m:r>
                      </m:num>
                      <m:den>
                        <m:rad>
                          <m:radPr>
                            <m:degHide m:val="on"/>
                            <m:ctrlPr>
                              <a:rPr lang="en-US" i="1">
                                <a:latin typeface="Cambria Math" panose="02040503050406030204" pitchFamily="18" charset="0"/>
                              </a:rPr>
                            </m:ctrlPr>
                          </m:radPr>
                          <m:deg/>
                          <m:e>
                            <m:r>
                              <a:rPr lang="ro-RO" i="1">
                                <a:latin typeface="Cambria Math" charset="0"/>
                              </a:rPr>
                              <m:t>𝑁</m:t>
                            </m:r>
                          </m:e>
                        </m:rad>
                      </m:den>
                    </m:f>
                    <m:r>
                      <a:rPr lang="ro-RO" i="1">
                        <a:latin typeface="Cambria Math" charset="0"/>
                      </a:rPr>
                      <m:t> →</m:t>
                    </m:r>
                    <m:sSub>
                      <m:sSubPr>
                        <m:ctrlPr>
                          <a:rPr lang="en-US" i="1">
                            <a:latin typeface="Cambria Math" panose="02040503050406030204" pitchFamily="18" charset="0"/>
                          </a:rPr>
                        </m:ctrlPr>
                      </m:sSubPr>
                      <m:e>
                        <m:r>
                          <a:rPr lang="ro-RO" i="1">
                            <a:latin typeface="Cambria Math" charset="0"/>
                          </a:rPr>
                          <m:t>𝑠</m:t>
                        </m:r>
                      </m:e>
                      <m:sub>
                        <m:r>
                          <a:rPr lang="ro-RO" i="1">
                            <a:latin typeface="Cambria Math" charset="0"/>
                          </a:rPr>
                          <m:t>𝑚</m:t>
                        </m:r>
                      </m:sub>
                    </m:sSub>
                    <m:r>
                      <a:rPr lang="ro-RO" i="1">
                        <a:latin typeface="Cambria Math" charset="0"/>
                      </a:rPr>
                      <m:t>= </m:t>
                    </m:r>
                    <m:f>
                      <m:fPr>
                        <m:ctrlPr>
                          <a:rPr lang="en-US" i="1">
                            <a:latin typeface="Cambria Math" panose="02040503050406030204" pitchFamily="18" charset="0"/>
                          </a:rPr>
                        </m:ctrlPr>
                      </m:fPr>
                      <m:num>
                        <m:r>
                          <a:rPr lang="ro-RO" i="1">
                            <a:latin typeface="Cambria Math" charset="0"/>
                          </a:rPr>
                          <m:t>2,12</m:t>
                        </m:r>
                      </m:num>
                      <m:den>
                        <m:rad>
                          <m:radPr>
                            <m:degHide m:val="on"/>
                            <m:ctrlPr>
                              <a:rPr lang="en-US" i="1">
                                <a:latin typeface="Cambria Math" panose="02040503050406030204" pitchFamily="18" charset="0"/>
                              </a:rPr>
                            </m:ctrlPr>
                          </m:radPr>
                          <m:deg/>
                          <m:e>
                            <m:r>
                              <a:rPr lang="ro-RO" i="1">
                                <a:latin typeface="Cambria Math" charset="0"/>
                              </a:rPr>
                              <m:t>271</m:t>
                            </m:r>
                          </m:e>
                        </m:rad>
                      </m:den>
                    </m:f>
                    <m:r>
                      <a:rPr lang="ro-RO" i="1">
                        <a:latin typeface="Cambria Math" charset="0"/>
                      </a:rPr>
                      <m:t> → </m:t>
                    </m:r>
                    <m:sSub>
                      <m:sSubPr>
                        <m:ctrlPr>
                          <a:rPr lang="en-US" i="1">
                            <a:latin typeface="Cambria Math" panose="02040503050406030204" pitchFamily="18" charset="0"/>
                          </a:rPr>
                        </m:ctrlPr>
                      </m:sSubPr>
                      <m:e>
                        <m:r>
                          <a:rPr lang="ro-RO" i="1">
                            <a:latin typeface="Cambria Math" charset="0"/>
                          </a:rPr>
                          <m:t>𝑠</m:t>
                        </m:r>
                      </m:e>
                      <m:sub>
                        <m:r>
                          <a:rPr lang="ro-RO" i="1">
                            <a:latin typeface="Cambria Math" charset="0"/>
                          </a:rPr>
                          <m:t>𝑚</m:t>
                        </m:r>
                      </m:sub>
                    </m:sSub>
                    <m:r>
                      <a:rPr lang="ro-RO" i="1">
                        <a:latin typeface="Cambria Math" charset="0"/>
                      </a:rPr>
                      <m:t>= </m:t>
                    </m:r>
                    <m:f>
                      <m:fPr>
                        <m:ctrlPr>
                          <a:rPr lang="en-US" i="1">
                            <a:latin typeface="Cambria Math" panose="02040503050406030204" pitchFamily="18" charset="0"/>
                          </a:rPr>
                        </m:ctrlPr>
                      </m:fPr>
                      <m:num>
                        <m:r>
                          <a:rPr lang="ro-RO" i="1">
                            <a:latin typeface="Cambria Math" charset="0"/>
                          </a:rPr>
                          <m:t>2,12</m:t>
                        </m:r>
                      </m:num>
                      <m:den>
                        <m:r>
                          <a:rPr lang="ro-RO" i="1">
                            <a:latin typeface="Cambria Math" charset="0"/>
                          </a:rPr>
                          <m:t>16,46</m:t>
                        </m:r>
                      </m:den>
                    </m:f>
                    <m:r>
                      <a:rPr lang="ro-RO" i="1">
                        <a:latin typeface="Cambria Math" charset="0"/>
                      </a:rPr>
                      <m:t> → </m:t>
                    </m:r>
                    <m:sSub>
                      <m:sSubPr>
                        <m:ctrlPr>
                          <a:rPr lang="en-US" i="1">
                            <a:latin typeface="Cambria Math" panose="02040503050406030204" pitchFamily="18" charset="0"/>
                          </a:rPr>
                        </m:ctrlPr>
                      </m:sSubPr>
                      <m:e>
                        <m:r>
                          <a:rPr lang="ro-RO" i="1">
                            <a:latin typeface="Cambria Math" charset="0"/>
                          </a:rPr>
                          <m:t>𝑠</m:t>
                        </m:r>
                      </m:e>
                      <m:sub>
                        <m:r>
                          <a:rPr lang="ro-RO" i="1">
                            <a:latin typeface="Cambria Math" charset="0"/>
                          </a:rPr>
                          <m:t>𝑚</m:t>
                        </m:r>
                      </m:sub>
                    </m:sSub>
                    <m:r>
                      <a:rPr lang="ro-RO" i="1">
                        <a:latin typeface="Cambria Math" charset="0"/>
                      </a:rPr>
                      <m:t>= 0,32</m:t>
                    </m:r>
                  </m:oMath>
                </a14:m>
                <a:endParaRPr lang="en-US" dirty="0"/>
              </a:p>
              <a:p>
                <a:pPr algn="just"/>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1648918"/>
                <a:ext cx="10058400" cy="4523282"/>
              </a:xfrm>
              <a:blipFill rotWithShape="0">
                <a:blip r:embed="rId2"/>
                <a:stretch>
                  <a:fillRect l="-303" t="-1480"/>
                </a:stretch>
              </a:blipFill>
            </p:spPr>
            <p:txBody>
              <a:bodyPr/>
              <a:lstStyle/>
              <a:p>
                <a:r>
                  <a:rPr lang="en-US">
                    <a:noFill/>
                  </a:rPr>
                  <a:t> </a:t>
                </a:r>
              </a:p>
            </p:txBody>
          </p:sp>
        </mc:Fallback>
      </mc:AlternateContent>
    </p:spTree>
    <p:extLst>
      <p:ext uri="{BB962C8B-B14F-4D97-AF65-F5344CB8AC3E}">
        <p14:creationId xmlns:p14="http://schemas.microsoft.com/office/powerpoint/2010/main" val="625779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Teorema</a:t>
            </a:r>
            <a:r>
              <a:rPr lang="en-US" dirty="0"/>
              <a:t> </a:t>
            </a:r>
            <a:r>
              <a:rPr lang="en-US" dirty="0" err="1"/>
              <a:t>limitei</a:t>
            </a:r>
            <a:r>
              <a:rPr lang="en-US" dirty="0"/>
              <a:t> </a:t>
            </a:r>
            <a:r>
              <a:rPr lang="en-US" dirty="0" err="1"/>
              <a:t>centrale</a:t>
            </a:r>
            <a:endParaRPr lang="en-US" dirty="0"/>
          </a:p>
        </p:txBody>
      </p:sp>
      <p:sp>
        <p:nvSpPr>
          <p:cNvPr id="3" name="Content Placeholder 2"/>
          <p:cNvSpPr>
            <a:spLocks noGrp="1"/>
          </p:cNvSpPr>
          <p:nvPr>
            <p:ph idx="1"/>
          </p:nvPr>
        </p:nvSpPr>
        <p:spPr/>
        <p:txBody>
          <a:bodyPr/>
          <a:lstStyle/>
          <a:p>
            <a:r>
              <a:rPr lang="en-US" dirty="0" err="1"/>
              <a:t>Teorema</a:t>
            </a:r>
            <a:r>
              <a:rPr lang="en-US" dirty="0"/>
              <a:t> </a:t>
            </a:r>
            <a:r>
              <a:rPr lang="en-US" dirty="0" err="1"/>
              <a:t>limitei</a:t>
            </a:r>
            <a:r>
              <a:rPr lang="en-US" dirty="0"/>
              <a:t> </a:t>
            </a:r>
            <a:r>
              <a:rPr lang="en-US" dirty="0" err="1"/>
              <a:t>centrale</a:t>
            </a:r>
            <a:r>
              <a:rPr lang="en-US" dirty="0"/>
              <a:t> face </a:t>
            </a:r>
            <a:r>
              <a:rPr lang="en-US" dirty="0" err="1"/>
              <a:t>legătura</a:t>
            </a:r>
            <a:r>
              <a:rPr lang="en-US" dirty="0"/>
              <a:t> </a:t>
            </a:r>
            <a:r>
              <a:rPr lang="en-US" dirty="0" err="1"/>
              <a:t>între</a:t>
            </a:r>
            <a:r>
              <a:rPr lang="en-US" dirty="0"/>
              <a:t> </a:t>
            </a:r>
            <a:r>
              <a:rPr lang="en-US" dirty="0" err="1"/>
              <a:t>distribuția</a:t>
            </a:r>
            <a:r>
              <a:rPr lang="en-US" dirty="0"/>
              <a:t> de </a:t>
            </a:r>
            <a:r>
              <a:rPr lang="en-US" dirty="0" err="1"/>
              <a:t>eșantionare</a:t>
            </a:r>
            <a:r>
              <a:rPr lang="en-US" dirty="0"/>
              <a:t> </a:t>
            </a:r>
            <a:r>
              <a:rPr lang="en-US" dirty="0" err="1"/>
              <a:t>și</a:t>
            </a:r>
            <a:r>
              <a:rPr lang="en-US" dirty="0"/>
              <a:t> </a:t>
            </a:r>
            <a:r>
              <a:rPr lang="en-US" dirty="0" err="1"/>
              <a:t>curba</a:t>
            </a:r>
            <a:r>
              <a:rPr lang="en-US" dirty="0"/>
              <a:t> </a:t>
            </a:r>
            <a:r>
              <a:rPr lang="en-US" dirty="0" err="1"/>
              <a:t>normală</a:t>
            </a:r>
            <a:r>
              <a:rPr lang="en-US" dirty="0"/>
              <a:t>.</a:t>
            </a:r>
          </a:p>
          <a:p>
            <a:endParaRPr lang="en-US" dirty="0"/>
          </a:p>
          <a:p>
            <a:r>
              <a:rPr lang="en-US" dirty="0"/>
              <a:t>Cu </a:t>
            </a:r>
            <a:r>
              <a:rPr lang="en-US" dirty="0" err="1"/>
              <a:t>cât</a:t>
            </a:r>
            <a:r>
              <a:rPr lang="en-US" dirty="0"/>
              <a:t> </a:t>
            </a:r>
            <a:r>
              <a:rPr lang="en-US" dirty="0" err="1"/>
              <a:t>numărul</a:t>
            </a:r>
            <a:r>
              <a:rPr lang="en-US" dirty="0"/>
              <a:t> </a:t>
            </a:r>
            <a:r>
              <a:rPr lang="en-US" dirty="0" err="1"/>
              <a:t>eșantioanelor</a:t>
            </a:r>
            <a:r>
              <a:rPr lang="en-US" dirty="0"/>
              <a:t> </a:t>
            </a:r>
            <a:r>
              <a:rPr lang="en-US" dirty="0" err="1"/>
              <a:t>crește</a:t>
            </a:r>
            <a:r>
              <a:rPr lang="en-US" dirty="0"/>
              <a:t>, cu </a:t>
            </a:r>
            <a:r>
              <a:rPr lang="en-US" dirty="0" err="1"/>
              <a:t>atât</a:t>
            </a:r>
            <a:r>
              <a:rPr lang="en-US" dirty="0"/>
              <a:t> media </a:t>
            </a:r>
            <a:r>
              <a:rPr lang="en-US" dirty="0" err="1"/>
              <a:t>distribuției</a:t>
            </a:r>
            <a:r>
              <a:rPr lang="en-US" dirty="0"/>
              <a:t> de </a:t>
            </a:r>
            <a:r>
              <a:rPr lang="en-US" dirty="0" err="1"/>
              <a:t>eșantionare</a:t>
            </a:r>
            <a:r>
              <a:rPr lang="en-US" dirty="0"/>
              <a:t> se </a:t>
            </a:r>
            <a:r>
              <a:rPr lang="en-US" dirty="0" err="1"/>
              <a:t>apropie</a:t>
            </a:r>
            <a:r>
              <a:rPr lang="en-US" dirty="0"/>
              <a:t> </a:t>
            </a:r>
            <a:r>
              <a:rPr lang="en-US" dirty="0" err="1"/>
              <a:t>mai</a:t>
            </a:r>
            <a:r>
              <a:rPr lang="en-US" dirty="0"/>
              <a:t> </a:t>
            </a:r>
            <a:r>
              <a:rPr lang="en-US" dirty="0" err="1"/>
              <a:t>mult</a:t>
            </a:r>
            <a:r>
              <a:rPr lang="en-US" dirty="0"/>
              <a:t> de media </a:t>
            </a:r>
            <a:r>
              <a:rPr lang="en-US" dirty="0" err="1"/>
              <a:t>populației</a:t>
            </a:r>
            <a:r>
              <a:rPr lang="en-US" dirty="0"/>
              <a:t>, </a:t>
            </a:r>
            <a:r>
              <a:rPr lang="en-US" dirty="0" err="1"/>
              <a:t>fiind</a:t>
            </a:r>
            <a:r>
              <a:rPr lang="en-US" dirty="0"/>
              <a:t> </a:t>
            </a:r>
            <a:r>
              <a:rPr lang="en-US" dirty="0" err="1"/>
              <a:t>egală</a:t>
            </a:r>
            <a:r>
              <a:rPr lang="en-US" dirty="0"/>
              <a:t> cu </a:t>
            </a:r>
            <a:r>
              <a:rPr lang="en-US" dirty="0" err="1"/>
              <a:t>aceasta</a:t>
            </a:r>
            <a:r>
              <a:rPr lang="en-US" dirty="0"/>
              <a:t> la </a:t>
            </a:r>
            <a:r>
              <a:rPr lang="en-US" dirty="0" err="1"/>
              <a:t>infinit</a:t>
            </a:r>
            <a:r>
              <a:rPr lang="en-US" dirty="0"/>
              <a:t>.</a:t>
            </a:r>
          </a:p>
          <a:p>
            <a:endParaRPr lang="en-US" dirty="0"/>
          </a:p>
          <a:p>
            <a:r>
              <a:rPr lang="en-US" dirty="0" err="1"/>
              <a:t>Distribuția</a:t>
            </a:r>
            <a:r>
              <a:rPr lang="en-US" dirty="0"/>
              <a:t> de </a:t>
            </a:r>
            <a:r>
              <a:rPr lang="en-US" dirty="0" err="1"/>
              <a:t>eșantionare</a:t>
            </a:r>
            <a:r>
              <a:rPr lang="en-US" dirty="0"/>
              <a:t> se </a:t>
            </a:r>
            <a:r>
              <a:rPr lang="en-US" dirty="0" err="1"/>
              <a:t>supune</a:t>
            </a:r>
            <a:r>
              <a:rPr lang="en-US" dirty="0"/>
              <a:t> </a:t>
            </a:r>
            <a:r>
              <a:rPr lang="en-US" dirty="0" err="1"/>
              <a:t>legilor</a:t>
            </a:r>
            <a:r>
              <a:rPr lang="en-US" dirty="0"/>
              <a:t> </a:t>
            </a:r>
            <a:r>
              <a:rPr lang="en-US" dirty="0" err="1"/>
              <a:t>curbei</a:t>
            </a:r>
            <a:r>
              <a:rPr lang="en-US" dirty="0"/>
              <a:t> </a:t>
            </a:r>
            <a:r>
              <a:rPr lang="en-US" dirty="0" err="1"/>
              <a:t>normale</a:t>
            </a:r>
            <a:r>
              <a:rPr lang="en-US" dirty="0"/>
              <a:t>, </a:t>
            </a:r>
            <a:r>
              <a:rPr lang="en-US" dirty="0" err="1"/>
              <a:t>chiar</a:t>
            </a:r>
            <a:r>
              <a:rPr lang="en-US" dirty="0"/>
              <a:t> </a:t>
            </a:r>
            <a:r>
              <a:rPr lang="en-US" dirty="0" err="1"/>
              <a:t>și</a:t>
            </a:r>
            <a:r>
              <a:rPr lang="en-US" dirty="0"/>
              <a:t> </a:t>
            </a:r>
            <a:r>
              <a:rPr lang="en-US" dirty="0" err="1"/>
              <a:t>atunci</a:t>
            </a:r>
            <a:r>
              <a:rPr lang="en-US" dirty="0"/>
              <a:t> </a:t>
            </a:r>
            <a:r>
              <a:rPr lang="en-US" dirty="0" err="1"/>
              <a:t>când</a:t>
            </a:r>
            <a:r>
              <a:rPr lang="en-US" dirty="0"/>
              <a:t> </a:t>
            </a:r>
            <a:r>
              <a:rPr lang="en-US" dirty="0" err="1"/>
              <a:t>distribuția</a:t>
            </a:r>
            <a:r>
              <a:rPr lang="en-US" dirty="0"/>
              <a:t> </a:t>
            </a:r>
            <a:r>
              <a:rPr lang="en-US" dirty="0" err="1"/>
              <a:t>valorilor</a:t>
            </a:r>
            <a:r>
              <a:rPr lang="en-US" dirty="0"/>
              <a:t> </a:t>
            </a:r>
            <a:r>
              <a:rPr lang="en-US" dirty="0" err="1"/>
              <a:t>individuale</a:t>
            </a:r>
            <a:r>
              <a:rPr lang="en-US" dirty="0"/>
              <a:t> nu </a:t>
            </a:r>
            <a:r>
              <a:rPr lang="en-US" dirty="0" err="1"/>
              <a:t>este</a:t>
            </a:r>
            <a:r>
              <a:rPr lang="en-US" dirty="0"/>
              <a:t> </a:t>
            </a:r>
            <a:r>
              <a:rPr lang="en-US" dirty="0" err="1"/>
              <a:t>normală</a:t>
            </a:r>
            <a:r>
              <a:rPr lang="en-US" dirty="0"/>
              <a:t>, cu </a:t>
            </a:r>
            <a:r>
              <a:rPr lang="en-US" dirty="0" err="1"/>
              <a:t>condiția</a:t>
            </a:r>
            <a:r>
              <a:rPr lang="en-US" dirty="0"/>
              <a:t> ca </a:t>
            </a:r>
            <a:r>
              <a:rPr lang="en-US" dirty="0" err="1"/>
              <a:t>volumul</a:t>
            </a:r>
            <a:r>
              <a:rPr lang="en-US" dirty="0"/>
              <a:t> </a:t>
            </a:r>
            <a:r>
              <a:rPr lang="en-US" dirty="0" err="1"/>
              <a:t>eșantioanelor</a:t>
            </a:r>
            <a:r>
              <a:rPr lang="en-US" dirty="0"/>
              <a:t> </a:t>
            </a:r>
            <a:r>
              <a:rPr lang="en-US" dirty="0" err="1"/>
              <a:t>să</a:t>
            </a:r>
            <a:r>
              <a:rPr lang="en-US" dirty="0"/>
              <a:t> fie </a:t>
            </a:r>
            <a:r>
              <a:rPr lang="en-US" dirty="0" err="1"/>
              <a:t>suficient</a:t>
            </a:r>
            <a:r>
              <a:rPr lang="en-US" dirty="0"/>
              <a:t> de mare (N≧30).</a:t>
            </a:r>
          </a:p>
        </p:txBody>
      </p:sp>
    </p:spTree>
    <p:extLst>
      <p:ext uri="{BB962C8B-B14F-4D97-AF65-F5344CB8AC3E}">
        <p14:creationId xmlns:p14="http://schemas.microsoft.com/office/powerpoint/2010/main" val="207777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a:t>Scorurile standardizate – Scorul z</a:t>
            </a:r>
          </a:p>
        </p:txBody>
      </p:sp>
      <p:sp>
        <p:nvSpPr>
          <p:cNvPr id="3" name="Substituent conținut 2">
            <a:extLst>
              <a:ext uri="{FF2B5EF4-FFF2-40B4-BE49-F238E27FC236}">
                <a16:creationId xmlns:a16="http://schemas.microsoft.com/office/drawing/2014/main" id="{A1350464-0C88-4225-9E7A-775A52CEA669}"/>
              </a:ext>
            </a:extLst>
          </p:cNvPr>
          <p:cNvSpPr>
            <a:spLocks noGrp="1"/>
          </p:cNvSpPr>
          <p:nvPr>
            <p:ph idx="1"/>
          </p:nvPr>
        </p:nvSpPr>
        <p:spPr>
          <a:xfrm>
            <a:off x="1069848" y="1544715"/>
            <a:ext cx="10058400" cy="4627485"/>
          </a:xfrm>
        </p:spPr>
        <p:txBody>
          <a:bodyPr/>
          <a:lstStyle/>
          <a:p>
            <a:r>
              <a:rPr lang="ro-RO" dirty="0"/>
              <a:t>Atunci când măsurăm o variabilă obținem un scor observat = </a:t>
            </a:r>
            <a:r>
              <a:rPr lang="ro-RO" b="1" dirty="0"/>
              <a:t>scor brut</a:t>
            </a:r>
            <a:r>
              <a:rPr lang="ro-RO" dirty="0"/>
              <a:t>.</a:t>
            </a:r>
          </a:p>
          <a:p>
            <a:r>
              <a:rPr lang="ro-RO" dirty="0"/>
              <a:t>Scorul brut are doar valoare numerică.</a:t>
            </a:r>
          </a:p>
          <a:p>
            <a:r>
              <a:rPr lang="ro-RO" dirty="0"/>
              <a:t>Scorurile standardizate oferă informații despre adevărata intensitate a variabilei măsurate.</a:t>
            </a:r>
          </a:p>
          <a:p>
            <a:r>
              <a:rPr lang="ro-RO" dirty="0"/>
              <a:t>Permit compararea a două sau mai multor scoruri brute obținute cu măsurători diferite</a:t>
            </a:r>
          </a:p>
          <a:p>
            <a:endParaRPr lang="ro-RO" dirty="0"/>
          </a:p>
        </p:txBody>
      </p:sp>
      <p:sp>
        <p:nvSpPr>
          <p:cNvPr id="4" name="Substituent număr diapozitiv 3">
            <a:extLst>
              <a:ext uri="{FF2B5EF4-FFF2-40B4-BE49-F238E27FC236}">
                <a16:creationId xmlns:a16="http://schemas.microsoft.com/office/drawing/2014/main" id="{F853627B-8A1E-48FC-8868-9D8DD8158298}"/>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863386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Inervalul</a:t>
            </a:r>
            <a:r>
              <a:rPr lang="en-US" dirty="0"/>
              <a:t> de </a:t>
            </a:r>
            <a:r>
              <a:rPr lang="en-US" dirty="0" err="1"/>
              <a:t>încredere</a:t>
            </a:r>
            <a:r>
              <a:rPr lang="en-US" dirty="0"/>
              <a:t> </a:t>
            </a:r>
            <a:r>
              <a:rPr lang="en-US" dirty="0" err="1"/>
              <a:t>pentru</a:t>
            </a:r>
            <a:r>
              <a:rPr lang="en-US" dirty="0"/>
              <a:t> media </a:t>
            </a:r>
            <a:r>
              <a:rPr lang="en-US" dirty="0" err="1"/>
              <a:t>populatiei</a:t>
            </a:r>
            <a:endParaRPr lang="en-US" dirty="0"/>
          </a:p>
        </p:txBody>
      </p:sp>
      <p:sp>
        <p:nvSpPr>
          <p:cNvPr id="3" name="Content Placeholder 2"/>
          <p:cNvSpPr>
            <a:spLocks noGrp="1"/>
          </p:cNvSpPr>
          <p:nvPr>
            <p:ph idx="1"/>
          </p:nvPr>
        </p:nvSpPr>
        <p:spPr/>
        <p:txBody>
          <a:bodyPr/>
          <a:lstStyle/>
          <a:p>
            <a:r>
              <a:rPr lang="ro-RO" dirty="0"/>
              <a:t>Putem fi interesați să estimăm care este salariul mediu pentru locuitorii din București folosind un eșantion de 1000 de angajați. </a:t>
            </a:r>
          </a:p>
          <a:p>
            <a:r>
              <a:rPr lang="ro-RO" dirty="0"/>
              <a:t>Deoarece rezultatele eșantionului pot varia (vezi distribuția de eșantionare) este necesar să stabilim un interval în care poate varia parametrul pe care dorim să îl estimăm.</a:t>
            </a:r>
          </a:p>
          <a:p>
            <a:r>
              <a:rPr lang="ro-RO" dirty="0"/>
              <a:t>Variabilitatea pe care ne-o asumăm se numește marjă de eroare.</a:t>
            </a:r>
          </a:p>
          <a:p>
            <a:r>
              <a:rPr lang="ro-RO" dirty="0"/>
              <a:t>Media obținută la nivel de eșantion plus sau minus marja de eroare ne vor indica intervalul de valori între care se va situa media populației - cu alte cuvinte ne prezintă intervalul de încredere.</a:t>
            </a:r>
            <a:endParaRPr lang="en-US" dirty="0"/>
          </a:p>
        </p:txBody>
      </p:sp>
    </p:spTree>
    <p:extLst>
      <p:ext uri="{BB962C8B-B14F-4D97-AF65-F5344CB8AC3E}">
        <p14:creationId xmlns:p14="http://schemas.microsoft.com/office/powerpoint/2010/main" val="1755534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Inervalul</a:t>
            </a:r>
            <a:r>
              <a:rPr lang="en-US" dirty="0"/>
              <a:t> de </a:t>
            </a:r>
            <a:r>
              <a:rPr lang="en-US" dirty="0" err="1"/>
              <a:t>încredere</a:t>
            </a:r>
            <a:r>
              <a:rPr lang="en-US" dirty="0"/>
              <a:t> </a:t>
            </a:r>
            <a:r>
              <a:rPr lang="en-US" dirty="0" err="1"/>
              <a:t>pentru</a:t>
            </a:r>
            <a:r>
              <a:rPr lang="en-US" dirty="0"/>
              <a:t> media </a:t>
            </a:r>
            <a:r>
              <a:rPr lang="en-US" dirty="0" err="1"/>
              <a:t>populatiei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ro-RO" i="1">
                        <a:latin typeface="Cambria Math" charset="0"/>
                      </a:rPr>
                      <m:t>𝐶𝐼</m:t>
                    </m:r>
                    <m:r>
                      <a:rPr lang="ro-RO" i="1">
                        <a:latin typeface="Cambria Math" charset="0"/>
                      </a:rPr>
                      <m:t>=</m:t>
                    </m:r>
                    <m:r>
                      <a:rPr lang="ro-RO" i="1">
                        <a:latin typeface="Cambria Math" charset="0"/>
                      </a:rPr>
                      <m:t>𝑚</m:t>
                    </m:r>
                    <m:r>
                      <a:rPr lang="ro-RO" i="1">
                        <a:latin typeface="Cambria Math" charset="0"/>
                      </a:rPr>
                      <m:t> ±</m:t>
                    </m:r>
                    <m:r>
                      <a:rPr lang="ro-RO" i="1">
                        <a:latin typeface="Cambria Math" charset="0"/>
                      </a:rPr>
                      <m:t>𝑧</m:t>
                    </m:r>
                    <m:r>
                      <a:rPr lang="ro-RO" i="1">
                        <a:latin typeface="Cambria Math" charset="0"/>
                      </a:rPr>
                      <m:t>∗ </m:t>
                    </m:r>
                    <m:sSub>
                      <m:sSubPr>
                        <m:ctrlPr>
                          <a:rPr lang="en-US" i="1">
                            <a:latin typeface="Cambria Math" panose="02040503050406030204" pitchFamily="18" charset="0"/>
                          </a:rPr>
                        </m:ctrlPr>
                      </m:sSubPr>
                      <m:e>
                        <m:r>
                          <a:rPr lang="ro-RO" i="1">
                            <a:latin typeface="Cambria Math" charset="0"/>
                          </a:rPr>
                          <m:t>𝑠</m:t>
                        </m:r>
                      </m:e>
                      <m:sub>
                        <m:r>
                          <a:rPr lang="ro-RO" i="1">
                            <a:latin typeface="Cambria Math" charset="0"/>
                          </a:rPr>
                          <m:t>𝑚</m:t>
                        </m:r>
                      </m:sub>
                    </m:sSub>
                  </m:oMath>
                </a14:m>
                <a:endParaRPr lang="en-US" dirty="0"/>
              </a:p>
              <a:p>
                <a:pPr lvl="0"/>
                <a:r>
                  <a:rPr lang="ro-RO" dirty="0"/>
                  <a:t>m – reprezintă media eșantionului.</a:t>
                </a:r>
                <a:endParaRPr lang="en-US" dirty="0"/>
              </a:p>
              <a:p>
                <a:pPr lvl="0"/>
                <a:r>
                  <a:rPr lang="ro-RO" dirty="0"/>
                  <a:t>z – este valoarea critică tabelară.</a:t>
                </a:r>
                <a:endParaRPr lang="en-US" dirty="0"/>
              </a:p>
              <a:p>
                <a:r>
                  <a:rPr lang="ro-RO" dirty="0" err="1"/>
                  <a:t>s</a:t>
                </a:r>
                <a:r>
                  <a:rPr lang="ro-RO" baseline="-25000" dirty="0" err="1"/>
                  <a:t>m</a:t>
                </a:r>
                <a:r>
                  <a:rPr lang="ro-RO" dirty="0"/>
                  <a:t> – indică eroarea standard a mediei.</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03" t="-10376"/>
                </a:stretch>
              </a:blipFill>
            </p:spPr>
            <p:txBody>
              <a:bodyPr/>
              <a:lstStyle/>
              <a:p>
                <a:r>
                  <a:rPr lang="en-US">
                    <a:noFill/>
                  </a:rPr>
                  <a:t> </a:t>
                </a:r>
              </a:p>
            </p:txBody>
          </p:sp>
        </mc:Fallback>
      </mc:AlternateContent>
    </p:spTree>
    <p:extLst>
      <p:ext uri="{BB962C8B-B14F-4D97-AF65-F5344CB8AC3E}">
        <p14:creationId xmlns:p14="http://schemas.microsoft.com/office/powerpoint/2010/main" val="1229056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Inervalul</a:t>
            </a:r>
            <a:r>
              <a:rPr lang="en-US" dirty="0"/>
              <a:t> de </a:t>
            </a:r>
            <a:r>
              <a:rPr lang="en-US" dirty="0" err="1"/>
              <a:t>încredere</a:t>
            </a:r>
            <a:r>
              <a:rPr lang="en-US" dirty="0"/>
              <a:t> </a:t>
            </a:r>
            <a:r>
              <a:rPr lang="en-US" dirty="0" err="1"/>
              <a:t>pentru</a:t>
            </a:r>
            <a:r>
              <a:rPr lang="en-US" dirty="0"/>
              <a:t> media </a:t>
            </a:r>
            <a:r>
              <a:rPr lang="en-US" dirty="0" err="1"/>
              <a:t>populatiei</a:t>
            </a:r>
            <a:endParaRPr lang="en-US" dirty="0"/>
          </a:p>
        </p:txBody>
      </p:sp>
      <p:pic>
        <p:nvPicPr>
          <p:cNvPr id="6" name="Content Placeholder 5"/>
          <p:cNvPicPr>
            <a:picLocks noGrp="1" noChangeAspect="1"/>
          </p:cNvPicPr>
          <p:nvPr>
            <p:ph idx="1"/>
          </p:nvPr>
        </p:nvPicPr>
        <p:blipFill>
          <a:blip r:embed="rId2"/>
          <a:stretch>
            <a:fillRect/>
          </a:stretch>
        </p:blipFill>
        <p:spPr>
          <a:xfrm>
            <a:off x="2593975" y="2698229"/>
            <a:ext cx="7010400" cy="2698229"/>
          </a:xfrm>
          <a:prstGeom prst="rect">
            <a:avLst/>
          </a:prstGeom>
        </p:spPr>
      </p:pic>
    </p:spTree>
    <p:extLst>
      <p:ext uri="{BB962C8B-B14F-4D97-AF65-F5344CB8AC3E}">
        <p14:creationId xmlns:p14="http://schemas.microsoft.com/office/powerpoint/2010/main" val="1943155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Inervalul</a:t>
            </a:r>
            <a:r>
              <a:rPr lang="en-US" dirty="0"/>
              <a:t> de </a:t>
            </a:r>
            <a:r>
              <a:rPr lang="en-US" dirty="0" err="1"/>
              <a:t>încredere</a:t>
            </a:r>
            <a:r>
              <a:rPr lang="en-US" dirty="0"/>
              <a:t> </a:t>
            </a:r>
            <a:r>
              <a:rPr lang="en-US" dirty="0" err="1"/>
              <a:t>pentru</a:t>
            </a:r>
            <a:r>
              <a:rPr lang="en-US" dirty="0"/>
              <a:t> media </a:t>
            </a:r>
            <a:r>
              <a:rPr lang="en-US" dirty="0" err="1"/>
              <a:t>populatiei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r>
                      <a:rPr lang="ro-RO" i="1">
                        <a:latin typeface="Cambria Math" charset="0"/>
                      </a:rPr>
                      <m:t>𝐶𝐼</m:t>
                    </m:r>
                    <m:r>
                      <a:rPr lang="ro-RO" i="1">
                        <a:latin typeface="Cambria Math" charset="0"/>
                      </a:rPr>
                      <m:t>=</m:t>
                    </m:r>
                    <m:r>
                      <a:rPr lang="ro-RO" i="1">
                        <a:latin typeface="Cambria Math" charset="0"/>
                      </a:rPr>
                      <m:t>𝑚</m:t>
                    </m:r>
                    <m:r>
                      <a:rPr lang="ro-RO" i="1">
                        <a:latin typeface="Cambria Math" charset="0"/>
                      </a:rPr>
                      <m:t> ±</m:t>
                    </m:r>
                    <m:r>
                      <a:rPr lang="ro-RO" i="1">
                        <a:latin typeface="Cambria Math" charset="0"/>
                      </a:rPr>
                      <m:t>𝑧</m:t>
                    </m:r>
                    <m:r>
                      <a:rPr lang="ro-RO" i="1">
                        <a:latin typeface="Cambria Math" charset="0"/>
                      </a:rPr>
                      <m:t>∗ </m:t>
                    </m:r>
                    <m:sSub>
                      <m:sSubPr>
                        <m:ctrlPr>
                          <a:rPr lang="en-US" i="1">
                            <a:latin typeface="Cambria Math" panose="02040503050406030204" pitchFamily="18" charset="0"/>
                          </a:rPr>
                        </m:ctrlPr>
                      </m:sSubPr>
                      <m:e>
                        <m:r>
                          <a:rPr lang="ro-RO" i="1">
                            <a:latin typeface="Cambria Math" charset="0"/>
                          </a:rPr>
                          <m:t>𝑠</m:t>
                        </m:r>
                      </m:e>
                      <m:sub>
                        <m:r>
                          <a:rPr lang="ro-RO" i="1">
                            <a:latin typeface="Cambria Math" charset="0"/>
                          </a:rPr>
                          <m:t>𝑚</m:t>
                        </m:r>
                      </m:sub>
                    </m:sSub>
                  </m:oMath>
                </a14:m>
                <a:endParaRPr lang="en-US" dirty="0"/>
              </a:p>
              <a:p>
                <a:r>
                  <a:rPr lang="en-US" dirty="0"/>
                  <a:t>m = 65,10; </a:t>
                </a:r>
                <a:r>
                  <a:rPr lang="en-US" dirty="0" err="1"/>
                  <a:t>sd</a:t>
                </a:r>
                <a:r>
                  <a:rPr lang="en-US" dirty="0"/>
                  <a:t> = 12,69</a:t>
                </a:r>
              </a:p>
              <a:p>
                <a14:m>
                  <m:oMath xmlns:m="http://schemas.openxmlformats.org/officeDocument/2006/math">
                    <m:sSub>
                      <m:sSubPr>
                        <m:ctrlPr>
                          <a:rPr lang="en-US" i="1">
                            <a:latin typeface="Cambria Math" panose="02040503050406030204" pitchFamily="18" charset="0"/>
                          </a:rPr>
                        </m:ctrlPr>
                      </m:sSubPr>
                      <m:e>
                        <m:r>
                          <a:rPr lang="ro-RO" i="1">
                            <a:latin typeface="Cambria Math" charset="0"/>
                          </a:rPr>
                          <m:t>𝑠</m:t>
                        </m:r>
                      </m:e>
                      <m:sub>
                        <m:r>
                          <a:rPr lang="ro-RO" i="1">
                            <a:latin typeface="Cambria Math" charset="0"/>
                          </a:rPr>
                          <m:t>𝑚</m:t>
                        </m:r>
                      </m:sub>
                    </m:sSub>
                    <m:r>
                      <a:rPr lang="ro-RO" i="1">
                        <a:latin typeface="Cambria Math" charset="0"/>
                      </a:rPr>
                      <m:t>= </m:t>
                    </m:r>
                    <m:f>
                      <m:fPr>
                        <m:ctrlPr>
                          <a:rPr lang="en-US" i="1">
                            <a:latin typeface="Cambria Math" panose="02040503050406030204" pitchFamily="18" charset="0"/>
                          </a:rPr>
                        </m:ctrlPr>
                      </m:fPr>
                      <m:num>
                        <m:r>
                          <a:rPr lang="ro-RO" i="1">
                            <a:latin typeface="Cambria Math" charset="0"/>
                          </a:rPr>
                          <m:t>𝜎</m:t>
                        </m:r>
                      </m:num>
                      <m:den>
                        <m:rad>
                          <m:radPr>
                            <m:degHide m:val="on"/>
                            <m:ctrlPr>
                              <a:rPr lang="en-US" i="1">
                                <a:latin typeface="Cambria Math" panose="02040503050406030204" pitchFamily="18" charset="0"/>
                              </a:rPr>
                            </m:ctrlPr>
                          </m:radPr>
                          <m:deg/>
                          <m:e>
                            <m:r>
                              <a:rPr lang="ro-RO" i="1">
                                <a:latin typeface="Cambria Math" charset="0"/>
                              </a:rPr>
                              <m:t>𝑁</m:t>
                            </m:r>
                          </m:e>
                        </m:rad>
                      </m:den>
                    </m:f>
                    <m:r>
                      <a:rPr lang="ro-RO" i="1">
                        <a:latin typeface="Cambria Math" charset="0"/>
                      </a:rPr>
                      <m:t>→ </m:t>
                    </m:r>
                    <m:sSub>
                      <m:sSubPr>
                        <m:ctrlPr>
                          <a:rPr lang="en-US" i="1">
                            <a:latin typeface="Cambria Math" panose="02040503050406030204" pitchFamily="18" charset="0"/>
                          </a:rPr>
                        </m:ctrlPr>
                      </m:sSubPr>
                      <m:e>
                        <m:r>
                          <a:rPr lang="ro-RO" i="1">
                            <a:latin typeface="Cambria Math" charset="0"/>
                          </a:rPr>
                          <m:t>𝑠</m:t>
                        </m:r>
                      </m:e>
                      <m:sub>
                        <m:r>
                          <a:rPr lang="ro-RO" i="1">
                            <a:latin typeface="Cambria Math" charset="0"/>
                          </a:rPr>
                          <m:t>𝑚</m:t>
                        </m:r>
                      </m:sub>
                    </m:sSub>
                    <m:r>
                      <a:rPr lang="ro-RO" i="1">
                        <a:latin typeface="Cambria Math" charset="0"/>
                      </a:rPr>
                      <m:t>= </m:t>
                    </m:r>
                    <m:f>
                      <m:fPr>
                        <m:ctrlPr>
                          <a:rPr lang="en-US" i="1">
                            <a:latin typeface="Cambria Math" panose="02040503050406030204" pitchFamily="18" charset="0"/>
                          </a:rPr>
                        </m:ctrlPr>
                      </m:fPr>
                      <m:num>
                        <m:r>
                          <a:rPr lang="ro-RO" i="1">
                            <a:latin typeface="Cambria Math" charset="0"/>
                          </a:rPr>
                          <m:t>12,69</m:t>
                        </m:r>
                      </m:num>
                      <m:den>
                        <m:rad>
                          <m:radPr>
                            <m:degHide m:val="on"/>
                            <m:ctrlPr>
                              <a:rPr lang="en-US" i="1">
                                <a:latin typeface="Cambria Math" panose="02040503050406030204" pitchFamily="18" charset="0"/>
                              </a:rPr>
                            </m:ctrlPr>
                          </m:radPr>
                          <m:deg/>
                          <m:e>
                            <m:r>
                              <a:rPr lang="ro-RO" i="1">
                                <a:latin typeface="Cambria Math" charset="0"/>
                              </a:rPr>
                              <m:t>182</m:t>
                            </m:r>
                          </m:e>
                        </m:rad>
                      </m:den>
                    </m:f>
                    <m:r>
                      <a:rPr lang="ro-RO" i="1">
                        <a:latin typeface="Cambria Math" charset="0"/>
                      </a:rPr>
                      <m:t> → </m:t>
                    </m:r>
                    <m:sSub>
                      <m:sSubPr>
                        <m:ctrlPr>
                          <a:rPr lang="en-US" i="1">
                            <a:latin typeface="Cambria Math" panose="02040503050406030204" pitchFamily="18" charset="0"/>
                          </a:rPr>
                        </m:ctrlPr>
                      </m:sSubPr>
                      <m:e>
                        <m:r>
                          <a:rPr lang="ro-RO" i="1">
                            <a:latin typeface="Cambria Math" charset="0"/>
                          </a:rPr>
                          <m:t>𝑠</m:t>
                        </m:r>
                      </m:e>
                      <m:sub>
                        <m:r>
                          <a:rPr lang="ro-RO" i="1">
                            <a:latin typeface="Cambria Math" charset="0"/>
                          </a:rPr>
                          <m:t>𝑚</m:t>
                        </m:r>
                      </m:sub>
                    </m:sSub>
                    <m:r>
                      <a:rPr lang="ro-RO" i="1">
                        <a:latin typeface="Cambria Math" charset="0"/>
                      </a:rPr>
                      <m:t>=0,94</m:t>
                    </m:r>
                  </m:oMath>
                </a14:m>
                <a:endParaRPr lang="en-US" dirty="0"/>
              </a:p>
              <a:p>
                <a14:m>
                  <m:oMath xmlns:m="http://schemas.openxmlformats.org/officeDocument/2006/math">
                    <m:func>
                      <m:funcPr>
                        <m:ctrlPr>
                          <a:rPr lang="en-US" i="1">
                            <a:latin typeface="Cambria Math" panose="02040503050406030204" pitchFamily="18" charset="0"/>
                          </a:rPr>
                        </m:ctrlPr>
                      </m:funcPr>
                      <m:fName>
                        <m:r>
                          <m:rPr>
                            <m:sty m:val="p"/>
                          </m:rPr>
                          <a:rPr lang="ro-RO">
                            <a:latin typeface="Cambria Math" charset="0"/>
                          </a:rPr>
                          <m:t>lim</m:t>
                        </m:r>
                        <m:r>
                          <a:rPr lang="ro-RO" i="1">
                            <a:latin typeface="Cambria Math" charset="0"/>
                          </a:rPr>
                          <m:t> </m:t>
                        </m:r>
                        <m:r>
                          <m:rPr>
                            <m:sty m:val="p"/>
                          </m:rPr>
                          <a:rPr lang="ro-RO">
                            <a:latin typeface="Cambria Math" charset="0"/>
                          </a:rPr>
                          <m:t>inf</m:t>
                        </m:r>
                      </m:fName>
                      <m:e>
                        <m:r>
                          <a:rPr lang="ro-RO" i="1">
                            <a:latin typeface="Cambria Math" charset="0"/>
                          </a:rPr>
                          <m:t>𝐶𝐼</m:t>
                        </m:r>
                        <m:r>
                          <a:rPr lang="ro-RO" i="1">
                            <a:latin typeface="Cambria Math" charset="0"/>
                          </a:rPr>
                          <m:t>95%</m:t>
                        </m:r>
                      </m:e>
                    </m:func>
                    <m:r>
                      <a:rPr lang="ro-RO" i="1">
                        <a:latin typeface="Cambria Math" charset="0"/>
                      </a:rPr>
                      <m:t>=</m:t>
                    </m:r>
                    <m:r>
                      <a:rPr lang="ro-RO" i="1">
                        <a:latin typeface="Cambria Math" charset="0"/>
                      </a:rPr>
                      <m:t>𝑚</m:t>
                    </m:r>
                    <m:r>
                      <a:rPr lang="ro-RO" i="1">
                        <a:latin typeface="Cambria Math" charset="0"/>
                      </a:rPr>
                      <m:t>− </m:t>
                    </m:r>
                    <m:r>
                      <a:rPr lang="ro-RO" i="1">
                        <a:latin typeface="Cambria Math" charset="0"/>
                      </a:rPr>
                      <m:t>𝑧</m:t>
                    </m:r>
                    <m:r>
                      <a:rPr lang="ro-RO" i="1">
                        <a:latin typeface="Cambria Math" charset="0"/>
                      </a:rPr>
                      <m:t>∗ </m:t>
                    </m:r>
                    <m:sSub>
                      <m:sSubPr>
                        <m:ctrlPr>
                          <a:rPr lang="en-US" i="1">
                            <a:latin typeface="Cambria Math" panose="02040503050406030204" pitchFamily="18" charset="0"/>
                          </a:rPr>
                        </m:ctrlPr>
                      </m:sSubPr>
                      <m:e>
                        <m:r>
                          <a:rPr lang="ro-RO" i="1">
                            <a:latin typeface="Cambria Math" charset="0"/>
                          </a:rPr>
                          <m:t>𝑠</m:t>
                        </m:r>
                      </m:e>
                      <m:sub>
                        <m:r>
                          <a:rPr lang="ro-RO" i="1">
                            <a:latin typeface="Cambria Math" charset="0"/>
                          </a:rPr>
                          <m:t>𝑚</m:t>
                        </m:r>
                        <m:r>
                          <a:rPr lang="ro-RO" i="1">
                            <a:latin typeface="Cambria Math" charset="0"/>
                          </a:rPr>
                          <m:t> </m:t>
                        </m:r>
                      </m:sub>
                    </m:sSub>
                    <m:r>
                      <a:rPr lang="ro-RO" i="1">
                        <a:latin typeface="Cambria Math" charset="0"/>
                      </a:rPr>
                      <m:t>→ </m:t>
                    </m:r>
                    <m:func>
                      <m:funcPr>
                        <m:ctrlPr>
                          <a:rPr lang="en-US" i="1">
                            <a:latin typeface="Cambria Math" panose="02040503050406030204" pitchFamily="18" charset="0"/>
                          </a:rPr>
                        </m:ctrlPr>
                      </m:funcPr>
                      <m:fName>
                        <m:r>
                          <m:rPr>
                            <m:sty m:val="p"/>
                          </m:rPr>
                          <a:rPr lang="ro-RO">
                            <a:latin typeface="Cambria Math" charset="0"/>
                          </a:rPr>
                          <m:t>lim</m:t>
                        </m:r>
                        <m:r>
                          <a:rPr lang="ro-RO" i="1">
                            <a:latin typeface="Cambria Math" charset="0"/>
                          </a:rPr>
                          <m:t> </m:t>
                        </m:r>
                        <m:r>
                          <m:rPr>
                            <m:sty m:val="p"/>
                          </m:rPr>
                          <a:rPr lang="ro-RO">
                            <a:latin typeface="Cambria Math" charset="0"/>
                          </a:rPr>
                          <m:t>inf</m:t>
                        </m:r>
                      </m:fName>
                      <m:e>
                        <m:r>
                          <a:rPr lang="ro-RO" i="1">
                            <a:latin typeface="Cambria Math" charset="0"/>
                          </a:rPr>
                          <m:t>𝐶𝐼</m:t>
                        </m:r>
                        <m:r>
                          <a:rPr lang="ro-RO" i="1">
                            <a:latin typeface="Cambria Math" charset="0"/>
                          </a:rPr>
                          <m:t>95%</m:t>
                        </m:r>
                      </m:e>
                    </m:func>
                    <m:r>
                      <a:rPr lang="ro-RO" i="1">
                        <a:latin typeface="Cambria Math" charset="0"/>
                      </a:rPr>
                      <m:t>=65,10−1,96∗0,94 → </m:t>
                    </m:r>
                    <m:func>
                      <m:funcPr>
                        <m:ctrlPr>
                          <a:rPr lang="en-US" i="1">
                            <a:latin typeface="Cambria Math" panose="02040503050406030204" pitchFamily="18" charset="0"/>
                          </a:rPr>
                        </m:ctrlPr>
                      </m:funcPr>
                      <m:fName>
                        <m:r>
                          <m:rPr>
                            <m:sty m:val="p"/>
                          </m:rPr>
                          <a:rPr lang="ro-RO">
                            <a:latin typeface="Cambria Math" charset="0"/>
                          </a:rPr>
                          <m:t>lim</m:t>
                        </m:r>
                        <m:r>
                          <a:rPr lang="ro-RO" i="1">
                            <a:latin typeface="Cambria Math" charset="0"/>
                          </a:rPr>
                          <m:t> </m:t>
                        </m:r>
                        <m:r>
                          <m:rPr>
                            <m:sty m:val="p"/>
                          </m:rPr>
                          <a:rPr lang="ro-RO">
                            <a:latin typeface="Cambria Math" charset="0"/>
                          </a:rPr>
                          <m:t>inf</m:t>
                        </m:r>
                      </m:fName>
                      <m:e>
                        <m:r>
                          <a:rPr lang="ro-RO" i="1">
                            <a:latin typeface="Cambria Math" charset="0"/>
                          </a:rPr>
                          <m:t>𝐶𝐼</m:t>
                        </m:r>
                        <m:r>
                          <a:rPr lang="ro-RO" i="1">
                            <a:latin typeface="Cambria Math" charset="0"/>
                          </a:rPr>
                          <m:t>95%</m:t>
                        </m:r>
                      </m:e>
                    </m:func>
                    <m:r>
                      <a:rPr lang="ro-RO" i="1">
                        <a:latin typeface="Cambria Math" charset="0"/>
                      </a:rPr>
                      <m:t>=63,26</m:t>
                    </m:r>
                  </m:oMath>
                </a14:m>
                <a:endParaRPr lang="en-US" dirty="0"/>
              </a:p>
              <a:p>
                <a14:m>
                  <m:oMath xmlns:m="http://schemas.openxmlformats.org/officeDocument/2006/math">
                    <m:func>
                      <m:funcPr>
                        <m:ctrlPr>
                          <a:rPr lang="en-US" i="1">
                            <a:latin typeface="Cambria Math" panose="02040503050406030204" pitchFamily="18" charset="0"/>
                          </a:rPr>
                        </m:ctrlPr>
                      </m:funcPr>
                      <m:fName>
                        <m:r>
                          <m:rPr>
                            <m:sty m:val="p"/>
                          </m:rPr>
                          <a:rPr lang="ro-RO">
                            <a:latin typeface="Cambria Math" charset="0"/>
                          </a:rPr>
                          <m:t>lim</m:t>
                        </m:r>
                        <m:r>
                          <a:rPr lang="ro-RO" i="1">
                            <a:latin typeface="Cambria Math" charset="0"/>
                          </a:rPr>
                          <m:t> </m:t>
                        </m:r>
                        <m:r>
                          <m:rPr>
                            <m:sty m:val="p"/>
                          </m:rPr>
                          <a:rPr lang="ro-RO">
                            <a:latin typeface="Cambria Math" charset="0"/>
                          </a:rPr>
                          <m:t>sup</m:t>
                        </m:r>
                      </m:fName>
                      <m:e>
                        <m:r>
                          <a:rPr lang="ro-RO" i="1">
                            <a:latin typeface="Cambria Math" charset="0"/>
                          </a:rPr>
                          <m:t>𝐶𝐼</m:t>
                        </m:r>
                        <m:r>
                          <a:rPr lang="ro-RO" i="1">
                            <a:latin typeface="Cambria Math" charset="0"/>
                          </a:rPr>
                          <m:t>95%</m:t>
                        </m:r>
                      </m:e>
                    </m:func>
                    <m:r>
                      <a:rPr lang="ro-RO" i="1">
                        <a:latin typeface="Cambria Math" charset="0"/>
                      </a:rPr>
                      <m:t>=</m:t>
                    </m:r>
                    <m:r>
                      <a:rPr lang="ro-RO" i="1">
                        <a:latin typeface="Cambria Math" charset="0"/>
                      </a:rPr>
                      <m:t>𝑚</m:t>
                    </m:r>
                    <m:r>
                      <a:rPr lang="ro-RO" i="1">
                        <a:latin typeface="Cambria Math" charset="0"/>
                      </a:rPr>
                      <m:t>+</m:t>
                    </m:r>
                    <m:r>
                      <a:rPr lang="ro-RO" i="1">
                        <a:latin typeface="Cambria Math" charset="0"/>
                      </a:rPr>
                      <m:t>𝑧</m:t>
                    </m:r>
                    <m:r>
                      <a:rPr lang="ro-RO" i="1">
                        <a:latin typeface="Cambria Math" charset="0"/>
                      </a:rPr>
                      <m:t>∗</m:t>
                    </m:r>
                    <m:sSub>
                      <m:sSubPr>
                        <m:ctrlPr>
                          <a:rPr lang="en-US" i="1">
                            <a:latin typeface="Cambria Math" panose="02040503050406030204" pitchFamily="18" charset="0"/>
                          </a:rPr>
                        </m:ctrlPr>
                      </m:sSubPr>
                      <m:e>
                        <m:r>
                          <a:rPr lang="ro-RO" i="1">
                            <a:latin typeface="Cambria Math" charset="0"/>
                          </a:rPr>
                          <m:t>𝑠</m:t>
                        </m:r>
                      </m:e>
                      <m:sub>
                        <m:r>
                          <a:rPr lang="ro-RO" i="1">
                            <a:latin typeface="Cambria Math" charset="0"/>
                          </a:rPr>
                          <m:t>𝑚</m:t>
                        </m:r>
                      </m:sub>
                    </m:sSub>
                    <m:r>
                      <a:rPr lang="ro-RO" i="1">
                        <a:latin typeface="Cambria Math" charset="0"/>
                      </a:rPr>
                      <m:t> → </m:t>
                    </m:r>
                    <m:func>
                      <m:funcPr>
                        <m:ctrlPr>
                          <a:rPr lang="en-US" i="1">
                            <a:latin typeface="Cambria Math" panose="02040503050406030204" pitchFamily="18" charset="0"/>
                          </a:rPr>
                        </m:ctrlPr>
                      </m:funcPr>
                      <m:fName>
                        <m:r>
                          <m:rPr>
                            <m:sty m:val="p"/>
                          </m:rPr>
                          <a:rPr lang="ro-RO">
                            <a:latin typeface="Cambria Math" charset="0"/>
                          </a:rPr>
                          <m:t>lim</m:t>
                        </m:r>
                        <m:r>
                          <a:rPr lang="ro-RO" i="1">
                            <a:latin typeface="Cambria Math" charset="0"/>
                          </a:rPr>
                          <m:t> </m:t>
                        </m:r>
                        <m:r>
                          <m:rPr>
                            <m:sty m:val="p"/>
                          </m:rPr>
                          <a:rPr lang="ro-RO">
                            <a:latin typeface="Cambria Math" charset="0"/>
                          </a:rPr>
                          <m:t>inf</m:t>
                        </m:r>
                      </m:fName>
                      <m:e>
                        <m:r>
                          <a:rPr lang="ro-RO" i="1">
                            <a:latin typeface="Cambria Math" charset="0"/>
                          </a:rPr>
                          <m:t>𝐶𝐼</m:t>
                        </m:r>
                        <m:r>
                          <a:rPr lang="ro-RO" i="1">
                            <a:latin typeface="Cambria Math" charset="0"/>
                          </a:rPr>
                          <m:t>95%</m:t>
                        </m:r>
                      </m:e>
                    </m:func>
                    <m:r>
                      <a:rPr lang="ro-RO" i="1">
                        <a:latin typeface="Cambria Math" charset="0"/>
                      </a:rPr>
                      <m:t>=65, 10+1,96∗0,94 → </m:t>
                    </m:r>
                    <m:func>
                      <m:funcPr>
                        <m:ctrlPr>
                          <a:rPr lang="en-US" i="1">
                            <a:latin typeface="Cambria Math" panose="02040503050406030204" pitchFamily="18" charset="0"/>
                          </a:rPr>
                        </m:ctrlPr>
                      </m:funcPr>
                      <m:fName>
                        <m:r>
                          <m:rPr>
                            <m:sty m:val="p"/>
                          </m:rPr>
                          <a:rPr lang="ro-RO">
                            <a:latin typeface="Cambria Math" charset="0"/>
                          </a:rPr>
                          <m:t>lim</m:t>
                        </m:r>
                        <m:r>
                          <a:rPr lang="ro-RO" i="1">
                            <a:latin typeface="Cambria Math" charset="0"/>
                          </a:rPr>
                          <m:t> </m:t>
                        </m:r>
                        <m:r>
                          <m:rPr>
                            <m:sty m:val="p"/>
                          </m:rPr>
                          <a:rPr lang="ro-RO">
                            <a:latin typeface="Cambria Math" charset="0"/>
                          </a:rPr>
                          <m:t>inf</m:t>
                        </m:r>
                      </m:fName>
                      <m:e>
                        <m:r>
                          <a:rPr lang="ro-RO" i="1">
                            <a:latin typeface="Cambria Math" charset="0"/>
                          </a:rPr>
                          <m:t>𝐶𝐼</m:t>
                        </m:r>
                        <m:r>
                          <a:rPr lang="ro-RO" i="1">
                            <a:latin typeface="Cambria Math" charset="0"/>
                          </a:rPr>
                          <m:t>95%</m:t>
                        </m:r>
                      </m:e>
                    </m:func>
                    <m:r>
                      <a:rPr lang="ro-RO" i="1">
                        <a:latin typeface="Cambria Math" charset="0"/>
                      </a:rPr>
                      <m:t>=66,94</m:t>
                    </m:r>
                  </m:oMath>
                </a14:m>
                <a:endParaRPr lang="en-US" dirty="0"/>
              </a:p>
              <a:p>
                <a:r>
                  <a:rPr lang="ro-RO" dirty="0"/>
                  <a:t>Cu o precizie de 95% media stabilității emoționale a populației de deținuți din penitenciarul în care lucrează psihologul este cuprinsă între 63,26 și 66,94.</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78"/>
                </a:stretch>
              </a:blipFill>
            </p:spPr>
            <p:txBody>
              <a:bodyPr/>
              <a:lstStyle/>
              <a:p>
                <a:r>
                  <a:rPr lang="ro-RO">
                    <a:noFill/>
                  </a:rPr>
                  <a:t> </a:t>
                </a:r>
              </a:p>
            </p:txBody>
          </p:sp>
        </mc:Fallback>
      </mc:AlternateContent>
    </p:spTree>
    <p:extLst>
      <p:ext uri="{BB962C8B-B14F-4D97-AF65-F5344CB8AC3E}">
        <p14:creationId xmlns:p14="http://schemas.microsoft.com/office/powerpoint/2010/main" val="1723959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dirty="0" err="1"/>
              <a:t>Multumesc</a:t>
            </a:r>
            <a:r>
              <a:rPr lang="ro-RO" dirty="0"/>
              <a:t>!!!</a:t>
            </a:r>
            <a:endParaRPr lang="en-US" dirty="0"/>
          </a:p>
        </p:txBody>
      </p:sp>
      <p:pic>
        <p:nvPicPr>
          <p:cNvPr id="4" name="Substituent conținut 3">
            <a:extLst>
              <a:ext uri="{FF2B5EF4-FFF2-40B4-BE49-F238E27FC236}">
                <a16:creationId xmlns:a16="http://schemas.microsoft.com/office/drawing/2014/main" id="{88BBF80F-13D4-43FD-A1F9-2A43996F96EA}"/>
              </a:ext>
            </a:extLst>
          </p:cNvPr>
          <p:cNvPicPr>
            <a:picLocks noGrp="1" noChangeAspect="1"/>
          </p:cNvPicPr>
          <p:nvPr>
            <p:ph idx="1"/>
          </p:nvPr>
        </p:nvPicPr>
        <p:blipFill>
          <a:blip r:embed="rId2"/>
          <a:stretch>
            <a:fillRect/>
          </a:stretch>
        </p:blipFill>
        <p:spPr>
          <a:xfrm>
            <a:off x="1936750" y="2455862"/>
            <a:ext cx="8324850" cy="3381375"/>
          </a:xfrm>
          <a:prstGeom prst="rect">
            <a:avLst/>
          </a:prstGeom>
        </p:spPr>
      </p:pic>
    </p:spTree>
    <p:extLst>
      <p:ext uri="{BB962C8B-B14F-4D97-AF65-F5344CB8AC3E}">
        <p14:creationId xmlns:p14="http://schemas.microsoft.com/office/powerpoint/2010/main" val="51415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a:t>Scorurile standardizate – Scorul z</a:t>
            </a:r>
          </a:p>
        </p:txBody>
      </p:sp>
      <p:sp>
        <p:nvSpPr>
          <p:cNvPr id="3" name="Substituent conținut 2">
            <a:extLst>
              <a:ext uri="{FF2B5EF4-FFF2-40B4-BE49-F238E27FC236}">
                <a16:creationId xmlns:a16="http://schemas.microsoft.com/office/drawing/2014/main" id="{A1350464-0C88-4225-9E7A-775A52CEA669}"/>
              </a:ext>
            </a:extLst>
          </p:cNvPr>
          <p:cNvSpPr>
            <a:spLocks noGrp="1"/>
          </p:cNvSpPr>
          <p:nvPr>
            <p:ph idx="1"/>
          </p:nvPr>
        </p:nvSpPr>
        <p:spPr>
          <a:xfrm>
            <a:off x="1069848" y="1544715"/>
            <a:ext cx="10058400" cy="4627485"/>
          </a:xfrm>
        </p:spPr>
        <p:txBody>
          <a:bodyPr/>
          <a:lstStyle/>
          <a:p>
            <a:r>
              <a:rPr lang="ro-RO" i="1" dirty="0" err="1"/>
              <a:t>Statistics</a:t>
            </a:r>
            <a:r>
              <a:rPr lang="ro-RO" i="1" dirty="0"/>
              <a:t> </a:t>
            </a:r>
            <a:r>
              <a:rPr lang="ro-RO" i="1" dirty="0" err="1"/>
              <a:t>School</a:t>
            </a:r>
            <a:r>
              <a:rPr lang="ro-RO" i="1" dirty="0"/>
              <a:t> își pregătește elevii pentru olimpiadă. Printre elevii ce urmează să meargă la olimpiadă se află și S.B, acesta urmând să meargă la proba de matematică. Directorul școlii nu înțelege de ce S.B. nu merge la proba de fizică.</a:t>
            </a:r>
            <a:endParaRPr lang="ro-RO" dirty="0"/>
          </a:p>
          <a:p>
            <a:r>
              <a:rPr lang="ro-RO" i="1" dirty="0"/>
              <a:t>Director: S.B. de ce nu mergi la proba de fizică? Am observat că media la această disciplină este mai mare decât la matematică.</a:t>
            </a:r>
            <a:endParaRPr lang="ro-RO" dirty="0"/>
          </a:p>
          <a:p>
            <a:r>
              <a:rPr lang="ro-RO" i="1" dirty="0"/>
              <a:t>S.B: Așa este </a:t>
            </a:r>
            <a:r>
              <a:rPr lang="ro-RO" i="1" dirty="0" err="1"/>
              <a:t>domnule</a:t>
            </a:r>
            <a:r>
              <a:rPr lang="ro-RO" i="1" dirty="0"/>
              <a:t> director, aveți perfectă dreptate. La matematică am nota 9,66, în timp ce nota la fizică  este 10. Însă nu ați luat în calcul și abaterea standard.</a:t>
            </a:r>
            <a:endParaRPr lang="ro-RO" dirty="0"/>
          </a:p>
        </p:txBody>
      </p:sp>
      <p:sp>
        <p:nvSpPr>
          <p:cNvPr id="4" name="Substituent număr diapozitiv 3">
            <a:extLst>
              <a:ext uri="{FF2B5EF4-FFF2-40B4-BE49-F238E27FC236}">
                <a16:creationId xmlns:a16="http://schemas.microsoft.com/office/drawing/2014/main" id="{665B7C6B-8E9D-41AD-BED4-E9D02A4DA441}"/>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657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a:t>Scorurile standardizate – Scorul z</a:t>
            </a:r>
          </a:p>
        </p:txBody>
      </p:sp>
      <p:pic>
        <p:nvPicPr>
          <p:cNvPr id="9" name="Substituent conținut 8">
            <a:extLst>
              <a:ext uri="{FF2B5EF4-FFF2-40B4-BE49-F238E27FC236}">
                <a16:creationId xmlns:a16="http://schemas.microsoft.com/office/drawing/2014/main" id="{8AFFA3AA-249A-4CCE-A90A-37FD4DE287A6}"/>
              </a:ext>
            </a:extLst>
          </p:cNvPr>
          <p:cNvPicPr>
            <a:picLocks noGrp="1" noChangeAspect="1"/>
          </p:cNvPicPr>
          <p:nvPr>
            <p:ph idx="1"/>
          </p:nvPr>
        </p:nvPicPr>
        <p:blipFill>
          <a:blip r:embed="rId2"/>
          <a:stretch>
            <a:fillRect/>
          </a:stretch>
        </p:blipFill>
        <p:spPr>
          <a:xfrm>
            <a:off x="3019425" y="2655078"/>
            <a:ext cx="6153150" cy="1724025"/>
          </a:xfrm>
          <a:prstGeom prst="rect">
            <a:avLst/>
          </a:prstGeom>
        </p:spPr>
      </p:pic>
      <p:sp>
        <p:nvSpPr>
          <p:cNvPr id="10" name="Substituent număr diapozitiv 9">
            <a:extLst>
              <a:ext uri="{FF2B5EF4-FFF2-40B4-BE49-F238E27FC236}">
                <a16:creationId xmlns:a16="http://schemas.microsoft.com/office/drawing/2014/main" id="{DCAC9AB1-CF50-43E7-BA6A-96855862BD70}"/>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4271307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a:t>Scorurile standardizate – Scorul z</a:t>
            </a:r>
          </a:p>
        </p:txBody>
      </p:sp>
      <p:sp>
        <p:nvSpPr>
          <p:cNvPr id="3" name="Substituent conținut 2">
            <a:extLst>
              <a:ext uri="{FF2B5EF4-FFF2-40B4-BE49-F238E27FC236}">
                <a16:creationId xmlns:a16="http://schemas.microsoft.com/office/drawing/2014/main" id="{A1350464-0C88-4225-9E7A-775A52CEA669}"/>
              </a:ext>
            </a:extLst>
          </p:cNvPr>
          <p:cNvSpPr>
            <a:spLocks noGrp="1"/>
          </p:cNvSpPr>
          <p:nvPr>
            <p:ph idx="1"/>
          </p:nvPr>
        </p:nvSpPr>
        <p:spPr>
          <a:xfrm>
            <a:off x="1069848" y="1544715"/>
            <a:ext cx="10058400" cy="4627485"/>
          </a:xfrm>
        </p:spPr>
        <p:txBody>
          <a:bodyPr/>
          <a:lstStyle/>
          <a:p>
            <a:r>
              <a:rPr lang="ro-RO" dirty="0"/>
              <a:t>Cele mai cunoscute scoruri standardizate sunt:</a:t>
            </a:r>
          </a:p>
          <a:p>
            <a:pPr marL="457200" indent="-457200">
              <a:buFont typeface="+mj-lt"/>
              <a:buAutoNum type="arabicPeriod"/>
            </a:pPr>
            <a:r>
              <a:rPr lang="ro-RO" dirty="0"/>
              <a:t>Scorurile z</a:t>
            </a:r>
          </a:p>
          <a:p>
            <a:pPr marL="457200" indent="-457200">
              <a:buFont typeface="+mj-lt"/>
              <a:buAutoNum type="arabicPeriod"/>
            </a:pPr>
            <a:r>
              <a:rPr lang="ro-RO" dirty="0"/>
              <a:t>Scorurile T</a:t>
            </a:r>
          </a:p>
          <a:p>
            <a:pPr marL="457200" indent="-457200">
              <a:buFont typeface="+mj-lt"/>
              <a:buAutoNum type="arabicPeriod"/>
            </a:pPr>
            <a:r>
              <a:rPr lang="ro-RO" dirty="0" err="1"/>
              <a:t>Staninele</a:t>
            </a:r>
            <a:endParaRPr lang="ro-RO" dirty="0"/>
          </a:p>
          <a:p>
            <a:pPr marL="457200" indent="-457200">
              <a:buFont typeface="+mj-lt"/>
              <a:buAutoNum type="arabicPeriod"/>
            </a:pPr>
            <a:r>
              <a:rPr lang="ro-RO" dirty="0"/>
              <a:t>Scorurile IQ.</a:t>
            </a:r>
          </a:p>
          <a:p>
            <a:r>
              <a:rPr lang="ro-RO" dirty="0"/>
              <a:t>Scorurile standardizate sunt exprimate în abateri standard</a:t>
            </a:r>
          </a:p>
          <a:p>
            <a:r>
              <a:rPr lang="ro-RO" dirty="0"/>
              <a:t>Exprimă cât de mult se îndepărtează un scor față de medie în abateri standard.</a:t>
            </a:r>
          </a:p>
          <a:p>
            <a:r>
              <a:rPr lang="ro-RO" dirty="0"/>
              <a:t>De exemplu, scorul z = 1 indică faptul că acesta se îndepărtează față de medie cu o abatere standard</a:t>
            </a:r>
          </a:p>
          <a:p>
            <a:endParaRPr lang="ro-RO" dirty="0"/>
          </a:p>
        </p:txBody>
      </p:sp>
      <p:sp>
        <p:nvSpPr>
          <p:cNvPr id="4" name="Substituent număr diapozitiv 3">
            <a:extLst>
              <a:ext uri="{FF2B5EF4-FFF2-40B4-BE49-F238E27FC236}">
                <a16:creationId xmlns:a16="http://schemas.microsoft.com/office/drawing/2014/main" id="{B18C0F86-D685-43A7-AAC3-7424FC6FF159}"/>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196485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a:t>Scorurile standardizate – Scorul z</a:t>
            </a:r>
          </a:p>
        </p:txBody>
      </p:sp>
      <mc:AlternateContent xmlns:mc="http://schemas.openxmlformats.org/markup-compatibility/2006" xmlns:a14="http://schemas.microsoft.com/office/drawing/2010/main">
        <mc:Choice Requires="a14">
          <p:sp>
            <p:nvSpPr>
              <p:cNvPr id="3" name="Substituent conținut 2">
                <a:extLst>
                  <a:ext uri="{FF2B5EF4-FFF2-40B4-BE49-F238E27FC236}">
                    <a16:creationId xmlns:a16="http://schemas.microsoft.com/office/drawing/2014/main" id="{A1350464-0C88-4225-9E7A-775A52CEA669}"/>
                  </a:ext>
                </a:extLst>
              </p:cNvPr>
              <p:cNvSpPr>
                <a:spLocks noGrp="1"/>
              </p:cNvSpPr>
              <p:nvPr>
                <p:ph idx="1"/>
              </p:nvPr>
            </p:nvSpPr>
            <p:spPr>
              <a:xfrm>
                <a:off x="1069848" y="1544715"/>
                <a:ext cx="10058400" cy="4627485"/>
              </a:xfrm>
            </p:spPr>
            <p:txBody>
              <a:bodyPr/>
              <a:lstStyle/>
              <a:p>
                <a:pPr marL="0" indent="0">
                  <a:buNone/>
                </a:pPr>
                <a:endParaRPr lang="ro-RO" i="1" dirty="0"/>
              </a:p>
              <a:p>
                <a:pPr marL="0" indent="0">
                  <a:buNone/>
                </a:pPr>
                <a:endParaRPr lang="ro-RO" i="1" dirty="0"/>
              </a:p>
              <a:p>
                <a:pPr marL="0" indent="0">
                  <a:buNone/>
                </a:pPr>
                <a14:m>
                  <m:oMathPara xmlns:m="http://schemas.openxmlformats.org/officeDocument/2006/math">
                    <m:oMathParaPr>
                      <m:jc m:val="center"/>
                    </m:oMathParaPr>
                    <m:oMath xmlns:m="http://schemas.openxmlformats.org/officeDocument/2006/math">
                      <m:r>
                        <a:rPr lang="ro-RO" i="1">
                          <a:latin typeface="Cambria Math" panose="02040503050406030204" pitchFamily="18" charset="0"/>
                        </a:rPr>
                        <m:t>𝑧</m:t>
                      </m:r>
                      <m:r>
                        <a:rPr lang="ro-RO" i="1">
                          <a:latin typeface="Cambria Math" panose="02040503050406030204" pitchFamily="18" charset="0"/>
                        </a:rPr>
                        <m:t>= </m:t>
                      </m:r>
                      <m:f>
                        <m:fPr>
                          <m:ctrlPr>
                            <a:rPr lang="ro-RO" i="1">
                              <a:latin typeface="Cambria Math" panose="02040503050406030204" pitchFamily="18" charset="0"/>
                            </a:rPr>
                          </m:ctrlPr>
                        </m:fPr>
                        <m:num>
                          <m:r>
                            <a:rPr lang="ro-RO" i="1">
                              <a:latin typeface="Cambria Math" panose="02040503050406030204" pitchFamily="18" charset="0"/>
                            </a:rPr>
                            <m:t>𝑋</m:t>
                          </m:r>
                          <m:r>
                            <a:rPr lang="ro-RO" i="1">
                              <a:latin typeface="Cambria Math" panose="02040503050406030204" pitchFamily="18" charset="0"/>
                            </a:rPr>
                            <m:t>−</m:t>
                          </m:r>
                          <m:r>
                            <a:rPr lang="ro-RO" i="1">
                              <a:latin typeface="Cambria Math" panose="02040503050406030204" pitchFamily="18" charset="0"/>
                            </a:rPr>
                            <m:t>𝑚</m:t>
                          </m:r>
                        </m:num>
                        <m:den>
                          <m:r>
                            <a:rPr lang="ro-RO" i="1">
                              <a:latin typeface="Cambria Math" panose="02040503050406030204" pitchFamily="18" charset="0"/>
                            </a:rPr>
                            <m:t>𝑠</m:t>
                          </m:r>
                        </m:den>
                      </m:f>
                    </m:oMath>
                  </m:oMathPara>
                </a14:m>
                <a:endParaRPr lang="ro-RO" dirty="0"/>
              </a:p>
              <a:p>
                <a:pPr lvl="0"/>
                <a:r>
                  <a:rPr lang="ro-RO" b="1" dirty="0"/>
                  <a:t>X</a:t>
                </a:r>
                <a:r>
                  <a:rPr lang="ro-RO" dirty="0"/>
                  <a:t> – reprezintă orice valoare din distribuție.</a:t>
                </a:r>
              </a:p>
              <a:p>
                <a:pPr lvl="0"/>
                <a:r>
                  <a:rPr lang="ro-RO" b="1" dirty="0"/>
                  <a:t>m</a:t>
                </a:r>
                <a:r>
                  <a:rPr lang="ro-RO" dirty="0"/>
                  <a:t> – este media distribuției</a:t>
                </a:r>
              </a:p>
              <a:p>
                <a:r>
                  <a:rPr lang="ro-RO" b="1" dirty="0"/>
                  <a:t>s</a:t>
                </a:r>
                <a:r>
                  <a:rPr lang="ro-RO" dirty="0"/>
                  <a:t> – este abaterea standard a distribuției</a:t>
                </a:r>
              </a:p>
            </p:txBody>
          </p:sp>
        </mc:Choice>
        <mc:Fallback xmlns="">
          <p:sp>
            <p:nvSpPr>
              <p:cNvPr id="3" name="Substituent conținut 2">
                <a:extLst>
                  <a:ext uri="{FF2B5EF4-FFF2-40B4-BE49-F238E27FC236}">
                    <a16:creationId xmlns:a16="http://schemas.microsoft.com/office/drawing/2014/main" id="{A1350464-0C88-4225-9E7A-775A52CEA669}"/>
                  </a:ext>
                </a:extLst>
              </p:cNvPr>
              <p:cNvSpPr>
                <a:spLocks noGrp="1" noRot="1" noChangeAspect="1" noMove="1" noResize="1" noEditPoints="1" noAdjustHandles="1" noChangeArrowheads="1" noChangeShapeType="1" noTextEdit="1"/>
              </p:cNvSpPr>
              <p:nvPr>
                <p:ph idx="1"/>
              </p:nvPr>
            </p:nvSpPr>
            <p:spPr>
              <a:xfrm>
                <a:off x="1069848" y="1544715"/>
                <a:ext cx="10058400" cy="4627485"/>
              </a:xfrm>
              <a:blipFill>
                <a:blip r:embed="rId2"/>
                <a:stretch>
                  <a:fillRect l="-303"/>
                </a:stretch>
              </a:blipFill>
            </p:spPr>
            <p:txBody>
              <a:bodyPr/>
              <a:lstStyle/>
              <a:p>
                <a:r>
                  <a:rPr lang="ro-RO">
                    <a:noFill/>
                  </a:rPr>
                  <a:t> </a:t>
                </a:r>
              </a:p>
            </p:txBody>
          </p:sp>
        </mc:Fallback>
      </mc:AlternateContent>
      <p:sp>
        <p:nvSpPr>
          <p:cNvPr id="4" name="Substituent număr diapozitiv 3">
            <a:extLst>
              <a:ext uri="{FF2B5EF4-FFF2-40B4-BE49-F238E27FC236}">
                <a16:creationId xmlns:a16="http://schemas.microsoft.com/office/drawing/2014/main" id="{A0BA4C8E-F6D6-4EE8-87E3-C058F66A0A81}"/>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366763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a:t>Scorurile standardizate – Scorul z</a:t>
            </a:r>
          </a:p>
        </p:txBody>
      </p:sp>
      <mc:AlternateContent xmlns:mc="http://schemas.openxmlformats.org/markup-compatibility/2006" xmlns:a14="http://schemas.microsoft.com/office/drawing/2010/main">
        <mc:Choice Requires="a14">
          <p:sp>
            <p:nvSpPr>
              <p:cNvPr id="3" name="Substituent conținut 2">
                <a:extLst>
                  <a:ext uri="{FF2B5EF4-FFF2-40B4-BE49-F238E27FC236}">
                    <a16:creationId xmlns:a16="http://schemas.microsoft.com/office/drawing/2014/main" id="{A1350464-0C88-4225-9E7A-775A52CEA669}"/>
                  </a:ext>
                </a:extLst>
              </p:cNvPr>
              <p:cNvSpPr>
                <a:spLocks noGrp="1"/>
              </p:cNvSpPr>
              <p:nvPr>
                <p:ph idx="1"/>
              </p:nvPr>
            </p:nvSpPr>
            <p:spPr>
              <a:xfrm>
                <a:off x="1069848" y="1544715"/>
                <a:ext cx="10058400" cy="4627485"/>
              </a:xfrm>
            </p:spPr>
            <p:txBody>
              <a:bodyPr/>
              <a:lstStyle/>
              <a:p>
                <a:r>
                  <a:rPr lang="ro-RO" i="1" dirty="0"/>
                  <a:t>Să ne imaginăm că pentru elevii din </a:t>
                </a:r>
                <a:r>
                  <a:rPr lang="ro-RO" i="1" dirty="0" err="1"/>
                  <a:t>Statistics</a:t>
                </a:r>
                <a:r>
                  <a:rPr lang="ro-RO" i="1" dirty="0"/>
                  <a:t> </a:t>
                </a:r>
                <a:r>
                  <a:rPr lang="ro-RO" i="1" dirty="0" err="1"/>
                  <a:t>School</a:t>
                </a:r>
                <a:r>
                  <a:rPr lang="ro-RO" i="1" dirty="0"/>
                  <a:t> se înregistrează la matematică o medie de 7,15 și o abatere standard de 1,5, în timp ce la fizică media tuturor elevilor este 8 și abaterea standard este 1,4. Mai departe vom transforma notele obținute de elevul S.B. în scoruri standard z.</a:t>
                </a:r>
              </a:p>
              <a:p>
                <a:pPr marL="0" indent="0">
                  <a:buNone/>
                </a:pPr>
                <a:endParaRPr lang="ro-RO" dirty="0"/>
              </a:p>
              <a:p>
                <a14:m>
                  <m:oMath xmlns:m="http://schemas.openxmlformats.org/officeDocument/2006/math">
                    <m:sSub>
                      <m:sSubPr>
                        <m:ctrlPr>
                          <a:rPr lang="ro-RO" i="1">
                            <a:latin typeface="Cambria Math" panose="02040503050406030204" pitchFamily="18" charset="0"/>
                          </a:rPr>
                        </m:ctrlPr>
                      </m:sSubPr>
                      <m:e>
                        <m:r>
                          <a:rPr lang="ro-RO" i="1">
                            <a:latin typeface="Cambria Math" panose="02040503050406030204" pitchFamily="18" charset="0"/>
                          </a:rPr>
                          <m:t>𝑧</m:t>
                        </m:r>
                      </m:e>
                      <m:sub>
                        <m:r>
                          <a:rPr lang="ro-RO" i="1">
                            <a:latin typeface="Cambria Math" panose="02040503050406030204" pitchFamily="18" charset="0"/>
                          </a:rPr>
                          <m:t>𝑚𝑎𝑡𝑒𝑚𝑎𝑡𝑖𝑐</m:t>
                        </m:r>
                        <m:r>
                          <a:rPr lang="ro-RO" i="1">
                            <a:latin typeface="Cambria Math" panose="02040503050406030204" pitchFamily="18" charset="0"/>
                          </a:rPr>
                          <m:t>ă</m:t>
                        </m:r>
                      </m:sub>
                    </m:sSub>
                    <m:r>
                      <a:rPr lang="ro-RO" i="1">
                        <a:latin typeface="Cambria Math" panose="02040503050406030204" pitchFamily="18" charset="0"/>
                      </a:rPr>
                      <m:t>= </m:t>
                    </m:r>
                    <m:f>
                      <m:fPr>
                        <m:ctrlPr>
                          <a:rPr lang="ro-RO" i="1">
                            <a:latin typeface="Cambria Math" panose="02040503050406030204" pitchFamily="18" charset="0"/>
                          </a:rPr>
                        </m:ctrlPr>
                      </m:fPr>
                      <m:num>
                        <m:r>
                          <a:rPr lang="ro-RO" i="1">
                            <a:latin typeface="Cambria Math" panose="02040503050406030204" pitchFamily="18" charset="0"/>
                          </a:rPr>
                          <m:t>9,66−7,15</m:t>
                        </m:r>
                      </m:num>
                      <m:den>
                        <m:r>
                          <a:rPr lang="ro-RO" i="1">
                            <a:latin typeface="Cambria Math" panose="02040503050406030204" pitchFamily="18" charset="0"/>
                          </a:rPr>
                          <m:t>1,5</m:t>
                        </m:r>
                      </m:den>
                    </m:f>
                    <m:r>
                      <a:rPr lang="ro-RO" i="1">
                        <a:latin typeface="Cambria Math" panose="02040503050406030204" pitchFamily="18" charset="0"/>
                      </a:rPr>
                      <m:t> → </m:t>
                    </m:r>
                    <m:sSub>
                      <m:sSubPr>
                        <m:ctrlPr>
                          <a:rPr lang="ro-RO" i="1">
                            <a:latin typeface="Cambria Math" panose="02040503050406030204" pitchFamily="18" charset="0"/>
                          </a:rPr>
                        </m:ctrlPr>
                      </m:sSubPr>
                      <m:e>
                        <m:r>
                          <a:rPr lang="ro-RO" i="1">
                            <a:latin typeface="Cambria Math" panose="02040503050406030204" pitchFamily="18" charset="0"/>
                          </a:rPr>
                          <m:t>𝑧</m:t>
                        </m:r>
                      </m:e>
                      <m:sub>
                        <m:r>
                          <a:rPr lang="ro-RO" i="1">
                            <a:latin typeface="Cambria Math" panose="02040503050406030204" pitchFamily="18" charset="0"/>
                          </a:rPr>
                          <m:t>𝑚𝑎𝑡𝑒𝑚𝑎𝑡𝑖𝑐</m:t>
                        </m:r>
                        <m:r>
                          <a:rPr lang="ro-RO" i="1">
                            <a:latin typeface="Cambria Math" panose="02040503050406030204" pitchFamily="18" charset="0"/>
                          </a:rPr>
                          <m:t>ă</m:t>
                        </m:r>
                      </m:sub>
                    </m:sSub>
                    <m:r>
                      <a:rPr lang="ro-RO" i="1">
                        <a:latin typeface="Cambria Math" panose="02040503050406030204" pitchFamily="18" charset="0"/>
                      </a:rPr>
                      <m:t>= </m:t>
                    </m:r>
                    <m:f>
                      <m:fPr>
                        <m:ctrlPr>
                          <a:rPr lang="ro-RO" i="1">
                            <a:latin typeface="Cambria Math" panose="02040503050406030204" pitchFamily="18" charset="0"/>
                          </a:rPr>
                        </m:ctrlPr>
                      </m:fPr>
                      <m:num>
                        <m:r>
                          <a:rPr lang="ro-RO" i="1">
                            <a:latin typeface="Cambria Math" panose="02040503050406030204" pitchFamily="18" charset="0"/>
                          </a:rPr>
                          <m:t>2,51</m:t>
                        </m:r>
                      </m:num>
                      <m:den>
                        <m:r>
                          <a:rPr lang="ro-RO" i="1">
                            <a:latin typeface="Cambria Math" panose="02040503050406030204" pitchFamily="18" charset="0"/>
                          </a:rPr>
                          <m:t>1,5</m:t>
                        </m:r>
                      </m:den>
                    </m:f>
                    <m:r>
                      <a:rPr lang="ro-RO" i="1">
                        <a:latin typeface="Cambria Math" panose="02040503050406030204" pitchFamily="18" charset="0"/>
                      </a:rPr>
                      <m:t> →</m:t>
                    </m:r>
                    <m:sSub>
                      <m:sSubPr>
                        <m:ctrlPr>
                          <a:rPr lang="ro-RO" i="1">
                            <a:latin typeface="Cambria Math" panose="02040503050406030204" pitchFamily="18" charset="0"/>
                          </a:rPr>
                        </m:ctrlPr>
                      </m:sSubPr>
                      <m:e>
                        <m:r>
                          <a:rPr lang="ro-RO" i="1">
                            <a:latin typeface="Cambria Math" panose="02040503050406030204" pitchFamily="18" charset="0"/>
                          </a:rPr>
                          <m:t>𝑧</m:t>
                        </m:r>
                      </m:e>
                      <m:sub>
                        <m:r>
                          <a:rPr lang="ro-RO" i="1">
                            <a:latin typeface="Cambria Math" panose="02040503050406030204" pitchFamily="18" charset="0"/>
                          </a:rPr>
                          <m:t>𝑚𝑎𝑡𝑒𝑚𝑎𝑡𝑖𝑐</m:t>
                        </m:r>
                        <m:r>
                          <a:rPr lang="ro-RO" i="1">
                            <a:latin typeface="Cambria Math" panose="02040503050406030204" pitchFamily="18" charset="0"/>
                          </a:rPr>
                          <m:t>ă</m:t>
                        </m:r>
                      </m:sub>
                    </m:sSub>
                    <m:r>
                      <a:rPr lang="ro-RO" i="1">
                        <a:latin typeface="Cambria Math" panose="02040503050406030204" pitchFamily="18" charset="0"/>
                      </a:rPr>
                      <m:t>=1,67 </m:t>
                    </m:r>
                  </m:oMath>
                </a14:m>
                <a:endParaRPr lang="ro-RO" dirty="0"/>
              </a:p>
              <a:p>
                <a:pPr marL="0" indent="0">
                  <a:buNone/>
                </a:pPr>
                <a:endParaRPr lang="ro-RO" dirty="0"/>
              </a:p>
              <a:p>
                <a14:m>
                  <m:oMath xmlns:m="http://schemas.openxmlformats.org/officeDocument/2006/math">
                    <m:sSub>
                      <m:sSubPr>
                        <m:ctrlPr>
                          <a:rPr lang="ro-RO" i="1">
                            <a:latin typeface="Cambria Math" panose="02040503050406030204" pitchFamily="18" charset="0"/>
                          </a:rPr>
                        </m:ctrlPr>
                      </m:sSubPr>
                      <m:e>
                        <m:r>
                          <a:rPr lang="ro-RO" i="1">
                            <a:latin typeface="Cambria Math" panose="02040503050406030204" pitchFamily="18" charset="0"/>
                          </a:rPr>
                          <m:t>𝑧</m:t>
                        </m:r>
                      </m:e>
                      <m:sub>
                        <m:r>
                          <a:rPr lang="ro-RO" i="1">
                            <a:latin typeface="Cambria Math" panose="02040503050406030204" pitchFamily="18" charset="0"/>
                          </a:rPr>
                          <m:t>𝑓𝑖𝑧𝑖𝑐</m:t>
                        </m:r>
                        <m:r>
                          <a:rPr lang="ro-RO" i="1">
                            <a:latin typeface="Cambria Math" panose="02040503050406030204" pitchFamily="18" charset="0"/>
                          </a:rPr>
                          <m:t>ă</m:t>
                        </m:r>
                      </m:sub>
                    </m:sSub>
                    <m:r>
                      <a:rPr lang="ro-RO" i="1">
                        <a:latin typeface="Cambria Math" panose="02040503050406030204" pitchFamily="18" charset="0"/>
                      </a:rPr>
                      <m:t>= </m:t>
                    </m:r>
                    <m:f>
                      <m:fPr>
                        <m:ctrlPr>
                          <a:rPr lang="ro-RO" i="1">
                            <a:latin typeface="Cambria Math" panose="02040503050406030204" pitchFamily="18" charset="0"/>
                          </a:rPr>
                        </m:ctrlPr>
                      </m:fPr>
                      <m:num>
                        <m:r>
                          <a:rPr lang="ro-RO" i="1">
                            <a:latin typeface="Cambria Math" panose="02040503050406030204" pitchFamily="18" charset="0"/>
                          </a:rPr>
                          <m:t>10−8</m:t>
                        </m:r>
                      </m:num>
                      <m:den>
                        <m:r>
                          <a:rPr lang="ro-RO" i="1">
                            <a:latin typeface="Cambria Math" panose="02040503050406030204" pitchFamily="18" charset="0"/>
                          </a:rPr>
                          <m:t>1,4</m:t>
                        </m:r>
                      </m:den>
                    </m:f>
                    <m:r>
                      <a:rPr lang="ro-RO" i="1">
                        <a:latin typeface="Cambria Math" panose="02040503050406030204" pitchFamily="18" charset="0"/>
                      </a:rPr>
                      <m:t> → </m:t>
                    </m:r>
                    <m:sSub>
                      <m:sSubPr>
                        <m:ctrlPr>
                          <a:rPr lang="ro-RO" i="1">
                            <a:latin typeface="Cambria Math" panose="02040503050406030204" pitchFamily="18" charset="0"/>
                          </a:rPr>
                        </m:ctrlPr>
                      </m:sSubPr>
                      <m:e>
                        <m:r>
                          <a:rPr lang="ro-RO" i="1">
                            <a:latin typeface="Cambria Math" panose="02040503050406030204" pitchFamily="18" charset="0"/>
                          </a:rPr>
                          <m:t>𝑧</m:t>
                        </m:r>
                      </m:e>
                      <m:sub>
                        <m:r>
                          <a:rPr lang="ro-RO" i="1">
                            <a:latin typeface="Cambria Math" panose="02040503050406030204" pitchFamily="18" charset="0"/>
                          </a:rPr>
                          <m:t>𝑓𝑖𝑧𝑖𝑐</m:t>
                        </m:r>
                        <m:r>
                          <a:rPr lang="ro-RO" i="1">
                            <a:latin typeface="Cambria Math" panose="02040503050406030204" pitchFamily="18" charset="0"/>
                          </a:rPr>
                          <m:t>ă</m:t>
                        </m:r>
                      </m:sub>
                    </m:sSub>
                    <m:r>
                      <a:rPr lang="ro-RO" i="1">
                        <a:latin typeface="Cambria Math" panose="02040503050406030204" pitchFamily="18" charset="0"/>
                      </a:rPr>
                      <m:t>= </m:t>
                    </m:r>
                    <m:f>
                      <m:fPr>
                        <m:ctrlPr>
                          <a:rPr lang="ro-RO" i="1">
                            <a:latin typeface="Cambria Math" panose="02040503050406030204" pitchFamily="18" charset="0"/>
                          </a:rPr>
                        </m:ctrlPr>
                      </m:fPr>
                      <m:num>
                        <m:r>
                          <a:rPr lang="ro-RO" i="1">
                            <a:latin typeface="Cambria Math" panose="02040503050406030204" pitchFamily="18" charset="0"/>
                          </a:rPr>
                          <m:t>2</m:t>
                        </m:r>
                      </m:num>
                      <m:den>
                        <m:r>
                          <a:rPr lang="ro-RO" i="1">
                            <a:latin typeface="Cambria Math" panose="02040503050406030204" pitchFamily="18" charset="0"/>
                          </a:rPr>
                          <m:t>1,4</m:t>
                        </m:r>
                      </m:den>
                    </m:f>
                    <m:r>
                      <a:rPr lang="ro-RO" i="1">
                        <a:latin typeface="Cambria Math" panose="02040503050406030204" pitchFamily="18" charset="0"/>
                      </a:rPr>
                      <m:t> →</m:t>
                    </m:r>
                    <m:sSub>
                      <m:sSubPr>
                        <m:ctrlPr>
                          <a:rPr lang="ro-RO" i="1">
                            <a:latin typeface="Cambria Math" panose="02040503050406030204" pitchFamily="18" charset="0"/>
                          </a:rPr>
                        </m:ctrlPr>
                      </m:sSubPr>
                      <m:e>
                        <m:r>
                          <a:rPr lang="ro-RO" i="1">
                            <a:latin typeface="Cambria Math" panose="02040503050406030204" pitchFamily="18" charset="0"/>
                          </a:rPr>
                          <m:t>𝑧</m:t>
                        </m:r>
                      </m:e>
                      <m:sub>
                        <m:r>
                          <a:rPr lang="ro-RO" i="1">
                            <a:latin typeface="Cambria Math" panose="02040503050406030204" pitchFamily="18" charset="0"/>
                          </a:rPr>
                          <m:t>𝑓𝑖𝑧𝑖𝑐</m:t>
                        </m:r>
                        <m:r>
                          <a:rPr lang="ro-RO" i="1">
                            <a:latin typeface="Cambria Math" panose="02040503050406030204" pitchFamily="18" charset="0"/>
                          </a:rPr>
                          <m:t>ă</m:t>
                        </m:r>
                      </m:sub>
                    </m:sSub>
                    <m:r>
                      <a:rPr lang="ro-RO" i="1">
                        <a:latin typeface="Cambria Math" panose="02040503050406030204" pitchFamily="18" charset="0"/>
                      </a:rPr>
                      <m:t>=1,42</m:t>
                    </m:r>
                  </m:oMath>
                </a14:m>
                <a:endParaRPr lang="ro-RO" dirty="0"/>
              </a:p>
            </p:txBody>
          </p:sp>
        </mc:Choice>
        <mc:Fallback xmlns="">
          <p:sp>
            <p:nvSpPr>
              <p:cNvPr id="3" name="Substituent conținut 2">
                <a:extLst>
                  <a:ext uri="{FF2B5EF4-FFF2-40B4-BE49-F238E27FC236}">
                    <a16:creationId xmlns:a16="http://schemas.microsoft.com/office/drawing/2014/main" id="{A1350464-0C88-4225-9E7A-775A52CEA669}"/>
                  </a:ext>
                </a:extLst>
              </p:cNvPr>
              <p:cNvSpPr>
                <a:spLocks noGrp="1" noRot="1" noChangeAspect="1" noMove="1" noResize="1" noEditPoints="1" noAdjustHandles="1" noChangeArrowheads="1" noChangeShapeType="1" noTextEdit="1"/>
              </p:cNvSpPr>
              <p:nvPr>
                <p:ph idx="1"/>
              </p:nvPr>
            </p:nvSpPr>
            <p:spPr>
              <a:xfrm>
                <a:off x="1069848" y="1544715"/>
                <a:ext cx="10058400" cy="4627485"/>
              </a:xfrm>
              <a:blipFill>
                <a:blip r:embed="rId2"/>
                <a:stretch>
                  <a:fillRect l="-303" t="-1447" r="-61"/>
                </a:stretch>
              </a:blipFill>
            </p:spPr>
            <p:txBody>
              <a:bodyPr/>
              <a:lstStyle/>
              <a:p>
                <a:r>
                  <a:rPr lang="ro-RO">
                    <a:noFill/>
                  </a:rPr>
                  <a:t> </a:t>
                </a:r>
              </a:p>
            </p:txBody>
          </p:sp>
        </mc:Fallback>
      </mc:AlternateContent>
      <p:sp>
        <p:nvSpPr>
          <p:cNvPr id="4" name="Substituent număr diapozitiv 3">
            <a:extLst>
              <a:ext uri="{FF2B5EF4-FFF2-40B4-BE49-F238E27FC236}">
                <a16:creationId xmlns:a16="http://schemas.microsoft.com/office/drawing/2014/main" id="{0A81F361-310A-46B2-A0D3-745354A616FF}"/>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416199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9866B45-DAAC-40F9-8D08-2B9E74F894E7}"/>
              </a:ext>
            </a:extLst>
          </p:cNvPr>
          <p:cNvSpPr>
            <a:spLocks noGrp="1"/>
          </p:cNvSpPr>
          <p:nvPr>
            <p:ph type="title"/>
          </p:nvPr>
        </p:nvSpPr>
        <p:spPr>
          <a:xfrm>
            <a:off x="1069848" y="484632"/>
            <a:ext cx="10058400" cy="1060083"/>
          </a:xfrm>
        </p:spPr>
        <p:txBody>
          <a:bodyPr/>
          <a:lstStyle/>
          <a:p>
            <a:r>
              <a:rPr lang="ro-RO" dirty="0"/>
              <a:t>Scorurile standardizate – Scorul z</a:t>
            </a:r>
          </a:p>
        </p:txBody>
      </p:sp>
      <p:sp>
        <p:nvSpPr>
          <p:cNvPr id="3" name="Substituent conținut 2">
            <a:extLst>
              <a:ext uri="{FF2B5EF4-FFF2-40B4-BE49-F238E27FC236}">
                <a16:creationId xmlns:a16="http://schemas.microsoft.com/office/drawing/2014/main" id="{A1350464-0C88-4225-9E7A-775A52CEA669}"/>
              </a:ext>
            </a:extLst>
          </p:cNvPr>
          <p:cNvSpPr>
            <a:spLocks noGrp="1"/>
          </p:cNvSpPr>
          <p:nvPr>
            <p:ph idx="1"/>
          </p:nvPr>
        </p:nvSpPr>
        <p:spPr>
          <a:xfrm>
            <a:off x="1069848" y="1544715"/>
            <a:ext cx="10058400" cy="4627485"/>
          </a:xfrm>
        </p:spPr>
        <p:txBody>
          <a:bodyPr/>
          <a:lstStyle/>
          <a:p>
            <a:r>
              <a:rPr lang="ro-RO" dirty="0"/>
              <a:t>semnul „+” în fața unui </a:t>
            </a:r>
            <a:r>
              <a:rPr lang="ro-RO" i="1" dirty="0"/>
              <a:t>scor z</a:t>
            </a:r>
            <a:r>
              <a:rPr lang="ro-RO" dirty="0"/>
              <a:t> indică faptul că acesta este superior mediei</a:t>
            </a:r>
          </a:p>
          <a:p>
            <a:r>
              <a:rPr lang="ro-RO" dirty="0"/>
              <a:t>semnul „-” din fața </a:t>
            </a:r>
            <a:r>
              <a:rPr lang="ro-RO" i="1" dirty="0"/>
              <a:t>scorului z</a:t>
            </a:r>
            <a:r>
              <a:rPr lang="ro-RO" dirty="0"/>
              <a:t> semnalează un scor mai mic decât media distribuției.</a:t>
            </a:r>
          </a:p>
          <a:p>
            <a:endParaRPr lang="ro-RO" dirty="0"/>
          </a:p>
          <a:p>
            <a:r>
              <a:rPr lang="ro-RO" dirty="0"/>
              <a:t>Proprietățile scorului z sunt:</a:t>
            </a:r>
          </a:p>
          <a:p>
            <a:pPr marL="457200" lvl="0" indent="-457200">
              <a:buFont typeface="+mj-lt"/>
              <a:buAutoNum type="arabicPeriod"/>
            </a:pPr>
            <a:r>
              <a:rPr lang="ro-RO" dirty="0"/>
              <a:t>media este întotdeauna egală cu 0.</a:t>
            </a:r>
          </a:p>
          <a:p>
            <a:pPr marL="457200" indent="-457200">
              <a:buFont typeface="+mj-lt"/>
              <a:buAutoNum type="arabicPeriod"/>
            </a:pPr>
            <a:r>
              <a:rPr lang="ro-RO" dirty="0"/>
              <a:t>Abaterea standard este întotdeauna egală cu 1.</a:t>
            </a:r>
          </a:p>
        </p:txBody>
      </p:sp>
      <p:sp>
        <p:nvSpPr>
          <p:cNvPr id="4" name="Substituent număr diapozitiv 3">
            <a:extLst>
              <a:ext uri="{FF2B5EF4-FFF2-40B4-BE49-F238E27FC236}">
                <a16:creationId xmlns:a16="http://schemas.microsoft.com/office/drawing/2014/main" id="{0A81F361-310A-46B2-A0D3-745354A616FF}"/>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4174509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 lemn">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Tip lemn</Template>
  <TotalTime>1089</TotalTime>
  <Words>1714</Words>
  <Application>Microsoft Macintosh PowerPoint</Application>
  <PresentationFormat>Widescreen</PresentationFormat>
  <Paragraphs>170</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Calibri</vt:lpstr>
      <vt:lpstr>Cambria Math</vt:lpstr>
      <vt:lpstr>Rockwell</vt:lpstr>
      <vt:lpstr>Rockwell Condensed</vt:lpstr>
      <vt:lpstr>Wingdings</vt:lpstr>
      <vt:lpstr>Tip lemn</vt:lpstr>
      <vt:lpstr>Curs 5 – Statistica inferentiala</vt:lpstr>
      <vt:lpstr>introducere</vt:lpstr>
      <vt:lpstr>Scorurile standardizate – Scorul z</vt:lpstr>
      <vt:lpstr>Scorurile standardizate – Scorul z</vt:lpstr>
      <vt:lpstr>Scorurile standardizate – Scorul z</vt:lpstr>
      <vt:lpstr>Scorurile standardizate – Scorul z</vt:lpstr>
      <vt:lpstr>Scorurile standardizate – Scorul z</vt:lpstr>
      <vt:lpstr>Scorurile standardizate – Scorul z</vt:lpstr>
      <vt:lpstr>Scorurile standardizate – Scorul z</vt:lpstr>
      <vt:lpstr>Scorurile standardizate – Scorul z</vt:lpstr>
      <vt:lpstr>Scorurile standardizate – Scorul z</vt:lpstr>
      <vt:lpstr>Scorurile standardizate – Scorul t</vt:lpstr>
      <vt:lpstr>Scorurile standardizate – R</vt:lpstr>
      <vt:lpstr>Scorurile standardizate – R</vt:lpstr>
      <vt:lpstr>Scorurile standardizate – R</vt:lpstr>
      <vt:lpstr>Distributia normala (Curba normala)</vt:lpstr>
      <vt:lpstr>Distributia normala (Curba normala)</vt:lpstr>
      <vt:lpstr>Distributia normala (Curba normala)</vt:lpstr>
      <vt:lpstr>Distributia normala (Curba normala)</vt:lpstr>
      <vt:lpstr>Distributia normala (Curba normala)</vt:lpstr>
      <vt:lpstr>Distributia normala (Curba normala)</vt:lpstr>
      <vt:lpstr>Distributia normala (Curba normala)</vt:lpstr>
      <vt:lpstr>Distributia normala (Curba normala)</vt:lpstr>
      <vt:lpstr>Distributia de esantionare</vt:lpstr>
      <vt:lpstr>Distributia de esantionare</vt:lpstr>
      <vt:lpstr>Distributia de esantionare</vt:lpstr>
      <vt:lpstr>Distributia de esantionare</vt:lpstr>
      <vt:lpstr>Eroarea standard a mediei</vt:lpstr>
      <vt:lpstr>Teorema limitei centrale</vt:lpstr>
      <vt:lpstr>Inervalul de încredere pentru media populatiei</vt:lpstr>
      <vt:lpstr>Inervalul de încredere pentru media populatiei</vt:lpstr>
      <vt:lpstr>Inervalul de încredere pentru media populatiei</vt:lpstr>
      <vt:lpstr>Inervalul de încredere pentru media populatiei</vt:lpstr>
      <vt:lpstr>Multumesc!!!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 5 – Statistica inferentiala</dc:title>
  <dc:creator>Adrian</dc:creator>
  <cp:lastModifiedBy>Adrian Gorbanescu</cp:lastModifiedBy>
  <cp:revision>26</cp:revision>
  <dcterms:created xsi:type="dcterms:W3CDTF">2018-10-29T04:58:36Z</dcterms:created>
  <dcterms:modified xsi:type="dcterms:W3CDTF">2023-11-04T05:04:39Z</dcterms:modified>
</cp:coreProperties>
</file>