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61" r:id="rId4"/>
    <p:sldId id="258" r:id="rId5"/>
    <p:sldId id="262" r:id="rId6"/>
    <p:sldId id="260" r:id="rId7"/>
    <p:sldId id="263" r:id="rId8"/>
    <p:sldId id="264" r:id="rId9"/>
    <p:sldId id="265" r:id="rId10"/>
    <p:sldId id="266" r:id="rId11"/>
    <p:sldId id="267" r:id="rId12"/>
    <p:sldId id="268" r:id="rId13"/>
    <p:sldId id="269" r:id="rId14"/>
    <p:sldId id="270" r:id="rId15"/>
    <p:sldId id="271" r:id="rId16"/>
    <p:sldId id="287" r:id="rId17"/>
    <p:sldId id="288" r:id="rId18"/>
    <p:sldId id="289" r:id="rId19"/>
    <p:sldId id="290" r:id="rId20"/>
    <p:sldId id="280" r:id="rId21"/>
    <p:sldId id="291" r:id="rId22"/>
    <p:sldId id="292" r:id="rId23"/>
    <p:sldId id="293" r:id="rId24"/>
    <p:sldId id="294" r:id="rId25"/>
    <p:sldId id="295" r:id="rId26"/>
    <p:sldId id="296" r:id="rId27"/>
    <p:sldId id="29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505"/>
    <p:restoredTop sz="93530"/>
  </p:normalViewPr>
  <p:slideViewPr>
    <p:cSldViewPr snapToGrid="0" snapToObjects="1">
      <p:cViewPr varScale="1">
        <p:scale>
          <a:sx n="100" d="100"/>
          <a:sy n="100" d="100"/>
        </p:scale>
        <p:origin x="432"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12/7/23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157CC2-0FC8-4686-B024-99790E0F5162}" type="datetimeFigureOut">
              <a:rPr lang="en-US" smtClean="0"/>
              <a:t>12/7/23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12/7/23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12/7/23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12/7/23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12/7/23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12/7/23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t>12/7/23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12/7/23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12/7/23</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12/7/23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t>12/7/23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_ENREF_55"/><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_ENREF_34"/><Relationship Id="rId2" Type="http://schemas.openxmlformats.org/officeDocument/2006/relationships/hyperlink" Target="#_ENREF_37"/><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800" dirty="0"/>
              <a:t>Curs 8 - </a:t>
            </a:r>
            <a:r>
              <a:rPr lang="en-US" sz="6800" dirty="0" err="1"/>
              <a:t>Testul</a:t>
            </a:r>
            <a:r>
              <a:rPr lang="en-US" sz="6800" dirty="0"/>
              <a:t> </a:t>
            </a:r>
            <a:r>
              <a:rPr lang="en-US" sz="6800" cap="none" dirty="0"/>
              <a:t>t</a:t>
            </a:r>
            <a:r>
              <a:rPr lang="en-US" sz="6800" dirty="0"/>
              <a:t> </a:t>
            </a:r>
            <a:r>
              <a:rPr lang="en-US" sz="6800" dirty="0" err="1"/>
              <a:t>pentru</a:t>
            </a:r>
            <a:r>
              <a:rPr lang="en-US" sz="6800" dirty="0"/>
              <a:t> </a:t>
            </a:r>
            <a:r>
              <a:rPr lang="en-US" sz="6800" dirty="0" err="1"/>
              <a:t>doua</a:t>
            </a:r>
            <a:r>
              <a:rPr lang="en-US" sz="6800" dirty="0"/>
              <a:t> </a:t>
            </a:r>
            <a:r>
              <a:rPr lang="en-US" sz="6800" dirty="0" err="1"/>
              <a:t>esantioane</a:t>
            </a:r>
            <a:r>
              <a:rPr lang="en-US" sz="6800" dirty="0"/>
              <a:t> </a:t>
            </a:r>
            <a:r>
              <a:rPr lang="en-US" sz="6800" dirty="0" err="1"/>
              <a:t>independente</a:t>
            </a:r>
            <a:endParaRPr lang="en-US" sz="6800" dirty="0"/>
          </a:p>
        </p:txBody>
      </p:sp>
      <p:sp>
        <p:nvSpPr>
          <p:cNvPr id="3" name="Subtitle 2"/>
          <p:cNvSpPr>
            <a:spLocks noGrp="1"/>
          </p:cNvSpPr>
          <p:nvPr>
            <p:ph type="subTitle" idx="1"/>
          </p:nvPr>
        </p:nvSpPr>
        <p:spPr/>
        <p:txBody>
          <a:bodyPr/>
          <a:lstStyle/>
          <a:p>
            <a:r>
              <a:rPr lang="en-US" dirty="0"/>
              <a:t>Lector </a:t>
            </a:r>
            <a:r>
              <a:rPr lang="en-US" dirty="0" err="1"/>
              <a:t>univ.</a:t>
            </a:r>
            <a:r>
              <a:rPr lang="en-US" dirty="0"/>
              <a:t> dr. </a:t>
            </a:r>
            <a:r>
              <a:rPr lang="en-US"/>
              <a:t>Adrian Gorbănescu</a:t>
            </a:r>
            <a:endParaRPr lang="en-US" dirty="0"/>
          </a:p>
        </p:txBody>
      </p:sp>
    </p:spTree>
    <p:extLst>
      <p:ext uri="{BB962C8B-B14F-4D97-AF65-F5344CB8AC3E}">
        <p14:creationId xmlns:p14="http://schemas.microsoft.com/office/powerpoint/2010/main" val="634600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err="1"/>
              <a:t>Conditii</a:t>
            </a:r>
            <a:endParaRPr lang="en-US" dirty="0"/>
          </a:p>
        </p:txBody>
      </p:sp>
      <p:sp>
        <p:nvSpPr>
          <p:cNvPr id="3" name="Content Placeholder 2"/>
          <p:cNvSpPr>
            <a:spLocks noGrp="1"/>
          </p:cNvSpPr>
          <p:nvPr>
            <p:ph idx="1"/>
          </p:nvPr>
        </p:nvSpPr>
        <p:spPr>
          <a:xfrm>
            <a:off x="1069848" y="1948721"/>
            <a:ext cx="10058400" cy="4223479"/>
          </a:xfrm>
        </p:spPr>
        <p:txBody>
          <a:bodyPr/>
          <a:lstStyle/>
          <a:p>
            <a:r>
              <a:rPr lang="ro-RO" b="1" dirty="0"/>
              <a:t>Testul </a:t>
            </a:r>
            <a:r>
              <a:rPr lang="ro-RO" b="1" dirty="0" err="1"/>
              <a:t>Levene</a:t>
            </a:r>
            <a:r>
              <a:rPr lang="ro-RO" b="1" dirty="0"/>
              <a:t> pentru egalitatea varianțelor</a:t>
            </a:r>
            <a:r>
              <a:rPr lang="ro-RO" dirty="0"/>
              <a:t> este cea mai cunoscută metodă în a testa dacă dispersiile sunt omogene.</a:t>
            </a:r>
          </a:p>
          <a:p>
            <a:endParaRPr lang="ro-RO" dirty="0"/>
          </a:p>
          <a:p>
            <a:r>
              <a:rPr lang="ro-RO" dirty="0"/>
              <a:t>Se consideră că este încălcată condiția de omogenitate a varianțelor atunci când dispersia unui eșantion este de 4-5 ori mai mare decât dispersia celuilalt eșantion (</a:t>
            </a:r>
            <a:r>
              <a:rPr lang="ro-RO" dirty="0" err="1">
                <a:hlinkClick r:id="rId2" action="ppaction://hlinkfile" tooltip="Tabachnick, 2013 #966"/>
              </a:rPr>
              <a:t>Tabachnick</a:t>
            </a:r>
            <a:r>
              <a:rPr lang="ro-RO" dirty="0">
                <a:hlinkClick r:id="rId2" action="ppaction://hlinkfile" tooltip="Tabachnick, 2013 #966"/>
              </a:rPr>
              <a:t> &amp; </a:t>
            </a:r>
            <a:r>
              <a:rPr lang="ro-RO" dirty="0" err="1">
                <a:hlinkClick r:id="rId2" action="ppaction://hlinkfile" tooltip="Tabachnick, 2013 #966"/>
              </a:rPr>
              <a:t>Fidell</a:t>
            </a:r>
            <a:r>
              <a:rPr lang="ro-RO" dirty="0">
                <a:hlinkClick r:id="rId2" action="ppaction://hlinkfile" tooltip="Tabachnick, 2013 #966"/>
              </a:rPr>
              <a:t>, 2013</a:t>
            </a:r>
            <a:r>
              <a:rPr lang="ro-RO" dirty="0"/>
              <a:t>).</a:t>
            </a:r>
          </a:p>
          <a:p>
            <a:endParaRPr lang="ro-RO" dirty="0"/>
          </a:p>
          <a:p>
            <a:r>
              <a:rPr lang="ro-RO" dirty="0"/>
              <a:t>Atunci când una din cele trei condiții nu este îndeplinită vom aplica testul </a:t>
            </a:r>
            <a:r>
              <a:rPr lang="ro-RO" b="1" dirty="0"/>
              <a:t>Mann-</a:t>
            </a:r>
            <a:r>
              <a:rPr lang="ro-RO" b="1" dirty="0" err="1"/>
              <a:t>Whitney</a:t>
            </a:r>
            <a:r>
              <a:rPr lang="ro-RO" dirty="0"/>
              <a:t>, corespondentul neparametric al testului t pentru eșantioane independente (semestrul II).</a:t>
            </a:r>
            <a:endParaRPr lang="en-US" dirty="0"/>
          </a:p>
        </p:txBody>
      </p:sp>
    </p:spTree>
    <p:extLst>
      <p:ext uri="{BB962C8B-B14F-4D97-AF65-F5344CB8AC3E}">
        <p14:creationId xmlns:p14="http://schemas.microsoft.com/office/powerpoint/2010/main" val="3462524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Modalitate calcul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69848" y="1948721"/>
                <a:ext cx="10058400" cy="4223479"/>
              </a:xfrm>
            </p:spPr>
            <p:txBody>
              <a:bodyPr>
                <a:normAutofit fontScale="85000" lnSpcReduction="20000"/>
              </a:bodyPr>
              <a:lstStyle/>
              <a:p>
                <a:r>
                  <a:rPr lang="ro-RO" dirty="0"/>
                  <a:t>Formula de calcul a testului t pentru eșantioane independente în situația în care cele două eșantioane au același volum (N</a:t>
                </a:r>
                <a:r>
                  <a:rPr lang="ro-RO" baseline="-25000" dirty="0"/>
                  <a:t>1 </a:t>
                </a:r>
                <a:r>
                  <a:rPr lang="ro-RO" dirty="0"/>
                  <a:t>= N</a:t>
                </a:r>
                <a:r>
                  <a:rPr lang="ro-RO" baseline="-25000" dirty="0"/>
                  <a:t>2</a:t>
                </a:r>
                <a:r>
                  <a:rPr lang="ro-RO" dirty="0"/>
                  <a:t>) este:</a:t>
                </a:r>
              </a:p>
              <a:p>
                <a:pPr marL="0" indent="0">
                  <a:buNone/>
                </a:pPr>
                <a:r>
                  <a:rPr lang="ro-RO" dirty="0"/>
                  <a:t> </a:t>
                </a:r>
              </a:p>
              <a:p>
                <a:pPr marL="0" indent="0">
                  <a:buNone/>
                </a:pPr>
                <a14:m>
                  <m:oMathPara xmlns:m="http://schemas.openxmlformats.org/officeDocument/2006/math">
                    <m:oMathParaPr>
                      <m:jc m:val="centerGroup"/>
                    </m:oMathParaPr>
                    <m:oMath xmlns:m="http://schemas.openxmlformats.org/officeDocument/2006/math">
                      <m:r>
                        <a:rPr lang="ro-RO" i="1">
                          <a:latin typeface="Cambria Math" panose="02040503050406030204" pitchFamily="18" charset="0"/>
                        </a:rPr>
                        <m:t>𝑡</m:t>
                      </m:r>
                      <m:r>
                        <a:rPr lang="ro-RO" i="1">
                          <a:latin typeface="Cambria Math" panose="02040503050406030204" pitchFamily="18" charset="0"/>
                        </a:rPr>
                        <m:t>= </m:t>
                      </m:r>
                      <m:f>
                        <m:fPr>
                          <m:ctrlPr>
                            <a:rPr lang="ro-RO" i="1">
                              <a:latin typeface="Cambria Math" panose="02040503050406030204" pitchFamily="18" charset="0"/>
                            </a:rPr>
                          </m:ctrlPr>
                        </m:fPr>
                        <m:num>
                          <m:sSub>
                            <m:sSubPr>
                              <m:ctrlPr>
                                <a:rPr lang="ro-RO" i="1">
                                  <a:latin typeface="Cambria Math" panose="02040503050406030204" pitchFamily="18" charset="0"/>
                                </a:rPr>
                              </m:ctrlPr>
                            </m:sSubPr>
                            <m:e>
                              <m:r>
                                <a:rPr lang="ro-RO" i="1">
                                  <a:latin typeface="Cambria Math" panose="02040503050406030204" pitchFamily="18" charset="0"/>
                                </a:rPr>
                                <m:t>𝑚</m:t>
                              </m:r>
                            </m:e>
                            <m:sub>
                              <m:r>
                                <a:rPr lang="ro-RO" i="1">
                                  <a:latin typeface="Cambria Math" panose="02040503050406030204" pitchFamily="18" charset="0"/>
                                </a:rPr>
                                <m:t>𝑥</m:t>
                              </m:r>
                            </m:sub>
                          </m:sSub>
                          <m:r>
                            <a:rPr lang="ro-RO" i="1">
                              <a:latin typeface="Cambria Math" panose="02040503050406030204" pitchFamily="18" charset="0"/>
                            </a:rPr>
                            <m:t>− </m:t>
                          </m:r>
                          <m:sSub>
                            <m:sSubPr>
                              <m:ctrlPr>
                                <a:rPr lang="ro-RO" i="1">
                                  <a:latin typeface="Cambria Math" panose="02040503050406030204" pitchFamily="18" charset="0"/>
                                </a:rPr>
                              </m:ctrlPr>
                            </m:sSubPr>
                            <m:e>
                              <m:r>
                                <a:rPr lang="ro-RO" i="1">
                                  <a:latin typeface="Cambria Math" panose="02040503050406030204" pitchFamily="18" charset="0"/>
                                </a:rPr>
                                <m:t>𝑚</m:t>
                              </m:r>
                            </m:e>
                            <m:sub>
                              <m:r>
                                <a:rPr lang="ro-RO" i="1">
                                  <a:latin typeface="Cambria Math" panose="02040503050406030204" pitchFamily="18" charset="0"/>
                                </a:rPr>
                                <m:t>𝑦</m:t>
                              </m:r>
                            </m:sub>
                          </m:sSub>
                        </m:num>
                        <m:den>
                          <m:rad>
                            <m:radPr>
                              <m:degHide m:val="on"/>
                              <m:ctrlPr>
                                <a:rPr lang="ro-RO" i="1">
                                  <a:latin typeface="Cambria Math" panose="02040503050406030204" pitchFamily="18" charset="0"/>
                                </a:rPr>
                              </m:ctrlPr>
                            </m:radPr>
                            <m:deg/>
                            <m:e>
                              <m:f>
                                <m:fPr>
                                  <m:ctrlPr>
                                    <a:rPr lang="ro-RO" i="1">
                                      <a:latin typeface="Cambria Math" panose="02040503050406030204" pitchFamily="18" charset="0"/>
                                    </a:rPr>
                                  </m:ctrlPr>
                                </m:fPr>
                                <m:num>
                                  <m:d>
                                    <m:dPr>
                                      <m:ctrlPr>
                                        <a:rPr lang="ro-RO" i="1">
                                          <a:latin typeface="Cambria Math" panose="02040503050406030204" pitchFamily="18" charset="0"/>
                                        </a:rPr>
                                      </m:ctrlPr>
                                    </m:dPr>
                                    <m:e>
                                      <m:sSub>
                                        <m:sSubPr>
                                          <m:ctrlPr>
                                            <a:rPr lang="ro-RO" i="1">
                                              <a:latin typeface="Cambria Math" panose="02040503050406030204" pitchFamily="18" charset="0"/>
                                            </a:rPr>
                                          </m:ctrlPr>
                                        </m:sSubPr>
                                        <m:e>
                                          <m:r>
                                            <a:rPr lang="ro-RO" i="1">
                                              <a:latin typeface="Cambria Math" panose="02040503050406030204" pitchFamily="18" charset="0"/>
                                            </a:rPr>
                                            <m:t>𝑁</m:t>
                                          </m:r>
                                        </m:e>
                                        <m:sub>
                                          <m:r>
                                            <a:rPr lang="ro-RO" i="1">
                                              <a:latin typeface="Cambria Math" panose="02040503050406030204" pitchFamily="18" charset="0"/>
                                            </a:rPr>
                                            <m:t>𝑥</m:t>
                                          </m:r>
                                        </m:sub>
                                      </m:sSub>
                                      <m:r>
                                        <a:rPr lang="ro-RO" i="1">
                                          <a:latin typeface="Cambria Math" panose="02040503050406030204" pitchFamily="18" charset="0"/>
                                        </a:rPr>
                                        <m:t>−1</m:t>
                                      </m:r>
                                    </m:e>
                                  </m:d>
                                  <m:r>
                                    <a:rPr lang="ro-RO" i="1">
                                      <a:latin typeface="Cambria Math" panose="02040503050406030204" pitchFamily="18" charset="0"/>
                                    </a:rPr>
                                    <m:t>∗ </m:t>
                                  </m:r>
                                  <m:sSubSup>
                                    <m:sSubSupPr>
                                      <m:ctrlPr>
                                        <a:rPr lang="ro-RO" i="1">
                                          <a:latin typeface="Cambria Math" panose="02040503050406030204" pitchFamily="18" charset="0"/>
                                        </a:rPr>
                                      </m:ctrlPr>
                                    </m:sSubSupPr>
                                    <m:e>
                                      <m:r>
                                        <a:rPr lang="ro-RO" i="1">
                                          <a:latin typeface="Cambria Math" panose="02040503050406030204" pitchFamily="18" charset="0"/>
                                        </a:rPr>
                                        <m:t>𝑠</m:t>
                                      </m:r>
                                    </m:e>
                                    <m:sub>
                                      <m:r>
                                        <a:rPr lang="ro-RO" i="1">
                                          <a:latin typeface="Cambria Math" panose="02040503050406030204" pitchFamily="18" charset="0"/>
                                        </a:rPr>
                                        <m:t>𝑥</m:t>
                                      </m:r>
                                    </m:sub>
                                    <m:sup>
                                      <m:r>
                                        <a:rPr lang="ro-RO" i="1">
                                          <a:latin typeface="Cambria Math" panose="02040503050406030204" pitchFamily="18" charset="0"/>
                                        </a:rPr>
                                        <m:t>2</m:t>
                                      </m:r>
                                    </m:sup>
                                  </m:sSubSup>
                                  <m:r>
                                    <a:rPr lang="ro-RO" i="1">
                                      <a:latin typeface="Cambria Math" panose="02040503050406030204" pitchFamily="18" charset="0"/>
                                    </a:rPr>
                                    <m:t>+</m:t>
                                  </m:r>
                                  <m:d>
                                    <m:dPr>
                                      <m:ctrlPr>
                                        <a:rPr lang="ro-RO" i="1">
                                          <a:latin typeface="Cambria Math" panose="02040503050406030204" pitchFamily="18" charset="0"/>
                                        </a:rPr>
                                      </m:ctrlPr>
                                    </m:dPr>
                                    <m:e>
                                      <m:sSub>
                                        <m:sSubPr>
                                          <m:ctrlPr>
                                            <a:rPr lang="ro-RO" i="1">
                                              <a:latin typeface="Cambria Math" panose="02040503050406030204" pitchFamily="18" charset="0"/>
                                            </a:rPr>
                                          </m:ctrlPr>
                                        </m:sSubPr>
                                        <m:e>
                                          <m:r>
                                            <a:rPr lang="ro-RO" i="1">
                                              <a:latin typeface="Cambria Math" panose="02040503050406030204" pitchFamily="18" charset="0"/>
                                            </a:rPr>
                                            <m:t>𝑁</m:t>
                                          </m:r>
                                        </m:e>
                                        <m:sub>
                                          <m:r>
                                            <a:rPr lang="ro-RO" i="1">
                                              <a:latin typeface="Cambria Math" panose="02040503050406030204" pitchFamily="18" charset="0"/>
                                            </a:rPr>
                                            <m:t>𝑦</m:t>
                                          </m:r>
                                        </m:sub>
                                      </m:sSub>
                                      <m:r>
                                        <a:rPr lang="ro-RO" i="1">
                                          <a:latin typeface="Cambria Math" panose="02040503050406030204" pitchFamily="18" charset="0"/>
                                        </a:rPr>
                                        <m:t>−1</m:t>
                                      </m:r>
                                    </m:e>
                                  </m:d>
                                  <m:r>
                                    <a:rPr lang="ro-RO" i="1">
                                      <a:latin typeface="Cambria Math" panose="02040503050406030204" pitchFamily="18" charset="0"/>
                                    </a:rPr>
                                    <m:t>∗ </m:t>
                                  </m:r>
                                  <m:sSubSup>
                                    <m:sSubSupPr>
                                      <m:ctrlPr>
                                        <a:rPr lang="ro-RO" i="1">
                                          <a:latin typeface="Cambria Math" panose="02040503050406030204" pitchFamily="18" charset="0"/>
                                        </a:rPr>
                                      </m:ctrlPr>
                                    </m:sSubSupPr>
                                    <m:e>
                                      <m:r>
                                        <a:rPr lang="ro-RO" i="1">
                                          <a:latin typeface="Cambria Math" panose="02040503050406030204" pitchFamily="18" charset="0"/>
                                        </a:rPr>
                                        <m:t>𝑠</m:t>
                                      </m:r>
                                    </m:e>
                                    <m:sub>
                                      <m:r>
                                        <a:rPr lang="ro-RO" i="1">
                                          <a:latin typeface="Cambria Math" panose="02040503050406030204" pitchFamily="18" charset="0"/>
                                        </a:rPr>
                                        <m:t>𝑦</m:t>
                                      </m:r>
                                    </m:sub>
                                    <m:sup>
                                      <m:r>
                                        <a:rPr lang="ro-RO" i="1">
                                          <a:latin typeface="Cambria Math" panose="02040503050406030204" pitchFamily="18" charset="0"/>
                                        </a:rPr>
                                        <m:t>2</m:t>
                                      </m:r>
                                    </m:sup>
                                  </m:sSubSup>
                                </m:num>
                                <m:den>
                                  <m:sSub>
                                    <m:sSubPr>
                                      <m:ctrlPr>
                                        <a:rPr lang="ro-RO" i="1">
                                          <a:latin typeface="Cambria Math" panose="02040503050406030204" pitchFamily="18" charset="0"/>
                                        </a:rPr>
                                      </m:ctrlPr>
                                    </m:sSubPr>
                                    <m:e>
                                      <m:r>
                                        <a:rPr lang="ro-RO" i="1">
                                          <a:latin typeface="Cambria Math" panose="02040503050406030204" pitchFamily="18" charset="0"/>
                                        </a:rPr>
                                        <m:t>𝑁</m:t>
                                      </m:r>
                                    </m:e>
                                    <m:sub>
                                      <m:r>
                                        <a:rPr lang="ro-RO" i="1">
                                          <a:latin typeface="Cambria Math" panose="02040503050406030204" pitchFamily="18" charset="0"/>
                                        </a:rPr>
                                        <m:t>𝑥</m:t>
                                      </m:r>
                                    </m:sub>
                                  </m:sSub>
                                  <m:r>
                                    <a:rPr lang="ro-RO" i="1">
                                      <a:latin typeface="Cambria Math" panose="02040503050406030204" pitchFamily="18" charset="0"/>
                                    </a:rPr>
                                    <m:t>+ </m:t>
                                  </m:r>
                                  <m:sSub>
                                    <m:sSubPr>
                                      <m:ctrlPr>
                                        <a:rPr lang="ro-RO" i="1">
                                          <a:latin typeface="Cambria Math" panose="02040503050406030204" pitchFamily="18" charset="0"/>
                                        </a:rPr>
                                      </m:ctrlPr>
                                    </m:sSubPr>
                                    <m:e>
                                      <m:r>
                                        <a:rPr lang="ro-RO" i="1">
                                          <a:latin typeface="Cambria Math" panose="02040503050406030204" pitchFamily="18" charset="0"/>
                                        </a:rPr>
                                        <m:t>𝑁</m:t>
                                      </m:r>
                                    </m:e>
                                    <m:sub>
                                      <m:r>
                                        <a:rPr lang="ro-RO" i="1">
                                          <a:latin typeface="Cambria Math" panose="02040503050406030204" pitchFamily="18" charset="0"/>
                                        </a:rPr>
                                        <m:t>𝑦</m:t>
                                      </m:r>
                                    </m:sub>
                                  </m:sSub>
                                  <m:r>
                                    <a:rPr lang="ro-RO" i="1">
                                      <a:latin typeface="Cambria Math" panose="02040503050406030204" pitchFamily="18" charset="0"/>
                                    </a:rPr>
                                    <m:t>−2</m:t>
                                  </m:r>
                                </m:den>
                              </m:f>
                              <m:r>
                                <a:rPr lang="ro-RO" i="1">
                                  <a:latin typeface="Cambria Math" panose="02040503050406030204" pitchFamily="18" charset="0"/>
                                </a:rPr>
                                <m:t>∗</m:t>
                              </m:r>
                              <m:d>
                                <m:dPr>
                                  <m:ctrlPr>
                                    <a:rPr lang="ro-RO" i="1">
                                      <a:latin typeface="Cambria Math" panose="02040503050406030204" pitchFamily="18" charset="0"/>
                                    </a:rPr>
                                  </m:ctrlPr>
                                </m:dPr>
                                <m:e>
                                  <m:f>
                                    <m:fPr>
                                      <m:ctrlPr>
                                        <a:rPr lang="ro-RO" i="1">
                                          <a:latin typeface="Cambria Math" panose="02040503050406030204" pitchFamily="18" charset="0"/>
                                        </a:rPr>
                                      </m:ctrlPr>
                                    </m:fPr>
                                    <m:num>
                                      <m:r>
                                        <a:rPr lang="ro-RO" i="1">
                                          <a:latin typeface="Cambria Math" panose="02040503050406030204" pitchFamily="18" charset="0"/>
                                        </a:rPr>
                                        <m:t>1</m:t>
                                      </m:r>
                                    </m:num>
                                    <m:den>
                                      <m:sSub>
                                        <m:sSubPr>
                                          <m:ctrlPr>
                                            <a:rPr lang="ro-RO" i="1">
                                              <a:latin typeface="Cambria Math" panose="02040503050406030204" pitchFamily="18" charset="0"/>
                                            </a:rPr>
                                          </m:ctrlPr>
                                        </m:sSubPr>
                                        <m:e>
                                          <m:r>
                                            <a:rPr lang="ro-RO" i="1">
                                              <a:latin typeface="Cambria Math" panose="02040503050406030204" pitchFamily="18" charset="0"/>
                                            </a:rPr>
                                            <m:t>𝑁</m:t>
                                          </m:r>
                                        </m:e>
                                        <m:sub>
                                          <m:r>
                                            <a:rPr lang="ro-RO" i="1">
                                              <a:latin typeface="Cambria Math" panose="02040503050406030204" pitchFamily="18" charset="0"/>
                                            </a:rPr>
                                            <m:t>𝑥</m:t>
                                          </m:r>
                                        </m:sub>
                                      </m:sSub>
                                    </m:den>
                                  </m:f>
                                  <m:r>
                                    <a:rPr lang="ro-RO" i="1">
                                      <a:latin typeface="Cambria Math" panose="02040503050406030204" pitchFamily="18" charset="0"/>
                                    </a:rPr>
                                    <m:t>+ </m:t>
                                  </m:r>
                                  <m:f>
                                    <m:fPr>
                                      <m:ctrlPr>
                                        <a:rPr lang="ro-RO" i="1">
                                          <a:latin typeface="Cambria Math" panose="02040503050406030204" pitchFamily="18" charset="0"/>
                                        </a:rPr>
                                      </m:ctrlPr>
                                    </m:fPr>
                                    <m:num>
                                      <m:r>
                                        <a:rPr lang="ro-RO" i="1">
                                          <a:latin typeface="Cambria Math" panose="02040503050406030204" pitchFamily="18" charset="0"/>
                                        </a:rPr>
                                        <m:t>1</m:t>
                                      </m:r>
                                    </m:num>
                                    <m:den>
                                      <m:sSub>
                                        <m:sSubPr>
                                          <m:ctrlPr>
                                            <a:rPr lang="ro-RO" i="1">
                                              <a:latin typeface="Cambria Math" panose="02040503050406030204" pitchFamily="18" charset="0"/>
                                            </a:rPr>
                                          </m:ctrlPr>
                                        </m:sSubPr>
                                        <m:e>
                                          <m:r>
                                            <a:rPr lang="ro-RO" i="1">
                                              <a:latin typeface="Cambria Math" panose="02040503050406030204" pitchFamily="18" charset="0"/>
                                            </a:rPr>
                                            <m:t>𝑁</m:t>
                                          </m:r>
                                        </m:e>
                                        <m:sub>
                                          <m:r>
                                            <a:rPr lang="ro-RO" i="1">
                                              <a:latin typeface="Cambria Math" panose="02040503050406030204" pitchFamily="18" charset="0"/>
                                            </a:rPr>
                                            <m:t>𝑦</m:t>
                                          </m:r>
                                        </m:sub>
                                      </m:sSub>
                                    </m:den>
                                  </m:f>
                                </m:e>
                              </m:d>
                            </m:e>
                          </m:rad>
                        </m:den>
                      </m:f>
                      <m:r>
                        <a:rPr lang="ro-RO" i="1">
                          <a:latin typeface="Cambria Math" panose="02040503050406030204" pitchFamily="18" charset="0"/>
                        </a:rPr>
                        <m:t>, </m:t>
                      </m:r>
                      <m:r>
                        <m:rPr>
                          <m:sty m:val="p"/>
                        </m:rPr>
                        <a:rPr lang="ro-RO">
                          <a:latin typeface="Cambria Math" panose="02040503050406030204" pitchFamily="18" charset="0"/>
                        </a:rPr>
                        <m:t>unde</m:t>
                      </m:r>
                      <m:r>
                        <a:rPr lang="ro-RO" i="1">
                          <a:latin typeface="Cambria Math" panose="02040503050406030204" pitchFamily="18" charset="0"/>
                        </a:rPr>
                        <m:t>:</m:t>
                      </m:r>
                    </m:oMath>
                  </m:oMathPara>
                </a14:m>
                <a:endParaRPr lang="ro-RO" dirty="0"/>
              </a:p>
              <a:p>
                <a:pPr lvl="0"/>
                <a:endParaRPr lang="ro-RO" dirty="0"/>
              </a:p>
              <a:p>
                <a:pPr lvl="0"/>
                <a:r>
                  <a:rPr lang="ro-RO" dirty="0"/>
                  <a:t>m</a:t>
                </a:r>
                <a:r>
                  <a:rPr lang="ro-RO" baseline="-25000" dirty="0"/>
                  <a:t>x </a:t>
                </a:r>
                <a:r>
                  <a:rPr lang="ro-RO" dirty="0"/>
                  <a:t>– reprezintă media primului eșantion.</a:t>
                </a:r>
              </a:p>
              <a:p>
                <a:pPr lvl="0"/>
                <a:r>
                  <a:rPr lang="ro-RO" dirty="0" err="1"/>
                  <a:t>m</a:t>
                </a:r>
                <a:r>
                  <a:rPr lang="ro-RO" baseline="-25000" dirty="0" err="1"/>
                  <a:t>y</a:t>
                </a:r>
                <a:r>
                  <a:rPr lang="ro-RO" baseline="-25000" dirty="0"/>
                  <a:t> </a:t>
                </a:r>
                <a:r>
                  <a:rPr lang="ro-RO" dirty="0"/>
                  <a:t>– reprezintă media celui de al doilea eșantion.</a:t>
                </a:r>
              </a:p>
              <a:p>
                <a:pPr lvl="0"/>
                <a:r>
                  <a:rPr lang="ro-RO" dirty="0" err="1"/>
                  <a:t>N</a:t>
                </a:r>
                <a:r>
                  <a:rPr lang="ro-RO" baseline="-25000" dirty="0" err="1"/>
                  <a:t>x</a:t>
                </a:r>
                <a:r>
                  <a:rPr lang="ro-RO" dirty="0"/>
                  <a:t> – indică volumul primului eșantion.</a:t>
                </a:r>
              </a:p>
              <a:p>
                <a:pPr lvl="0"/>
                <a:r>
                  <a:rPr lang="ro-RO" dirty="0" err="1"/>
                  <a:t>N</a:t>
                </a:r>
                <a:r>
                  <a:rPr lang="ro-RO" baseline="-25000" dirty="0" err="1"/>
                  <a:t>y</a:t>
                </a:r>
                <a:r>
                  <a:rPr lang="ro-RO" baseline="-25000" dirty="0"/>
                  <a:t> </a:t>
                </a:r>
                <a:r>
                  <a:rPr lang="ro-RO" dirty="0"/>
                  <a:t>– este volumul celui de al doilea eșantion.</a:t>
                </a:r>
              </a:p>
              <a:p>
                <a:pPr lvl="0"/>
                <a:r>
                  <a:rPr lang="ro-RO" dirty="0"/>
                  <a:t>s</a:t>
                </a:r>
                <a:r>
                  <a:rPr lang="ro-RO" baseline="-25000" dirty="0"/>
                  <a:t>x</a:t>
                </a:r>
                <a:r>
                  <a:rPr lang="ro-RO" baseline="30000" dirty="0"/>
                  <a:t>2</a:t>
                </a:r>
                <a:r>
                  <a:rPr lang="ro-RO" dirty="0"/>
                  <a:t> – este dispersia primului eșantion.</a:t>
                </a:r>
              </a:p>
              <a:p>
                <a:r>
                  <a:rPr lang="ro-RO" dirty="0"/>
                  <a:t>s</a:t>
                </a:r>
                <a:r>
                  <a:rPr lang="ro-RO" baseline="-25000" dirty="0"/>
                  <a:t>y</a:t>
                </a:r>
                <a:r>
                  <a:rPr lang="ro-RO" baseline="30000" dirty="0"/>
                  <a:t>2</a:t>
                </a:r>
                <a:r>
                  <a:rPr lang="ro-RO" dirty="0"/>
                  <a:t> – este dispersia celui de al doilea eșantion.</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69848" y="1948721"/>
                <a:ext cx="10058400" cy="4223479"/>
              </a:xfrm>
              <a:blipFill>
                <a:blip r:embed="rId2"/>
                <a:stretch>
                  <a:fillRect l="-121" t="-2309"/>
                </a:stretch>
              </a:blipFill>
            </p:spPr>
            <p:txBody>
              <a:bodyPr/>
              <a:lstStyle/>
              <a:p>
                <a:r>
                  <a:rPr lang="ro-RO">
                    <a:noFill/>
                  </a:rPr>
                  <a:t> </a:t>
                </a:r>
              </a:p>
            </p:txBody>
          </p:sp>
        </mc:Fallback>
      </mc:AlternateContent>
    </p:spTree>
    <p:extLst>
      <p:ext uri="{BB962C8B-B14F-4D97-AF65-F5344CB8AC3E}">
        <p14:creationId xmlns:p14="http://schemas.microsoft.com/office/powerpoint/2010/main" val="1826790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Modalitate calcul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69848" y="1948721"/>
                <a:ext cx="10058400" cy="4223479"/>
              </a:xfrm>
            </p:spPr>
            <p:txBody>
              <a:bodyPr>
                <a:normAutofit/>
              </a:bodyPr>
              <a:lstStyle/>
              <a:p>
                <a:r>
                  <a:rPr lang="ro-RO" dirty="0"/>
                  <a:t>Atunci când cele două eșantioane au volume inegale, formula de calcul a testului t pentru eșantioane independente devine:</a:t>
                </a:r>
              </a:p>
              <a:p>
                <a:pPr marL="0" indent="0">
                  <a:buNone/>
                </a:pPr>
                <a:endParaRPr lang="ro-RO" i="1" dirty="0"/>
              </a:p>
              <a:p>
                <a:pPr marL="0" indent="0">
                  <a:buNone/>
                </a:pPr>
                <a14:m>
                  <m:oMathPara xmlns:m="http://schemas.openxmlformats.org/officeDocument/2006/math">
                    <m:oMathParaPr>
                      <m:jc m:val="centerGroup"/>
                    </m:oMathParaPr>
                    <m:oMath xmlns:m="http://schemas.openxmlformats.org/officeDocument/2006/math">
                      <m:r>
                        <a:rPr lang="ro-RO" i="1">
                          <a:latin typeface="Cambria Math" panose="02040503050406030204" pitchFamily="18" charset="0"/>
                        </a:rPr>
                        <m:t>𝑡</m:t>
                      </m:r>
                      <m:r>
                        <a:rPr lang="ro-RO" i="1">
                          <a:latin typeface="Cambria Math" panose="02040503050406030204" pitchFamily="18" charset="0"/>
                        </a:rPr>
                        <m:t>= </m:t>
                      </m:r>
                      <m:f>
                        <m:fPr>
                          <m:ctrlPr>
                            <a:rPr lang="ro-RO" i="1">
                              <a:latin typeface="Cambria Math" panose="02040503050406030204" pitchFamily="18" charset="0"/>
                            </a:rPr>
                          </m:ctrlPr>
                        </m:fPr>
                        <m:num>
                          <m:sSub>
                            <m:sSubPr>
                              <m:ctrlPr>
                                <a:rPr lang="ro-RO" i="1">
                                  <a:latin typeface="Cambria Math" panose="02040503050406030204" pitchFamily="18" charset="0"/>
                                </a:rPr>
                              </m:ctrlPr>
                            </m:sSubPr>
                            <m:e>
                              <m:r>
                                <a:rPr lang="ro-RO" i="1">
                                  <a:latin typeface="Cambria Math" panose="02040503050406030204" pitchFamily="18" charset="0"/>
                                </a:rPr>
                                <m:t>𝑚</m:t>
                              </m:r>
                            </m:e>
                            <m:sub>
                              <m:r>
                                <a:rPr lang="ro-RO" i="1">
                                  <a:latin typeface="Cambria Math" panose="02040503050406030204" pitchFamily="18" charset="0"/>
                                </a:rPr>
                                <m:t>𝑥</m:t>
                              </m:r>
                            </m:sub>
                          </m:sSub>
                          <m:r>
                            <a:rPr lang="ro-RO" i="1">
                              <a:latin typeface="Cambria Math" panose="02040503050406030204" pitchFamily="18" charset="0"/>
                            </a:rPr>
                            <m:t>− </m:t>
                          </m:r>
                          <m:sSub>
                            <m:sSubPr>
                              <m:ctrlPr>
                                <a:rPr lang="ro-RO" i="1">
                                  <a:latin typeface="Cambria Math" panose="02040503050406030204" pitchFamily="18" charset="0"/>
                                </a:rPr>
                              </m:ctrlPr>
                            </m:sSubPr>
                            <m:e>
                              <m:r>
                                <a:rPr lang="ro-RO" i="1">
                                  <a:latin typeface="Cambria Math" panose="02040503050406030204" pitchFamily="18" charset="0"/>
                                </a:rPr>
                                <m:t>𝑚</m:t>
                              </m:r>
                            </m:e>
                            <m:sub>
                              <m:r>
                                <a:rPr lang="ro-RO" i="1">
                                  <a:latin typeface="Cambria Math" panose="02040503050406030204" pitchFamily="18" charset="0"/>
                                </a:rPr>
                                <m:t>𝑦</m:t>
                              </m:r>
                            </m:sub>
                          </m:sSub>
                        </m:num>
                        <m:den>
                          <m:rad>
                            <m:radPr>
                              <m:degHide m:val="on"/>
                              <m:ctrlPr>
                                <a:rPr lang="ro-RO" i="1">
                                  <a:latin typeface="Cambria Math" panose="02040503050406030204" pitchFamily="18" charset="0"/>
                                </a:rPr>
                              </m:ctrlPr>
                            </m:radPr>
                            <m:deg/>
                            <m:e>
                              <m:f>
                                <m:fPr>
                                  <m:ctrlPr>
                                    <a:rPr lang="ro-RO" i="1">
                                      <a:latin typeface="Cambria Math" panose="02040503050406030204" pitchFamily="18" charset="0"/>
                                    </a:rPr>
                                  </m:ctrlPr>
                                </m:fPr>
                                <m:num>
                                  <m:sSubSup>
                                    <m:sSubSupPr>
                                      <m:ctrlPr>
                                        <a:rPr lang="ro-RO" i="1">
                                          <a:latin typeface="Cambria Math" panose="02040503050406030204" pitchFamily="18" charset="0"/>
                                        </a:rPr>
                                      </m:ctrlPr>
                                    </m:sSubSupPr>
                                    <m:e>
                                      <m:r>
                                        <a:rPr lang="ro-RO" i="1">
                                          <a:latin typeface="Cambria Math" panose="02040503050406030204" pitchFamily="18" charset="0"/>
                                        </a:rPr>
                                        <m:t>𝑠</m:t>
                                      </m:r>
                                    </m:e>
                                    <m:sub>
                                      <m:r>
                                        <a:rPr lang="ro-RO" i="1">
                                          <a:latin typeface="Cambria Math" panose="02040503050406030204" pitchFamily="18" charset="0"/>
                                        </a:rPr>
                                        <m:t>𝑥</m:t>
                                      </m:r>
                                    </m:sub>
                                    <m:sup>
                                      <m:r>
                                        <a:rPr lang="ro-RO" i="1">
                                          <a:latin typeface="Cambria Math" panose="02040503050406030204" pitchFamily="18" charset="0"/>
                                        </a:rPr>
                                        <m:t>2</m:t>
                                      </m:r>
                                    </m:sup>
                                  </m:sSubSup>
                                </m:num>
                                <m:den>
                                  <m:sSub>
                                    <m:sSubPr>
                                      <m:ctrlPr>
                                        <a:rPr lang="ro-RO" i="1">
                                          <a:latin typeface="Cambria Math" panose="02040503050406030204" pitchFamily="18" charset="0"/>
                                        </a:rPr>
                                      </m:ctrlPr>
                                    </m:sSubPr>
                                    <m:e>
                                      <m:r>
                                        <a:rPr lang="ro-RO" i="1">
                                          <a:latin typeface="Cambria Math" panose="02040503050406030204" pitchFamily="18" charset="0"/>
                                        </a:rPr>
                                        <m:t>𝑁</m:t>
                                      </m:r>
                                    </m:e>
                                    <m:sub>
                                      <m:r>
                                        <a:rPr lang="ro-RO" i="1">
                                          <a:latin typeface="Cambria Math" panose="02040503050406030204" pitchFamily="18" charset="0"/>
                                        </a:rPr>
                                        <m:t>𝑥</m:t>
                                      </m:r>
                                    </m:sub>
                                  </m:sSub>
                                </m:den>
                              </m:f>
                              <m:r>
                                <a:rPr lang="ro-RO" i="1">
                                  <a:latin typeface="Cambria Math" panose="02040503050406030204" pitchFamily="18" charset="0"/>
                                </a:rPr>
                                <m:t>+ </m:t>
                              </m:r>
                              <m:f>
                                <m:fPr>
                                  <m:ctrlPr>
                                    <a:rPr lang="ro-RO" i="1">
                                      <a:latin typeface="Cambria Math" panose="02040503050406030204" pitchFamily="18" charset="0"/>
                                    </a:rPr>
                                  </m:ctrlPr>
                                </m:fPr>
                                <m:num>
                                  <m:sSubSup>
                                    <m:sSubSupPr>
                                      <m:ctrlPr>
                                        <a:rPr lang="ro-RO" i="1">
                                          <a:latin typeface="Cambria Math" panose="02040503050406030204" pitchFamily="18" charset="0"/>
                                        </a:rPr>
                                      </m:ctrlPr>
                                    </m:sSubSupPr>
                                    <m:e>
                                      <m:r>
                                        <a:rPr lang="ro-RO" i="1">
                                          <a:latin typeface="Cambria Math" panose="02040503050406030204" pitchFamily="18" charset="0"/>
                                        </a:rPr>
                                        <m:t>𝑠</m:t>
                                      </m:r>
                                    </m:e>
                                    <m:sub>
                                      <m:r>
                                        <a:rPr lang="ro-RO" i="1">
                                          <a:latin typeface="Cambria Math" panose="02040503050406030204" pitchFamily="18" charset="0"/>
                                        </a:rPr>
                                        <m:t>𝑦</m:t>
                                      </m:r>
                                    </m:sub>
                                    <m:sup>
                                      <m:r>
                                        <a:rPr lang="ro-RO" i="1">
                                          <a:latin typeface="Cambria Math" panose="02040503050406030204" pitchFamily="18" charset="0"/>
                                        </a:rPr>
                                        <m:t>2</m:t>
                                      </m:r>
                                    </m:sup>
                                  </m:sSubSup>
                                </m:num>
                                <m:den>
                                  <m:sSub>
                                    <m:sSubPr>
                                      <m:ctrlPr>
                                        <a:rPr lang="ro-RO" i="1">
                                          <a:latin typeface="Cambria Math" panose="02040503050406030204" pitchFamily="18" charset="0"/>
                                        </a:rPr>
                                      </m:ctrlPr>
                                    </m:sSubPr>
                                    <m:e>
                                      <m:r>
                                        <a:rPr lang="ro-RO" i="1">
                                          <a:latin typeface="Cambria Math" panose="02040503050406030204" pitchFamily="18" charset="0"/>
                                        </a:rPr>
                                        <m:t>𝑁</m:t>
                                      </m:r>
                                    </m:e>
                                    <m:sub>
                                      <m:r>
                                        <a:rPr lang="ro-RO" i="1">
                                          <a:latin typeface="Cambria Math" panose="02040503050406030204" pitchFamily="18" charset="0"/>
                                        </a:rPr>
                                        <m:t>𝑦</m:t>
                                      </m:r>
                                    </m:sub>
                                  </m:sSub>
                                </m:den>
                              </m:f>
                            </m:e>
                          </m:rad>
                        </m:den>
                      </m:f>
                    </m:oMath>
                  </m:oMathPara>
                </a14:m>
                <a:endParaRPr lang="ro-RO"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69848" y="1948721"/>
                <a:ext cx="10058400" cy="4223479"/>
              </a:xfrm>
              <a:blipFill>
                <a:blip r:embed="rId2"/>
                <a:stretch>
                  <a:fillRect l="-303" t="-1732"/>
                </a:stretch>
              </a:blipFill>
            </p:spPr>
            <p:txBody>
              <a:bodyPr/>
              <a:lstStyle/>
              <a:p>
                <a:r>
                  <a:rPr lang="ro-RO">
                    <a:noFill/>
                  </a:rPr>
                  <a:t> </a:t>
                </a:r>
              </a:p>
            </p:txBody>
          </p:sp>
        </mc:Fallback>
      </mc:AlternateContent>
    </p:spTree>
    <p:extLst>
      <p:ext uri="{BB962C8B-B14F-4D97-AF65-F5344CB8AC3E}">
        <p14:creationId xmlns:p14="http://schemas.microsoft.com/office/powerpoint/2010/main" val="760159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Exemplu</a:t>
            </a:r>
            <a:endParaRPr lang="en-US" dirty="0"/>
          </a:p>
        </p:txBody>
      </p:sp>
      <p:sp>
        <p:nvSpPr>
          <p:cNvPr id="3" name="Content Placeholder 2"/>
          <p:cNvSpPr>
            <a:spLocks noGrp="1"/>
          </p:cNvSpPr>
          <p:nvPr>
            <p:ph idx="1"/>
          </p:nvPr>
        </p:nvSpPr>
        <p:spPr>
          <a:xfrm>
            <a:off x="1069848" y="1948721"/>
            <a:ext cx="10058400" cy="4223479"/>
          </a:xfrm>
        </p:spPr>
        <p:txBody>
          <a:bodyPr>
            <a:normAutofit/>
          </a:bodyPr>
          <a:lstStyle/>
          <a:p>
            <a:r>
              <a:rPr lang="ro-RO" i="1" dirty="0"/>
              <a:t>Un cercetător este interesat să studieze efectele migrației părinților asupra stării de bine psihologic a adolescenților. Astfel, el selectează un eșantion de 10 adolescenți care au cel puțin un părinte plecat să lucreze în altă țară și un eșantion format din 10 adolescenți care trăiesc cu ambii părinți. Apoi, cercetătorul aplică celor două eșantioane un chestionar care măsoară starea de bine psihologic. Există o diferență la nivelul stării de bine psihologic între adolescenții care locuiesc cu ambii părinți și cei care au cel puțin un părinte plecat în străinătate?</a:t>
            </a:r>
          </a:p>
        </p:txBody>
      </p:sp>
    </p:spTree>
    <p:extLst>
      <p:ext uri="{BB962C8B-B14F-4D97-AF65-F5344CB8AC3E}">
        <p14:creationId xmlns:p14="http://schemas.microsoft.com/office/powerpoint/2010/main" val="773064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Exemplu</a:t>
            </a:r>
            <a:endParaRPr lang="en-US" dirty="0"/>
          </a:p>
        </p:txBody>
      </p:sp>
      <p:sp>
        <p:nvSpPr>
          <p:cNvPr id="3" name="Content Placeholder 2"/>
          <p:cNvSpPr>
            <a:spLocks noGrp="1"/>
          </p:cNvSpPr>
          <p:nvPr>
            <p:ph idx="1"/>
          </p:nvPr>
        </p:nvSpPr>
        <p:spPr>
          <a:xfrm>
            <a:off x="1069848" y="1948721"/>
            <a:ext cx="10058400" cy="4223479"/>
          </a:xfrm>
        </p:spPr>
        <p:txBody>
          <a:bodyPr>
            <a:normAutofit/>
          </a:bodyPr>
          <a:lstStyle/>
          <a:p>
            <a:r>
              <a:rPr lang="ro-RO" dirty="0"/>
              <a:t>Ipoteza cercetării (H</a:t>
            </a:r>
            <a:r>
              <a:rPr lang="ro-RO" baseline="-25000" dirty="0"/>
              <a:t>1</a:t>
            </a:r>
            <a:r>
              <a:rPr lang="ro-RO" dirty="0"/>
              <a:t>): </a:t>
            </a:r>
            <a:r>
              <a:rPr lang="ro-RO" i="1" dirty="0"/>
              <a:t>Starea de bine psihologic a adolescenților care locuiesc cu ambii părinți este diferită față de a celor care au cel puțin un părinte plecat în străinătate.</a:t>
            </a:r>
            <a:endParaRPr lang="ro-RO" dirty="0"/>
          </a:p>
          <a:p>
            <a:r>
              <a:rPr lang="ro-RO" dirty="0"/>
              <a:t>Ipoteza de nul (H</a:t>
            </a:r>
            <a:r>
              <a:rPr lang="ro-RO" baseline="-25000" dirty="0"/>
              <a:t>0</a:t>
            </a:r>
            <a:r>
              <a:rPr lang="ro-RO" dirty="0"/>
              <a:t>): </a:t>
            </a:r>
            <a:r>
              <a:rPr lang="ro-RO" i="1" dirty="0"/>
              <a:t>Starea de bine psihologic a adolescenților care locuiesc cu ambii părinți NU este diferită față de a celor care au cel puțin un părinte plecat în străinătate.</a:t>
            </a:r>
            <a:endParaRPr lang="ro-RO" dirty="0"/>
          </a:p>
        </p:txBody>
      </p:sp>
    </p:spTree>
    <p:extLst>
      <p:ext uri="{BB962C8B-B14F-4D97-AF65-F5344CB8AC3E}">
        <p14:creationId xmlns:p14="http://schemas.microsoft.com/office/powerpoint/2010/main" val="707753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Exemplu</a:t>
            </a:r>
            <a:endParaRPr lang="en-US" dirty="0"/>
          </a:p>
        </p:txBody>
      </p:sp>
      <p:sp>
        <p:nvSpPr>
          <p:cNvPr id="4" name="Content Placeholder 3">
            <a:extLst>
              <a:ext uri="{FF2B5EF4-FFF2-40B4-BE49-F238E27FC236}">
                <a16:creationId xmlns:a16="http://schemas.microsoft.com/office/drawing/2014/main" id="{A51B7CFB-DC19-2F53-69D4-8FC0F5435888}"/>
              </a:ext>
            </a:extLst>
          </p:cNvPr>
          <p:cNvSpPr>
            <a:spLocks noGrp="1"/>
          </p:cNvSpPr>
          <p:nvPr>
            <p:ph idx="1"/>
          </p:nvPr>
        </p:nvSpPr>
        <p:spPr/>
        <p:txBody>
          <a:bodyPr/>
          <a:lstStyle/>
          <a:p>
            <a:endParaRPr lang="ro-RO"/>
          </a:p>
        </p:txBody>
      </p:sp>
      <p:graphicFrame>
        <p:nvGraphicFramePr>
          <p:cNvPr id="6" name="Content Placeholder 5">
            <a:extLst>
              <a:ext uri="{FF2B5EF4-FFF2-40B4-BE49-F238E27FC236}">
                <a16:creationId xmlns:a16="http://schemas.microsoft.com/office/drawing/2014/main" id="{D14972BE-278E-B95E-3283-51AB3E3064C0}"/>
              </a:ext>
            </a:extLst>
          </p:cNvPr>
          <p:cNvGraphicFramePr>
            <a:graphicFrameLocks/>
          </p:cNvGraphicFramePr>
          <p:nvPr>
            <p:extLst>
              <p:ext uri="{D42A27DB-BD31-4B8C-83A1-F6EECF244321}">
                <p14:modId xmlns:p14="http://schemas.microsoft.com/office/powerpoint/2010/main" val="4223566655"/>
              </p:ext>
            </p:extLst>
          </p:nvPr>
        </p:nvGraphicFramePr>
        <p:xfrm>
          <a:off x="2385390" y="2447165"/>
          <a:ext cx="6917634" cy="3138624"/>
        </p:xfrm>
        <a:graphic>
          <a:graphicData uri="http://schemas.openxmlformats.org/drawingml/2006/table">
            <a:tbl>
              <a:tblPr>
                <a:tableStyleId>{5C22544A-7EE6-4342-B048-85BDC9FD1C3A}</a:tableStyleId>
              </a:tblPr>
              <a:tblGrid>
                <a:gridCol w="1292689">
                  <a:extLst>
                    <a:ext uri="{9D8B030D-6E8A-4147-A177-3AD203B41FA5}">
                      <a16:colId xmlns:a16="http://schemas.microsoft.com/office/drawing/2014/main" val="711741935"/>
                    </a:ext>
                  </a:extLst>
                </a:gridCol>
                <a:gridCol w="1292689">
                  <a:extLst>
                    <a:ext uri="{9D8B030D-6E8A-4147-A177-3AD203B41FA5}">
                      <a16:colId xmlns:a16="http://schemas.microsoft.com/office/drawing/2014/main" val="1316081763"/>
                    </a:ext>
                  </a:extLst>
                </a:gridCol>
                <a:gridCol w="1292689">
                  <a:extLst>
                    <a:ext uri="{9D8B030D-6E8A-4147-A177-3AD203B41FA5}">
                      <a16:colId xmlns:a16="http://schemas.microsoft.com/office/drawing/2014/main" val="452521323"/>
                    </a:ext>
                  </a:extLst>
                </a:gridCol>
                <a:gridCol w="1013189">
                  <a:extLst>
                    <a:ext uri="{9D8B030D-6E8A-4147-A177-3AD203B41FA5}">
                      <a16:colId xmlns:a16="http://schemas.microsoft.com/office/drawing/2014/main" val="2785731657"/>
                    </a:ext>
                  </a:extLst>
                </a:gridCol>
                <a:gridCol w="1013189">
                  <a:extLst>
                    <a:ext uri="{9D8B030D-6E8A-4147-A177-3AD203B41FA5}">
                      <a16:colId xmlns:a16="http://schemas.microsoft.com/office/drawing/2014/main" val="3392502990"/>
                    </a:ext>
                  </a:extLst>
                </a:gridCol>
                <a:gridCol w="1013189">
                  <a:extLst>
                    <a:ext uri="{9D8B030D-6E8A-4147-A177-3AD203B41FA5}">
                      <a16:colId xmlns:a16="http://schemas.microsoft.com/office/drawing/2014/main" val="23144553"/>
                    </a:ext>
                  </a:extLst>
                </a:gridCol>
              </a:tblGrid>
              <a:tr h="261552">
                <a:tc>
                  <a:txBody>
                    <a:bodyPr/>
                    <a:lstStyle/>
                    <a:p>
                      <a:pPr algn="ctr" fontAlgn="b"/>
                      <a:r>
                        <a:rPr lang="en-US" sz="1200" u="none" strike="noStrike">
                          <a:effectLst/>
                        </a:rPr>
                        <a:t>X (migration)</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(X-mx)</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(X-mx)^2</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Y</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(Y-my)</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(Y-my)^2</a:t>
                      </a:r>
                      <a:endParaRPr lang="en-US" sz="12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45351972"/>
                  </a:ext>
                </a:extLst>
              </a:tr>
              <a:tr h="261552">
                <a:tc>
                  <a:txBody>
                    <a:bodyPr/>
                    <a:lstStyle/>
                    <a:p>
                      <a:pPr algn="ctr" fontAlgn="b"/>
                      <a:r>
                        <a:rPr lang="en-RO" sz="1200" u="none" strike="noStrike">
                          <a:effectLst/>
                        </a:rPr>
                        <a:t>47</a:t>
                      </a:r>
                      <a:endParaRPr lang="en-RO"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RO" sz="1200" u="none" strike="noStrike">
                          <a:effectLst/>
                        </a:rPr>
                        <a:t>-4</a:t>
                      </a:r>
                      <a:endParaRPr lang="en-RO"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RO" sz="1200" u="none" strike="noStrike">
                          <a:effectLst/>
                        </a:rPr>
                        <a:t>16</a:t>
                      </a:r>
                      <a:endParaRPr lang="en-RO"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RO" sz="1200" u="none" strike="noStrike" dirty="0">
                          <a:effectLst/>
                        </a:rPr>
                        <a:t>54</a:t>
                      </a:r>
                      <a:endParaRPr lang="en-RO"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RO" sz="1200" b="0" i="0" u="none" strike="noStrike" dirty="0">
                          <a:solidFill>
                            <a:srgbClr val="000000"/>
                          </a:solidFill>
                          <a:effectLst/>
                          <a:latin typeface="Calibri" panose="020F0502020204030204" pitchFamily="34" charset="0"/>
                        </a:rPr>
                        <a:t>1</a:t>
                      </a:r>
                    </a:p>
                  </a:txBody>
                  <a:tcPr marL="9525" marR="9525" marT="9525" marB="0" anchor="b"/>
                </a:tc>
                <a:tc>
                  <a:txBody>
                    <a:bodyPr/>
                    <a:lstStyle/>
                    <a:p>
                      <a:pPr algn="ctr" fontAlgn="b"/>
                      <a:r>
                        <a:rPr lang="en-RO" sz="1200" u="none" strike="noStrike">
                          <a:effectLst/>
                        </a:rPr>
                        <a:t>9</a:t>
                      </a:r>
                      <a:endParaRPr lang="en-RO"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29449427"/>
                  </a:ext>
                </a:extLst>
              </a:tr>
              <a:tr h="261552">
                <a:tc>
                  <a:txBody>
                    <a:bodyPr/>
                    <a:lstStyle/>
                    <a:p>
                      <a:pPr algn="ctr" fontAlgn="b"/>
                      <a:r>
                        <a:rPr lang="en-RO" sz="1200" u="none" strike="noStrike">
                          <a:effectLst/>
                        </a:rPr>
                        <a:t>63</a:t>
                      </a:r>
                      <a:endParaRPr lang="en-RO"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RO" sz="1200" u="none" strike="noStrike">
                          <a:effectLst/>
                        </a:rPr>
                        <a:t>12</a:t>
                      </a:r>
                      <a:endParaRPr lang="en-RO"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RO" sz="1200" u="none" strike="noStrike">
                          <a:effectLst/>
                        </a:rPr>
                        <a:t>144</a:t>
                      </a:r>
                      <a:endParaRPr lang="en-RO"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RO" sz="1200" u="none" strike="noStrike">
                          <a:effectLst/>
                        </a:rPr>
                        <a:t>52</a:t>
                      </a:r>
                      <a:endParaRPr lang="en-RO"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RO" sz="1200" b="0" i="0" u="none" strike="noStrike" dirty="0">
                          <a:solidFill>
                            <a:srgbClr val="000000"/>
                          </a:solidFill>
                          <a:effectLst/>
                          <a:latin typeface="Calibri" panose="020F0502020204030204" pitchFamily="34" charset="0"/>
                        </a:rPr>
                        <a:t>-1</a:t>
                      </a:r>
                    </a:p>
                  </a:txBody>
                  <a:tcPr marL="9525" marR="9525" marT="9525" marB="0" anchor="b"/>
                </a:tc>
                <a:tc>
                  <a:txBody>
                    <a:bodyPr/>
                    <a:lstStyle/>
                    <a:p>
                      <a:pPr algn="ctr" fontAlgn="b"/>
                      <a:r>
                        <a:rPr lang="en-RO" sz="1200" u="none" strike="noStrike">
                          <a:effectLst/>
                        </a:rPr>
                        <a:t>1</a:t>
                      </a:r>
                      <a:endParaRPr lang="en-RO"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73481336"/>
                  </a:ext>
                </a:extLst>
              </a:tr>
              <a:tr h="261552">
                <a:tc>
                  <a:txBody>
                    <a:bodyPr/>
                    <a:lstStyle/>
                    <a:p>
                      <a:pPr algn="ctr" fontAlgn="b"/>
                      <a:r>
                        <a:rPr lang="en-RO" sz="1200" u="none" strike="noStrike" dirty="0">
                          <a:effectLst/>
                        </a:rPr>
                        <a:t>45</a:t>
                      </a:r>
                      <a:endParaRPr lang="en-RO"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RO" sz="1200" u="none" strike="noStrike">
                          <a:effectLst/>
                        </a:rPr>
                        <a:t>-6</a:t>
                      </a:r>
                      <a:endParaRPr lang="en-RO"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RO" sz="1200" u="none" strike="noStrike">
                          <a:effectLst/>
                        </a:rPr>
                        <a:t>36</a:t>
                      </a:r>
                      <a:endParaRPr lang="en-RO"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RO" sz="1200" u="none" strike="noStrike">
                          <a:effectLst/>
                        </a:rPr>
                        <a:t>58</a:t>
                      </a:r>
                      <a:endParaRPr lang="en-RO"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RO" sz="1200" u="none" strike="noStrike">
                          <a:effectLst/>
                        </a:rPr>
                        <a:t>7</a:t>
                      </a:r>
                      <a:endParaRPr lang="en-RO"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RO" sz="1200" u="none" strike="noStrike">
                          <a:effectLst/>
                        </a:rPr>
                        <a:t>49</a:t>
                      </a:r>
                      <a:endParaRPr lang="en-RO"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00107610"/>
                  </a:ext>
                </a:extLst>
              </a:tr>
              <a:tr h="261552">
                <a:tc>
                  <a:txBody>
                    <a:bodyPr/>
                    <a:lstStyle/>
                    <a:p>
                      <a:pPr algn="ctr" fontAlgn="b"/>
                      <a:r>
                        <a:rPr lang="en-RO" sz="1200" u="none" strike="noStrike">
                          <a:effectLst/>
                        </a:rPr>
                        <a:t>56</a:t>
                      </a:r>
                      <a:endParaRPr lang="en-RO"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RO" sz="1200" u="none" strike="noStrike">
                          <a:effectLst/>
                        </a:rPr>
                        <a:t>5</a:t>
                      </a:r>
                      <a:endParaRPr lang="en-RO"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RO" sz="1200" u="none" strike="noStrike" dirty="0">
                          <a:effectLst/>
                        </a:rPr>
                        <a:t>25</a:t>
                      </a:r>
                      <a:endParaRPr lang="en-RO"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RO" sz="1200" u="none" strike="noStrike">
                          <a:effectLst/>
                        </a:rPr>
                        <a:t>60</a:t>
                      </a:r>
                      <a:endParaRPr lang="en-RO"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RO" sz="1200" u="none" strike="noStrike">
                          <a:effectLst/>
                        </a:rPr>
                        <a:t>9</a:t>
                      </a:r>
                      <a:endParaRPr lang="en-RO"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RO" sz="1200" u="none" strike="noStrike">
                          <a:effectLst/>
                        </a:rPr>
                        <a:t>81</a:t>
                      </a:r>
                      <a:endParaRPr lang="en-RO"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57728489"/>
                  </a:ext>
                </a:extLst>
              </a:tr>
              <a:tr h="261552">
                <a:tc>
                  <a:txBody>
                    <a:bodyPr/>
                    <a:lstStyle/>
                    <a:p>
                      <a:pPr algn="ctr" fontAlgn="b"/>
                      <a:r>
                        <a:rPr lang="en-RO" sz="1200" u="none" strike="noStrike">
                          <a:effectLst/>
                        </a:rPr>
                        <a:t>44</a:t>
                      </a:r>
                      <a:endParaRPr lang="en-RO"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RO" sz="1200" u="none" strike="noStrike">
                          <a:effectLst/>
                        </a:rPr>
                        <a:t>-7</a:t>
                      </a:r>
                      <a:endParaRPr lang="en-RO"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RO" sz="1200" u="none" strike="noStrike" dirty="0">
                          <a:effectLst/>
                        </a:rPr>
                        <a:t>49</a:t>
                      </a:r>
                      <a:endParaRPr lang="en-RO"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RO" sz="1200" u="none" strike="noStrike">
                          <a:effectLst/>
                        </a:rPr>
                        <a:t>54</a:t>
                      </a:r>
                      <a:endParaRPr lang="en-RO"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RO" sz="1200" u="none" strike="noStrike">
                          <a:effectLst/>
                        </a:rPr>
                        <a:t>3</a:t>
                      </a:r>
                      <a:endParaRPr lang="en-RO"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RO" sz="1200" u="none" strike="noStrike">
                          <a:effectLst/>
                        </a:rPr>
                        <a:t>9</a:t>
                      </a:r>
                      <a:endParaRPr lang="en-RO"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291195"/>
                  </a:ext>
                </a:extLst>
              </a:tr>
              <a:tr h="261552">
                <a:tc>
                  <a:txBody>
                    <a:bodyPr/>
                    <a:lstStyle/>
                    <a:p>
                      <a:pPr algn="ctr" fontAlgn="b"/>
                      <a:r>
                        <a:rPr lang="en-RO" sz="1200" u="none" strike="noStrike">
                          <a:effectLst/>
                        </a:rPr>
                        <a:t>48</a:t>
                      </a:r>
                      <a:endParaRPr lang="en-RO"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RO" sz="1200" u="none" strike="noStrike">
                          <a:effectLst/>
                        </a:rPr>
                        <a:t>-3</a:t>
                      </a:r>
                      <a:endParaRPr lang="en-RO"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RO" sz="1200" u="none" strike="noStrike">
                          <a:effectLst/>
                        </a:rPr>
                        <a:t>9</a:t>
                      </a:r>
                      <a:endParaRPr lang="en-RO"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RO" sz="1200" u="none" strike="noStrike">
                          <a:effectLst/>
                        </a:rPr>
                        <a:t>55</a:t>
                      </a:r>
                      <a:endParaRPr lang="en-RO"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RO" sz="1200" u="none" strike="noStrike">
                          <a:effectLst/>
                        </a:rPr>
                        <a:t>4</a:t>
                      </a:r>
                      <a:endParaRPr lang="en-RO"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RO" sz="1200" u="none" strike="noStrike">
                          <a:effectLst/>
                        </a:rPr>
                        <a:t>16</a:t>
                      </a:r>
                      <a:endParaRPr lang="en-RO"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36398367"/>
                  </a:ext>
                </a:extLst>
              </a:tr>
              <a:tr h="261552">
                <a:tc>
                  <a:txBody>
                    <a:bodyPr/>
                    <a:lstStyle/>
                    <a:p>
                      <a:pPr algn="ctr" fontAlgn="b"/>
                      <a:r>
                        <a:rPr lang="en-RO" sz="1200" u="none" strike="noStrike">
                          <a:effectLst/>
                        </a:rPr>
                        <a:t>53</a:t>
                      </a:r>
                      <a:endParaRPr lang="en-RO"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RO" sz="1200" u="none" strike="noStrike">
                          <a:effectLst/>
                        </a:rPr>
                        <a:t>2</a:t>
                      </a:r>
                      <a:endParaRPr lang="en-RO"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RO" sz="1200" u="none" strike="noStrike" dirty="0">
                          <a:effectLst/>
                        </a:rPr>
                        <a:t>4</a:t>
                      </a:r>
                      <a:endParaRPr lang="en-RO"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RO" sz="1200" u="none" strike="noStrike">
                          <a:effectLst/>
                        </a:rPr>
                        <a:t>44</a:t>
                      </a:r>
                      <a:endParaRPr lang="en-RO"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RO" sz="1200" u="none" strike="noStrike">
                          <a:effectLst/>
                        </a:rPr>
                        <a:t>-7</a:t>
                      </a:r>
                      <a:endParaRPr lang="en-RO"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RO" sz="1200" u="none" strike="noStrike">
                          <a:effectLst/>
                        </a:rPr>
                        <a:t>49</a:t>
                      </a:r>
                      <a:endParaRPr lang="en-RO"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56873848"/>
                  </a:ext>
                </a:extLst>
              </a:tr>
              <a:tr h="261552">
                <a:tc>
                  <a:txBody>
                    <a:bodyPr/>
                    <a:lstStyle/>
                    <a:p>
                      <a:pPr algn="ctr" fontAlgn="b"/>
                      <a:r>
                        <a:rPr lang="en-RO" sz="1200" u="none" strike="noStrike">
                          <a:effectLst/>
                        </a:rPr>
                        <a:t>47</a:t>
                      </a:r>
                      <a:endParaRPr lang="en-RO"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RO" sz="1200" u="none" strike="noStrike" dirty="0">
                          <a:effectLst/>
                        </a:rPr>
                        <a:t>-4</a:t>
                      </a:r>
                      <a:endParaRPr lang="en-RO"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RO" sz="1200" u="none" strike="noStrike">
                          <a:effectLst/>
                        </a:rPr>
                        <a:t>16</a:t>
                      </a:r>
                      <a:endParaRPr lang="en-RO"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RO" sz="1200" u="none" strike="noStrike">
                          <a:effectLst/>
                        </a:rPr>
                        <a:t>48</a:t>
                      </a:r>
                      <a:endParaRPr lang="en-RO"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RO" sz="1200" u="none" strike="noStrike">
                          <a:effectLst/>
                        </a:rPr>
                        <a:t>-3</a:t>
                      </a:r>
                      <a:endParaRPr lang="en-RO"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RO" sz="1200" u="none" strike="noStrike">
                          <a:effectLst/>
                        </a:rPr>
                        <a:t>9</a:t>
                      </a:r>
                      <a:endParaRPr lang="en-RO"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30651639"/>
                  </a:ext>
                </a:extLst>
              </a:tr>
              <a:tr h="261552">
                <a:tc>
                  <a:txBody>
                    <a:bodyPr/>
                    <a:lstStyle/>
                    <a:p>
                      <a:pPr algn="ctr" fontAlgn="b"/>
                      <a:r>
                        <a:rPr lang="en-RO" sz="1200" u="none" strike="noStrike">
                          <a:effectLst/>
                        </a:rPr>
                        <a:t>52</a:t>
                      </a:r>
                      <a:endParaRPr lang="en-RO"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RO" sz="1200" u="none" strike="noStrike" dirty="0">
                          <a:effectLst/>
                        </a:rPr>
                        <a:t>1</a:t>
                      </a:r>
                      <a:endParaRPr lang="en-RO"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RO" sz="1200" u="none" strike="noStrike" dirty="0">
                          <a:effectLst/>
                        </a:rPr>
                        <a:t>1</a:t>
                      </a:r>
                      <a:endParaRPr lang="en-RO"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RO" sz="1200" u="none" strike="noStrike">
                          <a:effectLst/>
                        </a:rPr>
                        <a:t>53</a:t>
                      </a:r>
                      <a:endParaRPr lang="en-RO"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RO" sz="1200" u="none" strike="noStrike">
                          <a:effectLst/>
                        </a:rPr>
                        <a:t>2</a:t>
                      </a:r>
                      <a:endParaRPr lang="en-RO"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RO" sz="1200" u="none" strike="noStrike">
                          <a:effectLst/>
                        </a:rPr>
                        <a:t>4</a:t>
                      </a:r>
                      <a:endParaRPr lang="en-RO"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9655767"/>
                  </a:ext>
                </a:extLst>
              </a:tr>
              <a:tr h="261552">
                <a:tc>
                  <a:txBody>
                    <a:bodyPr/>
                    <a:lstStyle/>
                    <a:p>
                      <a:pPr algn="ctr" fontAlgn="b"/>
                      <a:r>
                        <a:rPr lang="en-RO" sz="1200" u="none" strike="noStrike">
                          <a:effectLst/>
                        </a:rPr>
                        <a:t>55</a:t>
                      </a:r>
                      <a:endParaRPr lang="en-RO"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RO" sz="1200" u="none" strike="noStrike" dirty="0">
                          <a:effectLst/>
                        </a:rPr>
                        <a:t>4</a:t>
                      </a:r>
                      <a:endParaRPr lang="en-RO"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RO" sz="1200" u="none" strike="noStrike" dirty="0">
                          <a:effectLst/>
                        </a:rPr>
                        <a:t>16</a:t>
                      </a:r>
                      <a:endParaRPr lang="en-RO"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RO" sz="1200" u="none" strike="noStrike">
                          <a:effectLst/>
                        </a:rPr>
                        <a:t>52</a:t>
                      </a:r>
                      <a:endParaRPr lang="en-RO"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RO" sz="1200" u="none" strike="noStrike">
                          <a:effectLst/>
                        </a:rPr>
                        <a:t>1</a:t>
                      </a:r>
                      <a:endParaRPr lang="en-RO"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RO" sz="1200" u="none" strike="noStrike">
                          <a:effectLst/>
                        </a:rPr>
                        <a:t>1</a:t>
                      </a:r>
                      <a:endParaRPr lang="en-RO"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67424448"/>
                  </a:ext>
                </a:extLst>
              </a:tr>
              <a:tr h="261552">
                <a:tc>
                  <a:txBody>
                    <a:bodyPr/>
                    <a:lstStyle/>
                    <a:p>
                      <a:pPr algn="l" fontAlgn="b"/>
                      <a:r>
                        <a:rPr lang="en-US" sz="1200" u="none" strike="noStrike">
                          <a:effectLst/>
                        </a:rPr>
                        <a:t>mx = 51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RO" sz="1200" u="none" strike="noStrike" dirty="0">
                          <a:effectLst/>
                        </a:rPr>
                        <a:t> </a:t>
                      </a:r>
                      <a:endParaRPr lang="en-RO"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RO" sz="1200" u="none" strike="noStrike" dirty="0">
                          <a:effectLst/>
                        </a:rPr>
                        <a:t> ∑=316</a:t>
                      </a:r>
                      <a:endParaRPr lang="en-RO"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my = 53</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RO" sz="1200" u="none" strike="noStrike" dirty="0">
                          <a:effectLst/>
                        </a:rPr>
                        <a:t> </a:t>
                      </a:r>
                      <a:endParaRPr lang="en-RO"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RO" sz="1200" u="none" strike="noStrike" dirty="0">
                          <a:effectLst/>
                        </a:rPr>
                        <a:t>∑=228 </a:t>
                      </a:r>
                      <a:endParaRPr lang="en-RO"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19272561"/>
                  </a:ext>
                </a:extLst>
              </a:tr>
            </a:tbl>
          </a:graphicData>
        </a:graphic>
      </p:graphicFrame>
    </p:spTree>
    <p:extLst>
      <p:ext uri="{BB962C8B-B14F-4D97-AF65-F5344CB8AC3E}">
        <p14:creationId xmlns:p14="http://schemas.microsoft.com/office/powerpoint/2010/main" val="350293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err="1"/>
              <a:t>example</a:t>
            </a:r>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B6B1C8D5-62CF-504B-B1ED-FFC21D75D54B}"/>
                  </a:ext>
                </a:extLst>
              </p:cNvPr>
              <p:cNvSpPr>
                <a:spLocks noGrp="1"/>
              </p:cNvSpPr>
              <p:nvPr>
                <p:ph idx="1"/>
              </p:nvPr>
            </p:nvSpPr>
            <p:spPr/>
            <p:txBody>
              <a:bodyPr/>
              <a:lstStyle/>
              <a:p>
                <a14:m>
                  <m:oMath xmlns:m="http://schemas.openxmlformats.org/officeDocument/2006/math">
                    <m:sSubSup>
                      <m:sSubSupPr>
                        <m:ctrlPr>
                          <a:rPr lang="ro-RO" i="1" smtClean="0">
                            <a:latin typeface="Cambria Math" panose="02040503050406030204" pitchFamily="18" charset="0"/>
                          </a:rPr>
                        </m:ctrlPr>
                      </m:sSubSupPr>
                      <m:e>
                        <m:r>
                          <a:rPr lang="ro-RO" b="0" i="1" smtClean="0">
                            <a:latin typeface="Cambria Math" panose="02040503050406030204" pitchFamily="18" charset="0"/>
                          </a:rPr>
                          <m:t>𝑠</m:t>
                        </m:r>
                      </m:e>
                      <m:sub>
                        <m:r>
                          <a:rPr lang="ro-RO" b="0" i="1" smtClean="0">
                            <a:latin typeface="Cambria Math" panose="02040503050406030204" pitchFamily="18" charset="0"/>
                          </a:rPr>
                          <m:t>𝑥</m:t>
                        </m:r>
                      </m:sub>
                      <m:sup>
                        <m:r>
                          <a:rPr lang="ro-RO" b="0" i="1" smtClean="0">
                            <a:latin typeface="Cambria Math" panose="02040503050406030204" pitchFamily="18" charset="0"/>
                          </a:rPr>
                          <m:t>2</m:t>
                        </m:r>
                      </m:sup>
                    </m:sSubSup>
                    <m:r>
                      <a:rPr lang="ro-RO" b="0" i="1" smtClean="0">
                        <a:latin typeface="Cambria Math" panose="02040503050406030204" pitchFamily="18" charset="0"/>
                      </a:rPr>
                      <m:t>= </m:t>
                    </m:r>
                    <m:f>
                      <m:fPr>
                        <m:ctrlPr>
                          <a:rPr lang="ro-RO" b="0" i="1" smtClean="0">
                            <a:latin typeface="Cambria Math" panose="02040503050406030204" pitchFamily="18" charset="0"/>
                          </a:rPr>
                        </m:ctrlPr>
                      </m:fPr>
                      <m:num>
                        <m:r>
                          <a:rPr lang="ro-RO" b="0" i="1" smtClean="0">
                            <a:latin typeface="Cambria Math" panose="02040503050406030204" pitchFamily="18" charset="0"/>
                          </a:rPr>
                          <m:t>316</m:t>
                        </m:r>
                      </m:num>
                      <m:den>
                        <m:r>
                          <a:rPr lang="ro-RO" b="0" i="1" smtClean="0">
                            <a:latin typeface="Cambria Math" panose="02040503050406030204" pitchFamily="18" charset="0"/>
                          </a:rPr>
                          <m:t>9</m:t>
                        </m:r>
                      </m:den>
                    </m:f>
                    <m:r>
                      <a:rPr lang="ro-RO" b="0" i="1" smtClean="0">
                        <a:latin typeface="Cambria Math" panose="02040503050406030204" pitchFamily="18" charset="0"/>
                      </a:rPr>
                      <m:t>=35,11</m:t>
                    </m:r>
                  </m:oMath>
                </a14:m>
                <a:endParaRPr lang="ro-RO" b="0" dirty="0"/>
              </a:p>
              <a:p>
                <a:endParaRPr lang="ro-RO" dirty="0"/>
              </a:p>
              <a:p>
                <a14:m>
                  <m:oMath xmlns:m="http://schemas.openxmlformats.org/officeDocument/2006/math">
                    <m:sSubSup>
                      <m:sSubSupPr>
                        <m:ctrlPr>
                          <a:rPr lang="ro-RO" i="1">
                            <a:latin typeface="Cambria Math" panose="02040503050406030204" pitchFamily="18" charset="0"/>
                          </a:rPr>
                        </m:ctrlPr>
                      </m:sSubSupPr>
                      <m:e>
                        <m:r>
                          <a:rPr lang="ro-RO" i="1">
                            <a:latin typeface="Cambria Math" panose="02040503050406030204" pitchFamily="18" charset="0"/>
                          </a:rPr>
                          <m:t>𝑠</m:t>
                        </m:r>
                      </m:e>
                      <m:sub>
                        <m:r>
                          <a:rPr lang="ro-RO" b="0" i="1" smtClean="0">
                            <a:latin typeface="Cambria Math" panose="02040503050406030204" pitchFamily="18" charset="0"/>
                          </a:rPr>
                          <m:t>𝑦</m:t>
                        </m:r>
                      </m:sub>
                      <m:sup>
                        <m:r>
                          <a:rPr lang="ro-RO" b="0" i="1" smtClean="0">
                            <a:latin typeface="Cambria Math" panose="02040503050406030204" pitchFamily="18" charset="0"/>
                          </a:rPr>
                          <m:t>2</m:t>
                        </m:r>
                      </m:sup>
                    </m:sSubSup>
                    <m:r>
                      <a:rPr lang="ro-RO" i="1">
                        <a:latin typeface="Cambria Math" panose="02040503050406030204" pitchFamily="18" charset="0"/>
                      </a:rPr>
                      <m:t>= </m:t>
                    </m:r>
                    <m:f>
                      <m:fPr>
                        <m:ctrlPr>
                          <a:rPr lang="ro-RO" i="1">
                            <a:latin typeface="Cambria Math" panose="02040503050406030204" pitchFamily="18" charset="0"/>
                          </a:rPr>
                        </m:ctrlPr>
                      </m:fPr>
                      <m:num>
                        <m:r>
                          <a:rPr lang="ro-RO" b="0" i="1" smtClean="0">
                            <a:latin typeface="Cambria Math" panose="02040503050406030204" pitchFamily="18" charset="0"/>
                          </a:rPr>
                          <m:t>228</m:t>
                        </m:r>
                      </m:num>
                      <m:den>
                        <m:r>
                          <a:rPr lang="ro-RO" i="1">
                            <a:latin typeface="Cambria Math" panose="02040503050406030204" pitchFamily="18" charset="0"/>
                          </a:rPr>
                          <m:t>9</m:t>
                        </m:r>
                      </m:den>
                    </m:f>
                    <m:r>
                      <a:rPr lang="ro-RO" i="1">
                        <a:latin typeface="Cambria Math" panose="02040503050406030204" pitchFamily="18" charset="0"/>
                      </a:rPr>
                      <m:t>=</m:t>
                    </m:r>
                    <m:r>
                      <a:rPr lang="ro-RO" b="0" i="1" smtClean="0">
                        <a:latin typeface="Cambria Math" panose="02040503050406030204" pitchFamily="18" charset="0"/>
                      </a:rPr>
                      <m:t>25,33</m:t>
                    </m:r>
                  </m:oMath>
                </a14:m>
                <a:endParaRPr lang="ro-RO" dirty="0"/>
              </a:p>
              <a:p>
                <a:pPr marL="0" indent="0">
                  <a:buNone/>
                </a:pPr>
                <a:endParaRPr lang="ro-RO" dirty="0"/>
              </a:p>
            </p:txBody>
          </p:sp>
        </mc:Choice>
        <mc:Fallback xmlns="">
          <p:sp>
            <p:nvSpPr>
              <p:cNvPr id="4" name="Content Placeholder 3">
                <a:extLst>
                  <a:ext uri="{FF2B5EF4-FFF2-40B4-BE49-F238E27FC236}">
                    <a16:creationId xmlns:a16="http://schemas.microsoft.com/office/drawing/2014/main" id="{B6B1C8D5-62CF-504B-B1ED-FFC21D75D54B}"/>
                  </a:ext>
                </a:extLst>
              </p:cNvPr>
              <p:cNvSpPr>
                <a:spLocks noGrp="1" noRot="1" noChangeAspect="1" noMove="1" noResize="1" noEditPoints="1" noAdjustHandles="1" noChangeArrowheads="1" noChangeShapeType="1" noTextEdit="1"/>
              </p:cNvSpPr>
              <p:nvPr>
                <p:ph idx="1"/>
              </p:nvPr>
            </p:nvSpPr>
            <p:spPr>
              <a:blipFill>
                <a:blip r:embed="rId2"/>
                <a:stretch>
                  <a:fillRect l="-378"/>
                </a:stretch>
              </a:blipFill>
            </p:spPr>
            <p:txBody>
              <a:bodyPr/>
              <a:lstStyle/>
              <a:p>
                <a:r>
                  <a:rPr lang="ro-RO">
                    <a:noFill/>
                  </a:rPr>
                  <a:t> </a:t>
                </a:r>
              </a:p>
            </p:txBody>
          </p:sp>
        </mc:Fallback>
      </mc:AlternateContent>
    </p:spTree>
    <p:extLst>
      <p:ext uri="{BB962C8B-B14F-4D97-AF65-F5344CB8AC3E}">
        <p14:creationId xmlns:p14="http://schemas.microsoft.com/office/powerpoint/2010/main" val="3339329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err="1"/>
              <a:t>example</a:t>
            </a:r>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66F201DD-4AC4-7A49-9B03-B33B1CB81DB3}"/>
                  </a:ext>
                </a:extLst>
              </p:cNvPr>
              <p:cNvSpPr>
                <a:spLocks noGrp="1"/>
              </p:cNvSpPr>
              <p:nvPr>
                <p:ph idx="1"/>
              </p:nvPr>
            </p:nvSpPr>
            <p:spPr/>
            <p:txBody>
              <a:bodyPr/>
              <a:lstStyle/>
              <a:p>
                <a14:m>
                  <m:oMath xmlns:m="http://schemas.openxmlformats.org/officeDocument/2006/math">
                    <m:r>
                      <a:rPr lang="ro-RO" b="0" i="1" smtClean="0">
                        <a:latin typeface="Cambria Math" panose="02040503050406030204" pitchFamily="18" charset="0"/>
                      </a:rPr>
                      <m:t>𝑡</m:t>
                    </m:r>
                    <m:r>
                      <a:rPr lang="ro-RO" b="0" i="1" smtClean="0">
                        <a:latin typeface="Cambria Math" panose="02040503050406030204" pitchFamily="18" charset="0"/>
                      </a:rPr>
                      <m:t>=</m:t>
                    </m:r>
                    <m:f>
                      <m:fPr>
                        <m:ctrlPr>
                          <a:rPr lang="ro-RO" i="1" smtClean="0">
                            <a:latin typeface="Cambria Math" panose="02040503050406030204" pitchFamily="18" charset="0"/>
                          </a:rPr>
                        </m:ctrlPr>
                      </m:fPr>
                      <m:num>
                        <m:r>
                          <a:rPr lang="ro-RO" b="0" i="1" smtClean="0">
                            <a:latin typeface="Cambria Math" panose="02040503050406030204" pitchFamily="18" charset="0"/>
                          </a:rPr>
                          <m:t>51−53</m:t>
                        </m:r>
                      </m:num>
                      <m:den>
                        <m:rad>
                          <m:radPr>
                            <m:degHide m:val="on"/>
                            <m:ctrlPr>
                              <a:rPr lang="ro-RO" i="1" smtClean="0">
                                <a:latin typeface="Cambria Math" panose="02040503050406030204" pitchFamily="18" charset="0"/>
                              </a:rPr>
                            </m:ctrlPr>
                          </m:radPr>
                          <m:deg/>
                          <m:e>
                            <m:f>
                              <m:fPr>
                                <m:ctrlPr>
                                  <a:rPr lang="ro-RO" i="1" smtClean="0">
                                    <a:latin typeface="Cambria Math" panose="02040503050406030204" pitchFamily="18" charset="0"/>
                                  </a:rPr>
                                </m:ctrlPr>
                              </m:fPr>
                              <m:num>
                                <m:r>
                                  <a:rPr lang="ro-RO" b="0" i="1" smtClean="0">
                                    <a:latin typeface="Cambria Math" panose="02040503050406030204" pitchFamily="18" charset="0"/>
                                  </a:rPr>
                                  <m:t>9∗35,11+9∗25,33</m:t>
                                </m:r>
                              </m:num>
                              <m:den>
                                <m:r>
                                  <a:rPr lang="ro-RO" b="0" i="1" smtClean="0">
                                    <a:latin typeface="Cambria Math" panose="02040503050406030204" pitchFamily="18" charset="0"/>
                                  </a:rPr>
                                  <m:t>18</m:t>
                                </m:r>
                              </m:den>
                            </m:f>
                            <m:r>
                              <a:rPr lang="ro-RO" b="0" i="1" smtClean="0">
                                <a:latin typeface="Cambria Math" panose="02040503050406030204" pitchFamily="18" charset="0"/>
                              </a:rPr>
                              <m:t>∗(</m:t>
                            </m:r>
                            <m:f>
                              <m:fPr>
                                <m:ctrlPr>
                                  <a:rPr lang="ro-RO" b="0" i="1" smtClean="0">
                                    <a:latin typeface="Cambria Math" panose="02040503050406030204" pitchFamily="18" charset="0"/>
                                  </a:rPr>
                                </m:ctrlPr>
                              </m:fPr>
                              <m:num>
                                <m:r>
                                  <a:rPr lang="ro-RO" b="0" i="1" smtClean="0">
                                    <a:latin typeface="Cambria Math" panose="02040503050406030204" pitchFamily="18" charset="0"/>
                                  </a:rPr>
                                  <m:t>1</m:t>
                                </m:r>
                              </m:num>
                              <m:den>
                                <m:r>
                                  <a:rPr lang="ro-RO" b="0" i="1" smtClean="0">
                                    <a:latin typeface="Cambria Math" panose="02040503050406030204" pitchFamily="18" charset="0"/>
                                  </a:rPr>
                                  <m:t>10</m:t>
                                </m:r>
                              </m:den>
                            </m:f>
                            <m:r>
                              <a:rPr lang="ro-RO" b="0" i="1" smtClean="0">
                                <a:latin typeface="Cambria Math" panose="02040503050406030204" pitchFamily="18" charset="0"/>
                              </a:rPr>
                              <m:t>+</m:t>
                            </m:r>
                            <m:f>
                              <m:fPr>
                                <m:ctrlPr>
                                  <a:rPr lang="ro-RO" b="0" i="1" smtClean="0">
                                    <a:latin typeface="Cambria Math" panose="02040503050406030204" pitchFamily="18" charset="0"/>
                                  </a:rPr>
                                </m:ctrlPr>
                              </m:fPr>
                              <m:num>
                                <m:r>
                                  <a:rPr lang="ro-RO" b="0" i="1" smtClean="0">
                                    <a:latin typeface="Cambria Math" panose="02040503050406030204" pitchFamily="18" charset="0"/>
                                  </a:rPr>
                                  <m:t>1</m:t>
                                </m:r>
                              </m:num>
                              <m:den>
                                <m:r>
                                  <a:rPr lang="ro-RO" b="0" i="1" smtClean="0">
                                    <a:latin typeface="Cambria Math" panose="02040503050406030204" pitchFamily="18" charset="0"/>
                                  </a:rPr>
                                  <m:t>10</m:t>
                                </m:r>
                              </m:den>
                            </m:f>
                            <m:r>
                              <a:rPr lang="ro-RO" b="0" i="1" smtClean="0">
                                <a:latin typeface="Cambria Math" panose="02040503050406030204" pitchFamily="18" charset="0"/>
                              </a:rPr>
                              <m:t>) </m:t>
                            </m:r>
                          </m:e>
                        </m:rad>
                      </m:den>
                    </m:f>
                    <m:r>
                      <a:rPr lang="ro-RO" b="0" i="1" smtClean="0">
                        <a:latin typeface="Cambria Math" panose="02040503050406030204" pitchFamily="18" charset="0"/>
                      </a:rPr>
                      <m:t> →</m:t>
                    </m:r>
                    <m:r>
                      <a:rPr lang="ro-RO" b="0" i="1" smtClean="0">
                        <a:latin typeface="Cambria Math" panose="02040503050406030204" pitchFamily="18" charset="0"/>
                      </a:rPr>
                      <m:t>𝑡</m:t>
                    </m:r>
                    <m:r>
                      <a:rPr lang="ro-RO" b="0" i="1" smtClean="0">
                        <a:latin typeface="Cambria Math" panose="02040503050406030204" pitchFamily="18" charset="0"/>
                      </a:rPr>
                      <m:t>=−</m:t>
                    </m:r>
                    <m:f>
                      <m:fPr>
                        <m:ctrlPr>
                          <a:rPr lang="ro-RO" b="0" i="1" smtClean="0">
                            <a:latin typeface="Cambria Math" panose="02040503050406030204" pitchFamily="18" charset="0"/>
                          </a:rPr>
                        </m:ctrlPr>
                      </m:fPr>
                      <m:num>
                        <m:r>
                          <a:rPr lang="ro-RO" b="0" i="1" smtClean="0">
                            <a:latin typeface="Cambria Math" panose="02040503050406030204" pitchFamily="18" charset="0"/>
                          </a:rPr>
                          <m:t>2</m:t>
                        </m:r>
                      </m:num>
                      <m:den>
                        <m:rad>
                          <m:radPr>
                            <m:degHide m:val="on"/>
                            <m:ctrlPr>
                              <a:rPr lang="ro-RO" b="0" i="1" smtClean="0">
                                <a:latin typeface="Cambria Math" panose="02040503050406030204" pitchFamily="18" charset="0"/>
                              </a:rPr>
                            </m:ctrlPr>
                          </m:radPr>
                          <m:deg/>
                          <m:e>
                            <m:f>
                              <m:fPr>
                                <m:ctrlPr>
                                  <a:rPr lang="ro-RO" b="0" i="1" smtClean="0">
                                    <a:latin typeface="Cambria Math" panose="02040503050406030204" pitchFamily="18" charset="0"/>
                                  </a:rPr>
                                </m:ctrlPr>
                              </m:fPr>
                              <m:num>
                                <m:r>
                                  <a:rPr lang="ro-RO" b="0" i="1" smtClean="0">
                                    <a:latin typeface="Cambria Math" panose="02040503050406030204" pitchFamily="18" charset="0"/>
                                  </a:rPr>
                                  <m:t>35,11+25,33</m:t>
                                </m:r>
                              </m:num>
                              <m:den>
                                <m:r>
                                  <a:rPr lang="ro-RO" b="0" i="1" smtClean="0">
                                    <a:latin typeface="Cambria Math" panose="02040503050406030204" pitchFamily="18" charset="0"/>
                                  </a:rPr>
                                  <m:t>9</m:t>
                                </m:r>
                              </m:den>
                            </m:f>
                            <m:r>
                              <a:rPr lang="ro-RO" b="0" i="1" smtClean="0">
                                <a:latin typeface="Cambria Math" panose="02040503050406030204" pitchFamily="18" charset="0"/>
                              </a:rPr>
                              <m:t>∗</m:t>
                            </m:r>
                            <m:f>
                              <m:fPr>
                                <m:ctrlPr>
                                  <a:rPr lang="ro-RO" b="0" i="1" smtClean="0">
                                    <a:latin typeface="Cambria Math" panose="02040503050406030204" pitchFamily="18" charset="0"/>
                                  </a:rPr>
                                </m:ctrlPr>
                              </m:fPr>
                              <m:num>
                                <m:r>
                                  <a:rPr lang="ro-RO" b="0" i="1" smtClean="0">
                                    <a:latin typeface="Cambria Math" panose="02040503050406030204" pitchFamily="18" charset="0"/>
                                  </a:rPr>
                                  <m:t>1</m:t>
                                </m:r>
                              </m:num>
                              <m:den>
                                <m:r>
                                  <a:rPr lang="ro-RO" b="0" i="1" smtClean="0">
                                    <a:latin typeface="Cambria Math" panose="02040503050406030204" pitchFamily="18" charset="0"/>
                                  </a:rPr>
                                  <m:t>5</m:t>
                                </m:r>
                              </m:den>
                            </m:f>
                          </m:e>
                        </m:rad>
                      </m:den>
                    </m:f>
                    <m:r>
                      <a:rPr lang="ro-RO" b="0" i="1" smtClean="0">
                        <a:latin typeface="Cambria Math" panose="02040503050406030204" pitchFamily="18" charset="0"/>
                      </a:rPr>
                      <m:t> →</m:t>
                    </m:r>
                  </m:oMath>
                </a14:m>
                <a:r>
                  <a:rPr lang="ro-RO" dirty="0"/>
                  <a:t> </a:t>
                </a:r>
                <a14:m>
                  <m:oMath xmlns:m="http://schemas.openxmlformats.org/officeDocument/2006/math">
                    <m:r>
                      <m:rPr>
                        <m:sty m:val="p"/>
                      </m:rPr>
                      <a:rPr lang="ro-RO" b="0" i="0" smtClean="0">
                        <a:latin typeface="Cambria Math" panose="02040503050406030204" pitchFamily="18" charset="0"/>
                      </a:rPr>
                      <m:t>t</m:t>
                    </m:r>
                    <m:r>
                      <a:rPr lang="ro-RO" b="0" i="0" smtClean="0">
                        <a:latin typeface="Cambria Math" panose="02040503050406030204" pitchFamily="18" charset="0"/>
                      </a:rPr>
                      <m:t>= −</m:t>
                    </m:r>
                    <m:f>
                      <m:fPr>
                        <m:ctrlPr>
                          <a:rPr lang="ro-RO" i="1" smtClean="0">
                            <a:latin typeface="Cambria Math" panose="02040503050406030204" pitchFamily="18" charset="0"/>
                          </a:rPr>
                        </m:ctrlPr>
                      </m:fPr>
                      <m:num>
                        <m:r>
                          <a:rPr lang="ro-RO" b="0" i="1" smtClean="0">
                            <a:latin typeface="Cambria Math" panose="02040503050406030204" pitchFamily="18" charset="0"/>
                          </a:rPr>
                          <m:t>2</m:t>
                        </m:r>
                      </m:num>
                      <m:den>
                        <m:rad>
                          <m:radPr>
                            <m:degHide m:val="on"/>
                            <m:ctrlPr>
                              <a:rPr lang="ro-RO" i="1" smtClean="0">
                                <a:latin typeface="Cambria Math" panose="02040503050406030204" pitchFamily="18" charset="0"/>
                              </a:rPr>
                            </m:ctrlPr>
                          </m:radPr>
                          <m:deg/>
                          <m:e>
                            <m:f>
                              <m:fPr>
                                <m:ctrlPr>
                                  <a:rPr lang="ro-RO" i="1" smtClean="0">
                                    <a:latin typeface="Cambria Math" panose="02040503050406030204" pitchFamily="18" charset="0"/>
                                  </a:rPr>
                                </m:ctrlPr>
                              </m:fPr>
                              <m:num>
                                <m:r>
                                  <a:rPr lang="ro-RO" b="0" i="1" smtClean="0">
                                    <a:latin typeface="Cambria Math" panose="02040503050406030204" pitchFamily="18" charset="0"/>
                                  </a:rPr>
                                  <m:t>60,44</m:t>
                                </m:r>
                              </m:num>
                              <m:den>
                                <m:r>
                                  <a:rPr lang="ro-RO" b="0" i="1" smtClean="0">
                                    <a:latin typeface="Cambria Math" panose="02040503050406030204" pitchFamily="18" charset="0"/>
                                  </a:rPr>
                                  <m:t>45</m:t>
                                </m:r>
                              </m:den>
                            </m:f>
                          </m:e>
                        </m:rad>
                      </m:den>
                    </m:f>
                    <m:r>
                      <a:rPr lang="ro-RO" b="0" i="1" smtClean="0">
                        <a:latin typeface="Cambria Math" panose="02040503050406030204" pitchFamily="18" charset="0"/>
                      </a:rPr>
                      <m:t>→</m:t>
                    </m:r>
                    <m:r>
                      <a:rPr lang="ro-RO" b="0" i="1" smtClean="0">
                        <a:latin typeface="Cambria Math" panose="02040503050406030204" pitchFamily="18" charset="0"/>
                      </a:rPr>
                      <m:t>𝑡</m:t>
                    </m:r>
                    <m:r>
                      <a:rPr lang="ro-RO" b="0" i="1" smtClean="0">
                        <a:latin typeface="Cambria Math" panose="02040503050406030204" pitchFamily="18" charset="0"/>
                      </a:rPr>
                      <m:t>=−</m:t>
                    </m:r>
                    <m:f>
                      <m:fPr>
                        <m:ctrlPr>
                          <a:rPr lang="ro-RO" b="0" i="1" smtClean="0">
                            <a:latin typeface="Cambria Math" panose="02040503050406030204" pitchFamily="18" charset="0"/>
                          </a:rPr>
                        </m:ctrlPr>
                      </m:fPr>
                      <m:num>
                        <m:r>
                          <a:rPr lang="ro-RO" b="0" i="1" smtClean="0">
                            <a:latin typeface="Cambria Math" panose="02040503050406030204" pitchFamily="18" charset="0"/>
                          </a:rPr>
                          <m:t>2</m:t>
                        </m:r>
                      </m:num>
                      <m:den>
                        <m:rad>
                          <m:radPr>
                            <m:degHide m:val="on"/>
                            <m:ctrlPr>
                              <a:rPr lang="ro-RO" b="0" i="1" smtClean="0">
                                <a:latin typeface="Cambria Math" panose="02040503050406030204" pitchFamily="18" charset="0"/>
                              </a:rPr>
                            </m:ctrlPr>
                          </m:radPr>
                          <m:deg/>
                          <m:e>
                            <m:r>
                              <a:rPr lang="ro-RO" b="0" i="1" smtClean="0">
                                <a:latin typeface="Cambria Math" panose="02040503050406030204" pitchFamily="18" charset="0"/>
                              </a:rPr>
                              <m:t>1,34</m:t>
                            </m:r>
                          </m:e>
                        </m:rad>
                      </m:den>
                    </m:f>
                    <m:r>
                      <a:rPr lang="ro-RO" b="0" i="1" smtClean="0">
                        <a:latin typeface="Cambria Math" panose="02040503050406030204" pitchFamily="18" charset="0"/>
                      </a:rPr>
                      <m:t>→</m:t>
                    </m:r>
                    <m:r>
                      <a:rPr lang="ro-RO" b="0" i="1" smtClean="0">
                        <a:latin typeface="Cambria Math" panose="02040503050406030204" pitchFamily="18" charset="0"/>
                      </a:rPr>
                      <m:t>𝑡</m:t>
                    </m:r>
                    <m:r>
                      <a:rPr lang="ro-RO" b="0" i="1" smtClean="0">
                        <a:latin typeface="Cambria Math" panose="02040503050406030204" pitchFamily="18" charset="0"/>
                      </a:rPr>
                      <m:t>=−</m:t>
                    </m:r>
                    <m:f>
                      <m:fPr>
                        <m:ctrlPr>
                          <a:rPr lang="ro-RO" b="0" i="1" smtClean="0">
                            <a:latin typeface="Cambria Math" panose="02040503050406030204" pitchFamily="18" charset="0"/>
                          </a:rPr>
                        </m:ctrlPr>
                      </m:fPr>
                      <m:num>
                        <m:r>
                          <a:rPr lang="ro-RO" b="0" i="1" smtClean="0">
                            <a:latin typeface="Cambria Math" panose="02040503050406030204" pitchFamily="18" charset="0"/>
                          </a:rPr>
                          <m:t>2</m:t>
                        </m:r>
                      </m:num>
                      <m:den>
                        <m:r>
                          <a:rPr lang="ro-RO" b="0" i="1" smtClean="0">
                            <a:latin typeface="Cambria Math" panose="02040503050406030204" pitchFamily="18" charset="0"/>
                          </a:rPr>
                          <m:t>1,15</m:t>
                        </m:r>
                      </m:den>
                    </m:f>
                    <m:r>
                      <a:rPr lang="ro-RO" b="0" i="1" smtClean="0">
                        <a:latin typeface="Cambria Math" panose="02040503050406030204" pitchFamily="18" charset="0"/>
                      </a:rPr>
                      <m:t>→</m:t>
                    </m:r>
                    <m:r>
                      <a:rPr lang="ro-RO" b="0" i="1" smtClean="0">
                        <a:latin typeface="Cambria Math" panose="02040503050406030204" pitchFamily="18" charset="0"/>
                      </a:rPr>
                      <m:t>𝑡</m:t>
                    </m:r>
                    <m:r>
                      <a:rPr lang="ro-RO" b="0" i="1" smtClean="0">
                        <a:latin typeface="Cambria Math" panose="02040503050406030204" pitchFamily="18" charset="0"/>
                      </a:rPr>
                      <m:t>=−1,739.</m:t>
                    </m:r>
                  </m:oMath>
                </a14:m>
                <a:endParaRPr lang="ro-RO" dirty="0"/>
              </a:p>
            </p:txBody>
          </p:sp>
        </mc:Choice>
        <mc:Fallback xmlns="">
          <p:sp>
            <p:nvSpPr>
              <p:cNvPr id="4" name="Content Placeholder 3">
                <a:extLst>
                  <a:ext uri="{FF2B5EF4-FFF2-40B4-BE49-F238E27FC236}">
                    <a16:creationId xmlns:a16="http://schemas.microsoft.com/office/drawing/2014/main" id="{66F201DD-4AC4-7A49-9B03-B33B1CB81DB3}"/>
                  </a:ext>
                </a:extLst>
              </p:cNvPr>
              <p:cNvSpPr>
                <a:spLocks noGrp="1" noRot="1" noChangeAspect="1" noMove="1" noResize="1" noEditPoints="1" noAdjustHandles="1" noChangeArrowheads="1" noChangeShapeType="1" noTextEdit="1"/>
              </p:cNvSpPr>
              <p:nvPr>
                <p:ph idx="1"/>
              </p:nvPr>
            </p:nvSpPr>
            <p:spPr>
              <a:blipFill>
                <a:blip r:embed="rId2"/>
                <a:stretch>
                  <a:fillRect l="-378" t="-313"/>
                </a:stretch>
              </a:blipFill>
            </p:spPr>
            <p:txBody>
              <a:bodyPr/>
              <a:lstStyle/>
              <a:p>
                <a:r>
                  <a:rPr lang="ro-RO">
                    <a:noFill/>
                  </a:rPr>
                  <a:t> </a:t>
                </a:r>
              </a:p>
            </p:txBody>
          </p:sp>
        </mc:Fallback>
      </mc:AlternateContent>
    </p:spTree>
    <p:extLst>
      <p:ext uri="{BB962C8B-B14F-4D97-AF65-F5344CB8AC3E}">
        <p14:creationId xmlns:p14="http://schemas.microsoft.com/office/powerpoint/2010/main" val="3051665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err="1"/>
              <a:t>example</a:t>
            </a:r>
            <a:endParaRPr lang="en-US" dirty="0"/>
          </a:p>
        </p:txBody>
      </p:sp>
      <p:pic>
        <p:nvPicPr>
          <p:cNvPr id="5" name="Content Placeholder 4">
            <a:extLst>
              <a:ext uri="{FF2B5EF4-FFF2-40B4-BE49-F238E27FC236}">
                <a16:creationId xmlns:a16="http://schemas.microsoft.com/office/drawing/2014/main" id="{DCDF27CE-910B-3F44-A0F6-8F4A63FBBB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5425" y="2127250"/>
            <a:ext cx="9207500" cy="4038600"/>
          </a:xfrm>
          <a:prstGeom prst="rect">
            <a:avLst/>
          </a:prstGeom>
        </p:spPr>
      </p:pic>
    </p:spTree>
    <p:extLst>
      <p:ext uri="{BB962C8B-B14F-4D97-AF65-F5344CB8AC3E}">
        <p14:creationId xmlns:p14="http://schemas.microsoft.com/office/powerpoint/2010/main" val="32881013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err="1"/>
              <a:t>example</a:t>
            </a:r>
            <a:endParaRPr lang="en-US" dirty="0"/>
          </a:p>
        </p:txBody>
      </p:sp>
      <p:sp>
        <p:nvSpPr>
          <p:cNvPr id="4" name="Substituent conținut 3">
            <a:extLst>
              <a:ext uri="{FF2B5EF4-FFF2-40B4-BE49-F238E27FC236}">
                <a16:creationId xmlns:a16="http://schemas.microsoft.com/office/drawing/2014/main" id="{8FAEEF1A-E1ED-4F9E-A90A-23DEFF30DDD8}"/>
              </a:ext>
            </a:extLst>
          </p:cNvPr>
          <p:cNvSpPr>
            <a:spLocks noGrp="1"/>
          </p:cNvSpPr>
          <p:nvPr>
            <p:ph idx="1"/>
          </p:nvPr>
        </p:nvSpPr>
        <p:spPr/>
        <p:txBody>
          <a:bodyPr/>
          <a:lstStyle/>
          <a:p>
            <a:r>
              <a:rPr lang="ro-RO" dirty="0"/>
              <a:t>Ipoteza de nul este acceptată.</a:t>
            </a:r>
          </a:p>
          <a:p>
            <a:r>
              <a:rPr lang="ro-RO" dirty="0"/>
              <a:t>În concluzie, nu există o diferență semnificativă la nivelul stării de bine psihologic între adolescenții care locuiesc cu ambii părinți și cei care au cel puțin un părinte plecat în străinătate. </a:t>
            </a:r>
          </a:p>
        </p:txBody>
      </p:sp>
    </p:spTree>
    <p:extLst>
      <p:ext uri="{BB962C8B-B14F-4D97-AF65-F5344CB8AC3E}">
        <p14:creationId xmlns:p14="http://schemas.microsoft.com/office/powerpoint/2010/main" val="3686737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introducere</a:t>
            </a:r>
            <a:endParaRPr lang="en-US" dirty="0"/>
          </a:p>
        </p:txBody>
      </p:sp>
      <p:sp>
        <p:nvSpPr>
          <p:cNvPr id="3" name="Content Placeholder 2"/>
          <p:cNvSpPr>
            <a:spLocks noGrp="1"/>
          </p:cNvSpPr>
          <p:nvPr>
            <p:ph idx="1"/>
          </p:nvPr>
        </p:nvSpPr>
        <p:spPr>
          <a:xfrm>
            <a:off x="1069848" y="1948721"/>
            <a:ext cx="10058400" cy="4223479"/>
          </a:xfrm>
        </p:spPr>
        <p:txBody>
          <a:bodyPr/>
          <a:lstStyle/>
          <a:p>
            <a:r>
              <a:rPr lang="ro-RO" dirty="0"/>
              <a:t>Acest test este utilizat pentru a compara scorurile unei variabile cantitative (anxietate, stres, stare de bine) provenite de la două eșantioane extrase din populații diferite.</a:t>
            </a:r>
          </a:p>
          <a:p>
            <a:endParaRPr lang="ro-RO" dirty="0"/>
          </a:p>
          <a:p>
            <a:r>
              <a:rPr lang="ro-RO" dirty="0"/>
              <a:t>Anxietate femei </a:t>
            </a:r>
            <a:r>
              <a:rPr lang="ro-RO" dirty="0" err="1"/>
              <a:t>vs</a:t>
            </a:r>
            <a:r>
              <a:rPr lang="ro-RO" dirty="0"/>
              <a:t> Anxietate bărbați</a:t>
            </a:r>
          </a:p>
          <a:p>
            <a:endParaRPr lang="ro-RO" dirty="0"/>
          </a:p>
          <a:p>
            <a:r>
              <a:rPr lang="ro-RO" dirty="0"/>
              <a:t>Nivel asumare risc femei </a:t>
            </a:r>
            <a:r>
              <a:rPr lang="ro-RO" dirty="0" err="1"/>
              <a:t>vs</a:t>
            </a:r>
            <a:r>
              <a:rPr lang="ro-RO" dirty="0"/>
              <a:t> Nivel asumare risc bărbați</a:t>
            </a:r>
          </a:p>
          <a:p>
            <a:endParaRPr lang="ro-RO" dirty="0"/>
          </a:p>
          <a:p>
            <a:r>
              <a:rPr lang="ro-RO" dirty="0"/>
              <a:t>Alte exemple</a:t>
            </a:r>
            <a:endParaRPr lang="en-US" dirty="0"/>
          </a:p>
        </p:txBody>
      </p:sp>
    </p:spTree>
    <p:extLst>
      <p:ext uri="{BB962C8B-B14F-4D97-AF65-F5344CB8AC3E}">
        <p14:creationId xmlns:p14="http://schemas.microsoft.com/office/powerpoint/2010/main" val="14225548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121746"/>
          </a:xfrm>
        </p:spPr>
        <p:txBody>
          <a:bodyPr/>
          <a:lstStyle/>
          <a:p>
            <a:r>
              <a:rPr lang="en-GB" dirty="0"/>
              <a:t>Example</a:t>
            </a:r>
            <a:r>
              <a:rPr lang="ro-RO" dirty="0"/>
              <a:t> – R</a:t>
            </a:r>
            <a:endParaRPr lang="en-US" dirty="0"/>
          </a:p>
        </p:txBody>
      </p:sp>
      <p:sp>
        <p:nvSpPr>
          <p:cNvPr id="4" name="Substituent conținut 3">
            <a:extLst>
              <a:ext uri="{FF2B5EF4-FFF2-40B4-BE49-F238E27FC236}">
                <a16:creationId xmlns:a16="http://schemas.microsoft.com/office/drawing/2014/main" id="{8FAEEF1A-E1ED-4F9E-A90A-23DEFF30DDD8}"/>
              </a:ext>
            </a:extLst>
          </p:cNvPr>
          <p:cNvSpPr>
            <a:spLocks noGrp="1"/>
          </p:cNvSpPr>
          <p:nvPr>
            <p:ph idx="1"/>
          </p:nvPr>
        </p:nvSpPr>
        <p:spPr>
          <a:xfrm>
            <a:off x="1069848" y="1865870"/>
            <a:ext cx="10058400" cy="4306330"/>
          </a:xfrm>
        </p:spPr>
        <p:txBody>
          <a:bodyPr/>
          <a:lstStyle/>
          <a:p>
            <a:r>
              <a:rPr lang="ro-RO" dirty="0"/>
              <a:t>Pentru a aplica acest test sunt necesare pachetele </a:t>
            </a:r>
            <a:r>
              <a:rPr lang="ro-RO" dirty="0" err="1"/>
              <a:t>psych</a:t>
            </a:r>
            <a:r>
              <a:rPr lang="ro-RO" dirty="0"/>
              <a:t>() și car().</a:t>
            </a:r>
          </a:p>
          <a:p>
            <a:pPr marL="0" indent="0">
              <a:buNone/>
            </a:pPr>
            <a:endParaRPr lang="ro-RO" dirty="0"/>
          </a:p>
          <a:p>
            <a:endParaRPr lang="ro-RO" dirty="0"/>
          </a:p>
        </p:txBody>
      </p:sp>
      <p:pic>
        <p:nvPicPr>
          <p:cNvPr id="7" name="Picture 6" descr="Text&#10;&#10;Description automatically generated">
            <a:extLst>
              <a:ext uri="{FF2B5EF4-FFF2-40B4-BE49-F238E27FC236}">
                <a16:creationId xmlns:a16="http://schemas.microsoft.com/office/drawing/2014/main" id="{B7D083D3-4640-2F61-B257-9C28834B6C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6591" y="3028950"/>
            <a:ext cx="2286000" cy="800100"/>
          </a:xfrm>
          <a:prstGeom prst="rect">
            <a:avLst/>
          </a:prstGeom>
        </p:spPr>
      </p:pic>
    </p:spTree>
    <p:extLst>
      <p:ext uri="{BB962C8B-B14F-4D97-AF65-F5344CB8AC3E}">
        <p14:creationId xmlns:p14="http://schemas.microsoft.com/office/powerpoint/2010/main" val="1676879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121746"/>
          </a:xfrm>
        </p:spPr>
        <p:txBody>
          <a:bodyPr/>
          <a:lstStyle/>
          <a:p>
            <a:r>
              <a:rPr lang="en-GB" dirty="0"/>
              <a:t>Example</a:t>
            </a:r>
            <a:r>
              <a:rPr lang="ro-RO" dirty="0"/>
              <a:t> – R</a:t>
            </a:r>
            <a:endParaRPr lang="en-US" dirty="0"/>
          </a:p>
        </p:txBody>
      </p:sp>
      <p:sp>
        <p:nvSpPr>
          <p:cNvPr id="4" name="Substituent conținut 3">
            <a:extLst>
              <a:ext uri="{FF2B5EF4-FFF2-40B4-BE49-F238E27FC236}">
                <a16:creationId xmlns:a16="http://schemas.microsoft.com/office/drawing/2014/main" id="{8FAEEF1A-E1ED-4F9E-A90A-23DEFF30DDD8}"/>
              </a:ext>
            </a:extLst>
          </p:cNvPr>
          <p:cNvSpPr>
            <a:spLocks noGrp="1"/>
          </p:cNvSpPr>
          <p:nvPr>
            <p:ph idx="1"/>
          </p:nvPr>
        </p:nvSpPr>
        <p:spPr>
          <a:xfrm>
            <a:off x="1069848" y="1865870"/>
            <a:ext cx="10058400" cy="4306330"/>
          </a:xfrm>
        </p:spPr>
        <p:txBody>
          <a:bodyPr/>
          <a:lstStyle/>
          <a:p>
            <a:r>
              <a:rPr lang="ro-RO" dirty="0"/>
              <a:t>Testarea normalității</a:t>
            </a:r>
          </a:p>
          <a:p>
            <a:pPr marL="0" indent="0">
              <a:buNone/>
            </a:pPr>
            <a:endParaRPr lang="ro-RO" dirty="0"/>
          </a:p>
          <a:p>
            <a:endParaRPr lang="ro-RO" dirty="0"/>
          </a:p>
        </p:txBody>
      </p:sp>
      <p:pic>
        <p:nvPicPr>
          <p:cNvPr id="5" name="Picture 4" descr="Text&#10;&#10;Description automatically generated">
            <a:extLst>
              <a:ext uri="{FF2B5EF4-FFF2-40B4-BE49-F238E27FC236}">
                <a16:creationId xmlns:a16="http://schemas.microsoft.com/office/drawing/2014/main" id="{39D7EBD5-57D7-7F29-592B-E4DBF5668A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0736" y="2603500"/>
            <a:ext cx="2959100" cy="825500"/>
          </a:xfrm>
          <a:prstGeom prst="rect">
            <a:avLst/>
          </a:prstGeom>
        </p:spPr>
      </p:pic>
      <p:pic>
        <p:nvPicPr>
          <p:cNvPr id="8" name="Picture 7" descr="Graphical user interface, application&#10;&#10;Description automatically generated with medium confidence">
            <a:extLst>
              <a:ext uri="{FF2B5EF4-FFF2-40B4-BE49-F238E27FC236}">
                <a16:creationId xmlns:a16="http://schemas.microsoft.com/office/drawing/2014/main" id="{EEFD8526-68D0-1DE1-7053-61AA840D39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774950"/>
            <a:ext cx="2933700" cy="482600"/>
          </a:xfrm>
          <a:prstGeom prst="rect">
            <a:avLst/>
          </a:prstGeom>
        </p:spPr>
      </p:pic>
      <p:pic>
        <p:nvPicPr>
          <p:cNvPr id="10" name="Picture 9">
            <a:extLst>
              <a:ext uri="{FF2B5EF4-FFF2-40B4-BE49-F238E27FC236}">
                <a16:creationId xmlns:a16="http://schemas.microsoft.com/office/drawing/2014/main" id="{6464B79C-388C-247F-5AEA-F968C4FCA0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0736" y="3872985"/>
            <a:ext cx="1282700" cy="292100"/>
          </a:xfrm>
          <a:prstGeom prst="rect">
            <a:avLst/>
          </a:prstGeom>
        </p:spPr>
      </p:pic>
      <p:pic>
        <p:nvPicPr>
          <p:cNvPr id="12" name="Picture 11">
            <a:extLst>
              <a:ext uri="{FF2B5EF4-FFF2-40B4-BE49-F238E27FC236}">
                <a16:creationId xmlns:a16="http://schemas.microsoft.com/office/drawing/2014/main" id="{28C700B8-0301-0FA1-9364-D9ECF89840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50736" y="4410075"/>
            <a:ext cx="1549400" cy="266700"/>
          </a:xfrm>
          <a:prstGeom prst="rect">
            <a:avLst/>
          </a:prstGeom>
        </p:spPr>
      </p:pic>
      <p:pic>
        <p:nvPicPr>
          <p:cNvPr id="14" name="Picture 13">
            <a:extLst>
              <a:ext uri="{FF2B5EF4-FFF2-40B4-BE49-F238E27FC236}">
                <a16:creationId xmlns:a16="http://schemas.microsoft.com/office/drawing/2014/main" id="{311DDBBF-6517-53E7-80EE-23433B77C36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3872985"/>
            <a:ext cx="1409700" cy="241300"/>
          </a:xfrm>
          <a:prstGeom prst="rect">
            <a:avLst/>
          </a:prstGeom>
        </p:spPr>
      </p:pic>
      <p:pic>
        <p:nvPicPr>
          <p:cNvPr id="16" name="Picture 15">
            <a:extLst>
              <a:ext uri="{FF2B5EF4-FFF2-40B4-BE49-F238E27FC236}">
                <a16:creationId xmlns:a16="http://schemas.microsoft.com/office/drawing/2014/main" id="{54552DF8-6E3E-0823-D776-2B9D7A4340A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96000" y="4410075"/>
            <a:ext cx="1333500" cy="203200"/>
          </a:xfrm>
          <a:prstGeom prst="rect">
            <a:avLst/>
          </a:prstGeom>
        </p:spPr>
      </p:pic>
    </p:spTree>
    <p:extLst>
      <p:ext uri="{BB962C8B-B14F-4D97-AF65-F5344CB8AC3E}">
        <p14:creationId xmlns:p14="http://schemas.microsoft.com/office/powerpoint/2010/main" val="1380707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121746"/>
          </a:xfrm>
        </p:spPr>
        <p:txBody>
          <a:bodyPr/>
          <a:lstStyle/>
          <a:p>
            <a:r>
              <a:rPr lang="en-GB" dirty="0"/>
              <a:t>Example</a:t>
            </a:r>
            <a:r>
              <a:rPr lang="ro-RO" dirty="0"/>
              <a:t> – R</a:t>
            </a:r>
            <a:endParaRPr lang="en-US" dirty="0"/>
          </a:p>
        </p:txBody>
      </p:sp>
      <p:sp>
        <p:nvSpPr>
          <p:cNvPr id="4" name="Substituent conținut 3">
            <a:extLst>
              <a:ext uri="{FF2B5EF4-FFF2-40B4-BE49-F238E27FC236}">
                <a16:creationId xmlns:a16="http://schemas.microsoft.com/office/drawing/2014/main" id="{8FAEEF1A-E1ED-4F9E-A90A-23DEFF30DDD8}"/>
              </a:ext>
            </a:extLst>
          </p:cNvPr>
          <p:cNvSpPr>
            <a:spLocks noGrp="1"/>
          </p:cNvSpPr>
          <p:nvPr>
            <p:ph idx="1"/>
          </p:nvPr>
        </p:nvSpPr>
        <p:spPr>
          <a:xfrm>
            <a:off x="1069848" y="1865870"/>
            <a:ext cx="10058400" cy="4306330"/>
          </a:xfrm>
        </p:spPr>
        <p:txBody>
          <a:bodyPr/>
          <a:lstStyle/>
          <a:p>
            <a:r>
              <a:rPr lang="ro-RO" dirty="0"/>
              <a:t>Testarea omogenității</a:t>
            </a:r>
          </a:p>
          <a:p>
            <a:pPr marL="0" indent="0">
              <a:buNone/>
            </a:pPr>
            <a:endParaRPr lang="ro-RO" dirty="0"/>
          </a:p>
          <a:p>
            <a:endParaRPr lang="ro-RO" dirty="0"/>
          </a:p>
          <a:p>
            <a:endParaRPr lang="ro-RO" dirty="0"/>
          </a:p>
          <a:p>
            <a:endParaRPr lang="ro-RO" dirty="0"/>
          </a:p>
          <a:p>
            <a:endParaRPr lang="ro-RO" dirty="0"/>
          </a:p>
          <a:p>
            <a:endParaRPr lang="ro-RO" dirty="0"/>
          </a:p>
          <a:p>
            <a:r>
              <a:rPr lang="ro-RO" dirty="0"/>
              <a:t>p = 0,261 &gt; 0,05 -&gt; varianțele sunt omogene</a:t>
            </a:r>
          </a:p>
        </p:txBody>
      </p:sp>
      <p:pic>
        <p:nvPicPr>
          <p:cNvPr id="9" name="Picture 8">
            <a:extLst>
              <a:ext uri="{FF2B5EF4-FFF2-40B4-BE49-F238E27FC236}">
                <a16:creationId xmlns:a16="http://schemas.microsoft.com/office/drawing/2014/main" id="{644F0640-3B5E-F07A-FB05-EE90B0577F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752" y="2669721"/>
            <a:ext cx="4025900" cy="342900"/>
          </a:xfrm>
          <a:prstGeom prst="rect">
            <a:avLst/>
          </a:prstGeom>
        </p:spPr>
      </p:pic>
      <p:pic>
        <p:nvPicPr>
          <p:cNvPr id="13" name="Picture 12" descr="A picture containing text&#10;&#10;Description automatically generated">
            <a:extLst>
              <a:ext uri="{FF2B5EF4-FFF2-40B4-BE49-F238E27FC236}">
                <a16:creationId xmlns:a16="http://schemas.microsoft.com/office/drawing/2014/main" id="{3ED19B23-D2F2-76D7-D847-7FD021E058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3752" y="3272113"/>
            <a:ext cx="5346700" cy="812800"/>
          </a:xfrm>
          <a:prstGeom prst="rect">
            <a:avLst/>
          </a:prstGeom>
        </p:spPr>
      </p:pic>
    </p:spTree>
    <p:extLst>
      <p:ext uri="{BB962C8B-B14F-4D97-AF65-F5344CB8AC3E}">
        <p14:creationId xmlns:p14="http://schemas.microsoft.com/office/powerpoint/2010/main" val="9185790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121746"/>
          </a:xfrm>
        </p:spPr>
        <p:txBody>
          <a:bodyPr/>
          <a:lstStyle/>
          <a:p>
            <a:r>
              <a:rPr lang="en-GB" dirty="0"/>
              <a:t>Example</a:t>
            </a:r>
            <a:r>
              <a:rPr lang="ro-RO" dirty="0"/>
              <a:t> – R</a:t>
            </a:r>
            <a:endParaRPr lang="en-US" dirty="0"/>
          </a:p>
        </p:txBody>
      </p:sp>
      <p:sp>
        <p:nvSpPr>
          <p:cNvPr id="4" name="Substituent conținut 3">
            <a:extLst>
              <a:ext uri="{FF2B5EF4-FFF2-40B4-BE49-F238E27FC236}">
                <a16:creationId xmlns:a16="http://schemas.microsoft.com/office/drawing/2014/main" id="{8FAEEF1A-E1ED-4F9E-A90A-23DEFF30DDD8}"/>
              </a:ext>
            </a:extLst>
          </p:cNvPr>
          <p:cNvSpPr>
            <a:spLocks noGrp="1"/>
          </p:cNvSpPr>
          <p:nvPr>
            <p:ph idx="1"/>
          </p:nvPr>
        </p:nvSpPr>
        <p:spPr>
          <a:xfrm>
            <a:off x="1069848" y="1865870"/>
            <a:ext cx="10058400" cy="4306330"/>
          </a:xfrm>
        </p:spPr>
        <p:txBody>
          <a:bodyPr/>
          <a:lstStyle/>
          <a:p>
            <a:r>
              <a:rPr lang="ro-RO" dirty="0"/>
              <a:t>Testul t pentru 2 eșantioane independente</a:t>
            </a:r>
          </a:p>
          <a:p>
            <a:pPr marL="0" indent="0">
              <a:buNone/>
            </a:pPr>
            <a:endParaRPr lang="ro-RO" dirty="0"/>
          </a:p>
          <a:p>
            <a:endParaRPr lang="ro-RO" dirty="0"/>
          </a:p>
          <a:p>
            <a:endParaRPr lang="ro-RO" dirty="0"/>
          </a:p>
          <a:p>
            <a:endParaRPr lang="ro-RO" dirty="0"/>
          </a:p>
          <a:p>
            <a:endParaRPr lang="ro-RO" dirty="0"/>
          </a:p>
          <a:p>
            <a:pPr marL="0" indent="0">
              <a:buNone/>
            </a:pPr>
            <a:endParaRPr lang="ro-RO" dirty="0"/>
          </a:p>
        </p:txBody>
      </p:sp>
      <p:pic>
        <p:nvPicPr>
          <p:cNvPr id="5" name="Picture 4" descr="Text&#10;&#10;Description automatically generated">
            <a:extLst>
              <a:ext uri="{FF2B5EF4-FFF2-40B4-BE49-F238E27FC236}">
                <a16:creationId xmlns:a16="http://schemas.microsoft.com/office/drawing/2014/main" id="{E6E8E8A2-5334-CF7E-62A6-0FE91BB4FA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752" y="2527300"/>
            <a:ext cx="6184900" cy="901700"/>
          </a:xfrm>
          <a:prstGeom prst="rect">
            <a:avLst/>
          </a:prstGeom>
        </p:spPr>
      </p:pic>
      <p:pic>
        <p:nvPicPr>
          <p:cNvPr id="7" name="Picture 6" descr="Graphical user interface, text&#10;&#10;Description automatically generated">
            <a:extLst>
              <a:ext uri="{FF2B5EF4-FFF2-40B4-BE49-F238E27FC236}">
                <a16:creationId xmlns:a16="http://schemas.microsoft.com/office/drawing/2014/main" id="{055C2FE5-EA3E-A067-E36C-6C54E5CB65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3752" y="4019035"/>
            <a:ext cx="7772400" cy="2041236"/>
          </a:xfrm>
          <a:prstGeom prst="rect">
            <a:avLst/>
          </a:prstGeom>
        </p:spPr>
      </p:pic>
    </p:spTree>
    <p:extLst>
      <p:ext uri="{BB962C8B-B14F-4D97-AF65-F5344CB8AC3E}">
        <p14:creationId xmlns:p14="http://schemas.microsoft.com/office/powerpoint/2010/main" val="3924246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121746"/>
          </a:xfrm>
        </p:spPr>
        <p:txBody>
          <a:bodyPr/>
          <a:lstStyle/>
          <a:p>
            <a:r>
              <a:rPr lang="en-GB" dirty="0"/>
              <a:t>Example</a:t>
            </a:r>
            <a:r>
              <a:rPr lang="ro-RO" dirty="0"/>
              <a:t> – R</a:t>
            </a:r>
            <a:endParaRPr lang="en-US" dirty="0"/>
          </a:p>
        </p:txBody>
      </p:sp>
      <p:sp>
        <p:nvSpPr>
          <p:cNvPr id="4" name="Substituent conținut 3">
            <a:extLst>
              <a:ext uri="{FF2B5EF4-FFF2-40B4-BE49-F238E27FC236}">
                <a16:creationId xmlns:a16="http://schemas.microsoft.com/office/drawing/2014/main" id="{8FAEEF1A-E1ED-4F9E-A90A-23DEFF30DDD8}"/>
              </a:ext>
            </a:extLst>
          </p:cNvPr>
          <p:cNvSpPr>
            <a:spLocks noGrp="1"/>
          </p:cNvSpPr>
          <p:nvPr>
            <p:ph idx="1"/>
          </p:nvPr>
        </p:nvSpPr>
        <p:spPr>
          <a:xfrm>
            <a:off x="1069848" y="1865870"/>
            <a:ext cx="10058400" cy="4306330"/>
          </a:xfrm>
        </p:spPr>
        <p:txBody>
          <a:bodyPr/>
          <a:lstStyle/>
          <a:p>
            <a:r>
              <a:rPr lang="ro-RO" dirty="0"/>
              <a:t>Testul t pentru 2 eșantioane independente</a:t>
            </a:r>
          </a:p>
          <a:p>
            <a:endParaRPr lang="ro-RO" dirty="0"/>
          </a:p>
          <a:p>
            <a:r>
              <a:rPr lang="ro-RO" dirty="0"/>
              <a:t>t = -0,84, p = 0.409</a:t>
            </a:r>
          </a:p>
          <a:p>
            <a:r>
              <a:rPr lang="ro-RO" dirty="0"/>
              <a:t>Deoarece p &gt; 0,05 – acceptăm H0</a:t>
            </a:r>
          </a:p>
          <a:p>
            <a:r>
              <a:rPr lang="ro-RO" dirty="0"/>
              <a:t>Nu există </a:t>
            </a:r>
            <a:r>
              <a:rPr lang="ro-RO" dirty="0" err="1"/>
              <a:t>doferențe</a:t>
            </a:r>
            <a:r>
              <a:rPr lang="ro-RO" dirty="0"/>
              <a:t> semnificative la nivelul stării de bine între adolescenții care au cel  puțin un părinte plecat să lucreze în străinătate și cei care locuiesc cu ambii părinți</a:t>
            </a:r>
          </a:p>
          <a:p>
            <a:pPr marL="0" indent="0">
              <a:buNone/>
            </a:pPr>
            <a:endParaRPr lang="ro-RO" dirty="0"/>
          </a:p>
          <a:p>
            <a:endParaRPr lang="ro-RO" dirty="0"/>
          </a:p>
          <a:p>
            <a:endParaRPr lang="ro-RO" dirty="0"/>
          </a:p>
          <a:p>
            <a:endParaRPr lang="ro-RO" dirty="0"/>
          </a:p>
          <a:p>
            <a:endParaRPr lang="ro-RO" dirty="0"/>
          </a:p>
          <a:p>
            <a:pPr marL="0" indent="0">
              <a:buNone/>
            </a:pPr>
            <a:endParaRPr lang="ro-RO" dirty="0"/>
          </a:p>
        </p:txBody>
      </p:sp>
    </p:spTree>
    <p:extLst>
      <p:ext uri="{BB962C8B-B14F-4D97-AF65-F5344CB8AC3E}">
        <p14:creationId xmlns:p14="http://schemas.microsoft.com/office/powerpoint/2010/main" val="1737355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121746"/>
          </a:xfrm>
        </p:spPr>
        <p:txBody>
          <a:bodyPr/>
          <a:lstStyle/>
          <a:p>
            <a:r>
              <a:rPr lang="en-GB" dirty="0"/>
              <a:t>Example</a:t>
            </a:r>
            <a:r>
              <a:rPr lang="ro-RO" dirty="0"/>
              <a:t> – R</a:t>
            </a:r>
            <a:endParaRPr lang="en-US" dirty="0"/>
          </a:p>
        </p:txBody>
      </p:sp>
      <p:sp>
        <p:nvSpPr>
          <p:cNvPr id="4" name="Substituent conținut 3">
            <a:extLst>
              <a:ext uri="{FF2B5EF4-FFF2-40B4-BE49-F238E27FC236}">
                <a16:creationId xmlns:a16="http://schemas.microsoft.com/office/drawing/2014/main" id="{8FAEEF1A-E1ED-4F9E-A90A-23DEFF30DDD8}"/>
              </a:ext>
            </a:extLst>
          </p:cNvPr>
          <p:cNvSpPr>
            <a:spLocks noGrp="1"/>
          </p:cNvSpPr>
          <p:nvPr>
            <p:ph idx="1"/>
          </p:nvPr>
        </p:nvSpPr>
        <p:spPr>
          <a:xfrm>
            <a:off x="1069848" y="1865870"/>
            <a:ext cx="10058400" cy="4306330"/>
          </a:xfrm>
        </p:spPr>
        <p:txBody>
          <a:bodyPr/>
          <a:lstStyle/>
          <a:p>
            <a:r>
              <a:rPr lang="ro-RO" dirty="0"/>
              <a:t>Testul t pentru 2 eșantioane independente</a:t>
            </a:r>
          </a:p>
          <a:p>
            <a:endParaRPr lang="ro-RO" dirty="0"/>
          </a:p>
          <a:p>
            <a:r>
              <a:rPr lang="ro-RO" dirty="0"/>
              <a:t>Intervalul de încredere al diferenței dintre medii este -6,97 și 2, 97.</a:t>
            </a:r>
          </a:p>
          <a:p>
            <a:r>
              <a:rPr lang="ro-RO" dirty="0"/>
              <a:t>Atunci când 0 se află în interiorul intervalului de încredere al diferenței dintre medii acceptăm ipoteza de nul și </a:t>
            </a:r>
            <a:r>
              <a:rPr lang="ro-RO"/>
              <a:t>respingem ipoteza cercetării.</a:t>
            </a:r>
          </a:p>
          <a:p>
            <a:pPr marL="0" indent="0">
              <a:buNone/>
            </a:pPr>
            <a:endParaRPr lang="ro-RO" dirty="0"/>
          </a:p>
          <a:p>
            <a:endParaRPr lang="ro-RO" dirty="0"/>
          </a:p>
          <a:p>
            <a:endParaRPr lang="ro-RO" dirty="0"/>
          </a:p>
          <a:p>
            <a:endParaRPr lang="ro-RO" dirty="0"/>
          </a:p>
          <a:p>
            <a:endParaRPr lang="ro-RO" dirty="0"/>
          </a:p>
          <a:p>
            <a:pPr marL="0" indent="0">
              <a:buNone/>
            </a:pPr>
            <a:endParaRPr lang="ro-RO" dirty="0"/>
          </a:p>
        </p:txBody>
      </p:sp>
    </p:spTree>
    <p:extLst>
      <p:ext uri="{BB962C8B-B14F-4D97-AF65-F5344CB8AC3E}">
        <p14:creationId xmlns:p14="http://schemas.microsoft.com/office/powerpoint/2010/main" val="3446931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121746"/>
          </a:xfrm>
        </p:spPr>
        <p:txBody>
          <a:bodyPr/>
          <a:lstStyle/>
          <a:p>
            <a:r>
              <a:rPr lang="en-GB" dirty="0"/>
              <a:t>Example</a:t>
            </a:r>
            <a:r>
              <a:rPr lang="ro-RO" dirty="0"/>
              <a:t> – R</a:t>
            </a:r>
            <a:endParaRPr lang="en-US" dirty="0"/>
          </a:p>
        </p:txBody>
      </p:sp>
      <p:sp>
        <p:nvSpPr>
          <p:cNvPr id="4" name="Substituent conținut 3">
            <a:extLst>
              <a:ext uri="{FF2B5EF4-FFF2-40B4-BE49-F238E27FC236}">
                <a16:creationId xmlns:a16="http://schemas.microsoft.com/office/drawing/2014/main" id="{8FAEEF1A-E1ED-4F9E-A90A-23DEFF30DDD8}"/>
              </a:ext>
            </a:extLst>
          </p:cNvPr>
          <p:cNvSpPr>
            <a:spLocks noGrp="1"/>
          </p:cNvSpPr>
          <p:nvPr>
            <p:ph idx="1"/>
          </p:nvPr>
        </p:nvSpPr>
        <p:spPr>
          <a:xfrm>
            <a:off x="1069848" y="1865870"/>
            <a:ext cx="10058400" cy="4306330"/>
          </a:xfrm>
        </p:spPr>
        <p:txBody>
          <a:bodyPr/>
          <a:lstStyle/>
          <a:p>
            <a:r>
              <a:rPr lang="ro-RO" dirty="0"/>
              <a:t>Aplicarea testului t pentru două eșantioane independente – ipoteză unilaterală, </a:t>
            </a:r>
            <a:r>
              <a:rPr lang="ro-RO" dirty="0" err="1"/>
              <a:t>alpha</a:t>
            </a:r>
            <a:r>
              <a:rPr lang="ro-RO" dirty="0"/>
              <a:t> = 0.03</a:t>
            </a:r>
          </a:p>
          <a:p>
            <a:r>
              <a:rPr lang="ro-RO" dirty="0"/>
              <a:t>Testul t calculează diferența dintre media grupului codat cu 1 și media grupului codat cu 2. Din acest motiv, alternative = </a:t>
            </a:r>
            <a:r>
              <a:rPr lang="ro-RO" dirty="0" err="1"/>
              <a:t>less</a:t>
            </a:r>
            <a:r>
              <a:rPr lang="ro-RO" dirty="0"/>
              <a:t>.</a:t>
            </a:r>
          </a:p>
          <a:p>
            <a:pPr marL="0" indent="0">
              <a:buNone/>
            </a:pPr>
            <a:endParaRPr lang="ro-RO" dirty="0"/>
          </a:p>
          <a:p>
            <a:endParaRPr lang="ro-RO" dirty="0"/>
          </a:p>
          <a:p>
            <a:endParaRPr lang="ro-RO" dirty="0"/>
          </a:p>
          <a:p>
            <a:endParaRPr lang="ro-RO" dirty="0"/>
          </a:p>
          <a:p>
            <a:endParaRPr lang="ro-RO" dirty="0"/>
          </a:p>
          <a:p>
            <a:pPr marL="0" indent="0">
              <a:buNone/>
            </a:pPr>
            <a:endParaRPr lang="ro-RO" dirty="0"/>
          </a:p>
        </p:txBody>
      </p:sp>
      <p:pic>
        <p:nvPicPr>
          <p:cNvPr id="5" name="Picture 4">
            <a:extLst>
              <a:ext uri="{FF2B5EF4-FFF2-40B4-BE49-F238E27FC236}">
                <a16:creationId xmlns:a16="http://schemas.microsoft.com/office/drawing/2014/main" id="{7B1BDC3A-14D1-0520-7A98-26547BEDC8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3352647"/>
            <a:ext cx="7772400" cy="460048"/>
          </a:xfrm>
          <a:prstGeom prst="rect">
            <a:avLst/>
          </a:prstGeom>
        </p:spPr>
      </p:pic>
      <p:pic>
        <p:nvPicPr>
          <p:cNvPr id="7" name="Picture 6">
            <a:extLst>
              <a:ext uri="{FF2B5EF4-FFF2-40B4-BE49-F238E27FC236}">
                <a16:creationId xmlns:a16="http://schemas.microsoft.com/office/drawing/2014/main" id="{8C73C363-7CB6-EC2A-8965-55B7E17633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1700" y="4172465"/>
            <a:ext cx="7239000" cy="431800"/>
          </a:xfrm>
          <a:prstGeom prst="rect">
            <a:avLst/>
          </a:prstGeom>
        </p:spPr>
      </p:pic>
    </p:spTree>
    <p:extLst>
      <p:ext uri="{BB962C8B-B14F-4D97-AF65-F5344CB8AC3E}">
        <p14:creationId xmlns:p14="http://schemas.microsoft.com/office/powerpoint/2010/main" val="30083076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121746"/>
          </a:xfrm>
        </p:spPr>
        <p:txBody>
          <a:bodyPr/>
          <a:lstStyle/>
          <a:p>
            <a:r>
              <a:rPr lang="en-GB" dirty="0"/>
              <a:t>Example</a:t>
            </a:r>
            <a:r>
              <a:rPr lang="ro-RO" dirty="0"/>
              <a:t> – R</a:t>
            </a:r>
            <a:endParaRPr lang="en-US" dirty="0"/>
          </a:p>
        </p:txBody>
      </p:sp>
      <p:sp>
        <p:nvSpPr>
          <p:cNvPr id="4" name="Substituent conținut 3">
            <a:extLst>
              <a:ext uri="{FF2B5EF4-FFF2-40B4-BE49-F238E27FC236}">
                <a16:creationId xmlns:a16="http://schemas.microsoft.com/office/drawing/2014/main" id="{8FAEEF1A-E1ED-4F9E-A90A-23DEFF30DDD8}"/>
              </a:ext>
            </a:extLst>
          </p:cNvPr>
          <p:cNvSpPr>
            <a:spLocks noGrp="1"/>
          </p:cNvSpPr>
          <p:nvPr>
            <p:ph idx="1"/>
          </p:nvPr>
        </p:nvSpPr>
        <p:spPr>
          <a:xfrm>
            <a:off x="1069848" y="1865870"/>
            <a:ext cx="10058400" cy="4306330"/>
          </a:xfrm>
        </p:spPr>
        <p:txBody>
          <a:bodyPr/>
          <a:lstStyle/>
          <a:p>
            <a:pPr marL="0" indent="0">
              <a:buNone/>
            </a:pPr>
            <a:endParaRPr lang="ro-RO" dirty="0"/>
          </a:p>
          <a:p>
            <a:endParaRPr lang="ro-RO" dirty="0"/>
          </a:p>
          <a:p>
            <a:endParaRPr lang="ro-RO" dirty="0"/>
          </a:p>
          <a:p>
            <a:endParaRPr lang="ro-RO" dirty="0"/>
          </a:p>
          <a:p>
            <a:endParaRPr lang="ro-RO" dirty="0"/>
          </a:p>
          <a:p>
            <a:pPr marL="0" indent="0">
              <a:buNone/>
            </a:pPr>
            <a:endParaRPr lang="ro-RO" dirty="0"/>
          </a:p>
        </p:txBody>
      </p:sp>
      <p:pic>
        <p:nvPicPr>
          <p:cNvPr id="6" name="Picture 5" descr="A blue screen with white text&#10;&#10;Description automatically generated">
            <a:extLst>
              <a:ext uri="{FF2B5EF4-FFF2-40B4-BE49-F238E27FC236}">
                <a16:creationId xmlns:a16="http://schemas.microsoft.com/office/drawing/2014/main" id="{9EC08346-CF5C-32B7-FF6D-990D849834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8950" y="2451100"/>
            <a:ext cx="7772400" cy="2194288"/>
          </a:xfrm>
          <a:prstGeom prst="rect">
            <a:avLst/>
          </a:prstGeom>
        </p:spPr>
      </p:pic>
    </p:spTree>
    <p:extLst>
      <p:ext uri="{BB962C8B-B14F-4D97-AF65-F5344CB8AC3E}">
        <p14:creationId xmlns:p14="http://schemas.microsoft.com/office/powerpoint/2010/main" val="765660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introducere</a:t>
            </a:r>
            <a:endParaRPr lang="en-US" dirty="0"/>
          </a:p>
        </p:txBody>
      </p:sp>
      <p:pic>
        <p:nvPicPr>
          <p:cNvPr id="4" name="Substituent conținut 3">
            <a:extLst>
              <a:ext uri="{FF2B5EF4-FFF2-40B4-BE49-F238E27FC236}">
                <a16:creationId xmlns:a16="http://schemas.microsoft.com/office/drawing/2014/main" id="{B85D33D2-137F-4CBE-937E-962326794FA2}"/>
              </a:ext>
            </a:extLst>
          </p:cNvPr>
          <p:cNvPicPr>
            <a:picLocks noGrp="1" noChangeAspect="1"/>
          </p:cNvPicPr>
          <p:nvPr>
            <p:ph idx="1"/>
          </p:nvPr>
        </p:nvPicPr>
        <p:blipFill>
          <a:blip r:embed="rId2"/>
          <a:stretch>
            <a:fillRect/>
          </a:stretch>
        </p:blipFill>
        <p:spPr>
          <a:xfrm>
            <a:off x="2365375" y="3422650"/>
            <a:ext cx="5951774" cy="1276350"/>
          </a:xfrm>
          <a:prstGeom prst="rect">
            <a:avLst/>
          </a:prstGeom>
        </p:spPr>
      </p:pic>
      <p:cxnSp>
        <p:nvCxnSpPr>
          <p:cNvPr id="8" name="Conector drept cu săgeată 7">
            <a:extLst>
              <a:ext uri="{FF2B5EF4-FFF2-40B4-BE49-F238E27FC236}">
                <a16:creationId xmlns:a16="http://schemas.microsoft.com/office/drawing/2014/main" id="{1E430708-8AAD-4350-8EFF-61B9818609D9}"/>
              </a:ext>
            </a:extLst>
          </p:cNvPr>
          <p:cNvCxnSpPr/>
          <p:nvPr/>
        </p:nvCxnSpPr>
        <p:spPr>
          <a:xfrm>
            <a:off x="8103140" y="4060824"/>
            <a:ext cx="4766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Imagine 10">
            <a:extLst>
              <a:ext uri="{FF2B5EF4-FFF2-40B4-BE49-F238E27FC236}">
                <a16:creationId xmlns:a16="http://schemas.microsoft.com/office/drawing/2014/main" id="{96D1E1D8-74F1-45F8-A32E-D087CD661B8E}"/>
              </a:ext>
            </a:extLst>
          </p:cNvPr>
          <p:cNvPicPr>
            <a:picLocks noChangeAspect="1"/>
          </p:cNvPicPr>
          <p:nvPr/>
        </p:nvPicPr>
        <p:blipFill>
          <a:blip r:embed="rId3"/>
          <a:stretch>
            <a:fillRect/>
          </a:stretch>
        </p:blipFill>
        <p:spPr>
          <a:xfrm>
            <a:off x="9116641" y="3817936"/>
            <a:ext cx="476250" cy="485775"/>
          </a:xfrm>
          <a:prstGeom prst="rect">
            <a:avLst/>
          </a:prstGeom>
        </p:spPr>
      </p:pic>
    </p:spTree>
    <p:extLst>
      <p:ext uri="{BB962C8B-B14F-4D97-AF65-F5344CB8AC3E}">
        <p14:creationId xmlns:p14="http://schemas.microsoft.com/office/powerpoint/2010/main" val="106980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introducere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69848" y="1948721"/>
                <a:ext cx="10058400" cy="4223479"/>
              </a:xfrm>
            </p:spPr>
            <p:txBody>
              <a:bodyPr/>
              <a:lstStyle/>
              <a:p>
                <a:r>
                  <a:rPr lang="ro-RO" dirty="0"/>
                  <a:t>Designul de cercetare pe care îl implică testul t pentru eșantioane independente este de tip </a:t>
                </a:r>
                <a:r>
                  <a:rPr lang="ro-RO" i="1" dirty="0" err="1"/>
                  <a:t>between-subjects</a:t>
                </a:r>
                <a:r>
                  <a:rPr lang="ro-RO" i="1" dirty="0"/>
                  <a:t>.</a:t>
                </a:r>
              </a:p>
              <a:p>
                <a:r>
                  <a:rPr lang="ro-RO" dirty="0"/>
                  <a:t>H0 susține că cele două eșantioane au medii egale</a:t>
                </a:r>
              </a:p>
              <a:p>
                <a:r>
                  <a:rPr lang="ro-RO" dirty="0"/>
                  <a:t>H0 pleacă de la premisa că diferența dintre medii este egală cu 0.</a:t>
                </a:r>
              </a:p>
              <a:p>
                <a14:m>
                  <m:oMath xmlns:m="http://schemas.openxmlformats.org/officeDocument/2006/math">
                    <m:sSub>
                      <m:sSubPr>
                        <m:ctrlPr>
                          <a:rPr lang="en-US" i="1">
                            <a:latin typeface="Cambria Math" panose="02040503050406030204" pitchFamily="18" charset="0"/>
                          </a:rPr>
                        </m:ctrlPr>
                      </m:sSubPr>
                      <m:e>
                        <m:r>
                          <a:rPr lang="ro-RO" i="1">
                            <a:latin typeface="Cambria Math" panose="02040503050406030204" pitchFamily="18" charset="0"/>
                          </a:rPr>
                          <m:t>𝐻</m:t>
                        </m:r>
                      </m:e>
                      <m:sub>
                        <m:r>
                          <a:rPr lang="ro-RO" i="1">
                            <a:latin typeface="Cambria Math" panose="02040503050406030204" pitchFamily="18" charset="0"/>
                          </a:rPr>
                          <m:t>0</m:t>
                        </m:r>
                      </m:sub>
                    </m:sSub>
                    <m:r>
                      <a:rPr lang="ro-RO" b="0" i="1" smtClean="0">
                        <a:latin typeface="Cambria Math" panose="02040503050406030204" pitchFamily="18" charset="0"/>
                      </a:rPr>
                      <m:t>:</m:t>
                    </m:r>
                    <m:r>
                      <a:rPr lang="ro-RO" i="1">
                        <a:latin typeface="Cambria Math" panose="02040503050406030204" pitchFamily="18" charset="0"/>
                      </a:rPr>
                      <m:t> </m:t>
                    </m:r>
                    <m:sSub>
                      <m:sSubPr>
                        <m:ctrlPr>
                          <a:rPr lang="en-US" i="1">
                            <a:latin typeface="Cambria Math" panose="02040503050406030204" pitchFamily="18" charset="0"/>
                          </a:rPr>
                        </m:ctrlPr>
                      </m:sSubPr>
                      <m:e>
                        <m:r>
                          <a:rPr lang="ro-RO" i="1">
                            <a:latin typeface="Cambria Math" panose="02040503050406030204" pitchFamily="18" charset="0"/>
                          </a:rPr>
                          <m:t>µ</m:t>
                        </m:r>
                      </m:e>
                      <m:sub>
                        <m:r>
                          <a:rPr lang="ro-RO" b="0" i="1" smtClean="0">
                            <a:latin typeface="Cambria Math" panose="02040503050406030204" pitchFamily="18" charset="0"/>
                          </a:rPr>
                          <m:t>1</m:t>
                        </m:r>
                      </m:sub>
                    </m:sSub>
                    <m:r>
                      <a:rPr lang="ro-RO" b="0" i="1" smtClean="0">
                        <a:latin typeface="Cambria Math" panose="02040503050406030204" pitchFamily="18" charset="0"/>
                      </a:rPr>
                      <m:t>=</m:t>
                    </m:r>
                    <m:r>
                      <a:rPr lang="ro-RO" i="1">
                        <a:latin typeface="Cambria Math" panose="02040503050406030204" pitchFamily="18" charset="0"/>
                      </a:rPr>
                      <m:t> </m:t>
                    </m:r>
                    <m:sSub>
                      <m:sSubPr>
                        <m:ctrlPr>
                          <a:rPr lang="en-US" i="1">
                            <a:latin typeface="Cambria Math" panose="02040503050406030204" pitchFamily="18" charset="0"/>
                          </a:rPr>
                        </m:ctrlPr>
                      </m:sSubPr>
                      <m:e>
                        <m:r>
                          <a:rPr lang="ro-RO" i="1">
                            <a:latin typeface="Cambria Math" panose="02040503050406030204" pitchFamily="18" charset="0"/>
                          </a:rPr>
                          <m:t>µ</m:t>
                        </m:r>
                      </m:e>
                      <m:sub>
                        <m:r>
                          <a:rPr lang="ro-RO" b="0" i="1" smtClean="0">
                            <a:latin typeface="Cambria Math" panose="02040503050406030204" pitchFamily="18" charset="0"/>
                          </a:rPr>
                          <m:t>2</m:t>
                        </m:r>
                      </m:sub>
                    </m:sSub>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69848" y="1948721"/>
                <a:ext cx="10058400" cy="4223479"/>
              </a:xfrm>
              <a:blipFill>
                <a:blip r:embed="rId2"/>
                <a:stretch>
                  <a:fillRect l="-303" t="-1732"/>
                </a:stretch>
              </a:blipFill>
            </p:spPr>
            <p:txBody>
              <a:bodyPr/>
              <a:lstStyle/>
              <a:p>
                <a:r>
                  <a:rPr lang="ro-RO">
                    <a:noFill/>
                  </a:rPr>
                  <a:t> </a:t>
                </a:r>
              </a:p>
            </p:txBody>
          </p:sp>
        </mc:Fallback>
      </mc:AlternateContent>
    </p:spTree>
    <p:extLst>
      <p:ext uri="{BB962C8B-B14F-4D97-AF65-F5344CB8AC3E}">
        <p14:creationId xmlns:p14="http://schemas.microsoft.com/office/powerpoint/2010/main" val="1857206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introducere</a:t>
            </a:r>
            <a:endParaRPr lang="en-US" dirty="0"/>
          </a:p>
        </p:txBody>
      </p:sp>
      <p:pic>
        <p:nvPicPr>
          <p:cNvPr id="4" name="Substituent conținut 3">
            <a:extLst>
              <a:ext uri="{FF2B5EF4-FFF2-40B4-BE49-F238E27FC236}">
                <a16:creationId xmlns:a16="http://schemas.microsoft.com/office/drawing/2014/main" id="{1452DFF9-10A9-4EFE-BC84-8D7F9978116C}"/>
              </a:ext>
            </a:extLst>
          </p:cNvPr>
          <p:cNvPicPr>
            <a:picLocks noGrp="1" noChangeAspect="1"/>
          </p:cNvPicPr>
          <p:nvPr>
            <p:ph idx="1"/>
          </p:nvPr>
        </p:nvPicPr>
        <p:blipFill>
          <a:blip r:embed="rId2"/>
          <a:stretch>
            <a:fillRect/>
          </a:stretch>
        </p:blipFill>
        <p:spPr>
          <a:xfrm>
            <a:off x="2403475" y="3455987"/>
            <a:ext cx="7391400" cy="1209675"/>
          </a:xfrm>
          <a:prstGeom prst="rect">
            <a:avLst/>
          </a:prstGeom>
        </p:spPr>
      </p:pic>
    </p:spTree>
    <p:extLst>
      <p:ext uri="{BB962C8B-B14F-4D97-AF65-F5344CB8AC3E}">
        <p14:creationId xmlns:p14="http://schemas.microsoft.com/office/powerpoint/2010/main" val="1455349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introducere</a:t>
            </a:r>
            <a:endParaRPr lang="en-US" dirty="0"/>
          </a:p>
        </p:txBody>
      </p:sp>
      <p:sp>
        <p:nvSpPr>
          <p:cNvPr id="3" name="Content Placeholder 2"/>
          <p:cNvSpPr>
            <a:spLocks noGrp="1"/>
          </p:cNvSpPr>
          <p:nvPr>
            <p:ph idx="1"/>
          </p:nvPr>
        </p:nvSpPr>
        <p:spPr>
          <a:xfrm>
            <a:off x="1069848" y="1948721"/>
            <a:ext cx="10058400" cy="4223479"/>
          </a:xfrm>
        </p:spPr>
        <p:txBody>
          <a:bodyPr/>
          <a:lstStyle/>
          <a:p>
            <a:r>
              <a:rPr lang="ro-RO" dirty="0"/>
              <a:t>Atunci când formulăm ipoteza cercetării bilateral, în esență, afirmăm că există diferențe semnificative între mediile celor două populații (µ</a:t>
            </a:r>
            <a:r>
              <a:rPr lang="ro-RO" baseline="-25000" dirty="0"/>
              <a:t>x </a:t>
            </a:r>
            <a:r>
              <a:rPr lang="ro-RO" dirty="0"/>
              <a:t>≠ µ</a:t>
            </a:r>
            <a:r>
              <a:rPr lang="ro-RO" baseline="-25000" dirty="0"/>
              <a:t>y</a:t>
            </a:r>
            <a:r>
              <a:rPr lang="ro-RO" dirty="0"/>
              <a:t>).</a:t>
            </a:r>
          </a:p>
          <a:p>
            <a:r>
              <a:rPr lang="ro-RO" dirty="0"/>
              <a:t>Când ipoteza cercetării este formulată unilateral susținem că media unui eșantion este semnificativ statistic mai mare comparativ cu a celuilalt (µ</a:t>
            </a:r>
            <a:r>
              <a:rPr lang="ro-RO" baseline="-25000" dirty="0"/>
              <a:t>x </a:t>
            </a:r>
            <a:r>
              <a:rPr lang="ro-RO" dirty="0"/>
              <a:t>&gt; µ</a:t>
            </a:r>
            <a:r>
              <a:rPr lang="ro-RO" baseline="-25000" dirty="0"/>
              <a:t>y </a:t>
            </a:r>
            <a:r>
              <a:rPr lang="ro-RO" dirty="0"/>
              <a:t>sau µ</a:t>
            </a:r>
            <a:r>
              <a:rPr lang="ro-RO" baseline="-25000" dirty="0"/>
              <a:t>x </a:t>
            </a:r>
            <a:r>
              <a:rPr lang="en-US" dirty="0"/>
              <a:t>&lt;</a:t>
            </a:r>
            <a:r>
              <a:rPr lang="ro-RO" dirty="0"/>
              <a:t> µ</a:t>
            </a:r>
            <a:r>
              <a:rPr lang="ro-RO" baseline="-25000" dirty="0"/>
              <a:t>y</a:t>
            </a:r>
            <a:r>
              <a:rPr lang="ro-RO" dirty="0"/>
              <a:t>).</a:t>
            </a:r>
            <a:endParaRPr lang="en-US" dirty="0"/>
          </a:p>
        </p:txBody>
      </p:sp>
    </p:spTree>
    <p:extLst>
      <p:ext uri="{BB962C8B-B14F-4D97-AF65-F5344CB8AC3E}">
        <p14:creationId xmlns:p14="http://schemas.microsoft.com/office/powerpoint/2010/main" val="4090877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introducere</a:t>
            </a:r>
            <a:endParaRPr lang="en-US" dirty="0"/>
          </a:p>
        </p:txBody>
      </p:sp>
      <p:sp>
        <p:nvSpPr>
          <p:cNvPr id="3" name="Content Placeholder 2"/>
          <p:cNvSpPr>
            <a:spLocks noGrp="1"/>
          </p:cNvSpPr>
          <p:nvPr>
            <p:ph idx="1"/>
          </p:nvPr>
        </p:nvSpPr>
        <p:spPr>
          <a:xfrm>
            <a:off x="1069848" y="1948721"/>
            <a:ext cx="10058400" cy="4223479"/>
          </a:xfrm>
        </p:spPr>
        <p:txBody>
          <a:bodyPr/>
          <a:lstStyle/>
          <a:p>
            <a:r>
              <a:rPr lang="ro-RO" dirty="0"/>
              <a:t>VI se măsoară pe scală nominală</a:t>
            </a:r>
          </a:p>
          <a:p>
            <a:r>
              <a:rPr lang="ro-RO" dirty="0"/>
              <a:t>VI este o variabilă dihotomică</a:t>
            </a:r>
          </a:p>
          <a:p>
            <a:r>
              <a:rPr lang="ro-RO" dirty="0"/>
              <a:t>VI indică cele două populații (grupuri supuse comparației)</a:t>
            </a:r>
          </a:p>
          <a:p>
            <a:endParaRPr lang="ro-RO" dirty="0"/>
          </a:p>
          <a:p>
            <a:r>
              <a:rPr lang="ro-RO" dirty="0"/>
              <a:t>VD se măsoară pe scală I/R</a:t>
            </a:r>
          </a:p>
          <a:p>
            <a:r>
              <a:rPr lang="ro-RO" dirty="0"/>
              <a:t>De ce VD se măsoară pe scală I/R?</a:t>
            </a:r>
            <a:endParaRPr lang="en-US" dirty="0"/>
          </a:p>
        </p:txBody>
      </p:sp>
    </p:spTree>
    <p:extLst>
      <p:ext uri="{BB962C8B-B14F-4D97-AF65-F5344CB8AC3E}">
        <p14:creationId xmlns:p14="http://schemas.microsoft.com/office/powerpoint/2010/main" val="3143425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introducere</a:t>
            </a:r>
            <a:endParaRPr lang="en-US" dirty="0"/>
          </a:p>
        </p:txBody>
      </p:sp>
      <p:sp>
        <p:nvSpPr>
          <p:cNvPr id="3" name="Content Placeholder 2"/>
          <p:cNvSpPr>
            <a:spLocks noGrp="1"/>
          </p:cNvSpPr>
          <p:nvPr>
            <p:ph idx="1"/>
          </p:nvPr>
        </p:nvSpPr>
        <p:spPr>
          <a:xfrm>
            <a:off x="1069848" y="1948721"/>
            <a:ext cx="10058400" cy="4223479"/>
          </a:xfrm>
        </p:spPr>
        <p:txBody>
          <a:bodyPr/>
          <a:lstStyle/>
          <a:p>
            <a:r>
              <a:rPr lang="ro-RO" dirty="0"/>
              <a:t>Este recomandat ca atunci când aplicăm testul t pentru eșantioane independente să avem minim 30 de participanți în fiecare grup (</a:t>
            </a:r>
            <a:r>
              <a:rPr lang="ro-RO" dirty="0" err="1">
                <a:hlinkClick r:id="rId2" action="ppaction://hlinkfile" tooltip="Pagano, 2004 #962"/>
              </a:rPr>
              <a:t>Pagano</a:t>
            </a:r>
            <a:r>
              <a:rPr lang="ro-RO" dirty="0">
                <a:hlinkClick r:id="rId2" action="ppaction://hlinkfile" tooltip="Pagano, 2004 #962"/>
              </a:rPr>
              <a:t>, 2004</a:t>
            </a:r>
            <a:r>
              <a:rPr lang="ro-RO" dirty="0"/>
              <a:t>).</a:t>
            </a:r>
          </a:p>
          <a:p>
            <a:endParaRPr lang="ro-RO" dirty="0"/>
          </a:p>
          <a:p>
            <a:r>
              <a:rPr lang="ro-RO" dirty="0"/>
              <a:t>Se poate considera că volumele celor două eșantioane sunt „egale” dacă eșantionul cel mai mare nu are un volum care să depășească de 1,5 ori volumul celui de-al doilea grup (</a:t>
            </a:r>
            <a:r>
              <a:rPr lang="ro-RO" dirty="0">
                <a:hlinkClick r:id="rId3" action="ppaction://hlinkfile" tooltip="Morgan, 2004 #963"/>
              </a:rPr>
              <a:t>Morgan, </a:t>
            </a:r>
            <a:r>
              <a:rPr lang="ro-RO" dirty="0" err="1">
                <a:hlinkClick r:id="rId3" action="ppaction://hlinkfile" tooltip="Morgan, 2004 #963"/>
              </a:rPr>
              <a:t>Leech</a:t>
            </a:r>
            <a:r>
              <a:rPr lang="ro-RO" dirty="0">
                <a:hlinkClick r:id="rId3" action="ppaction://hlinkfile" tooltip="Morgan, 2004 #963"/>
              </a:rPr>
              <a:t>, </a:t>
            </a:r>
            <a:r>
              <a:rPr lang="ro-RO" dirty="0" err="1">
                <a:hlinkClick r:id="rId3" action="ppaction://hlinkfile" tooltip="Morgan, 2004 #963"/>
              </a:rPr>
              <a:t>Gloeckner</a:t>
            </a:r>
            <a:r>
              <a:rPr lang="ro-RO" dirty="0">
                <a:hlinkClick r:id="rId3" action="ppaction://hlinkfile" tooltip="Morgan, 2004 #963"/>
              </a:rPr>
              <a:t>, &amp; </a:t>
            </a:r>
            <a:r>
              <a:rPr lang="ro-RO" dirty="0" err="1">
                <a:hlinkClick r:id="rId3" action="ppaction://hlinkfile" tooltip="Morgan, 2004 #963"/>
              </a:rPr>
              <a:t>Barrett</a:t>
            </a:r>
            <a:r>
              <a:rPr lang="ro-RO" dirty="0">
                <a:hlinkClick r:id="rId3" action="ppaction://hlinkfile" tooltip="Morgan, 2004 #963"/>
              </a:rPr>
              <a:t>, 2004</a:t>
            </a:r>
            <a:r>
              <a:rPr lang="ro-RO" dirty="0"/>
              <a:t>).</a:t>
            </a:r>
            <a:endParaRPr lang="en-US" dirty="0"/>
          </a:p>
        </p:txBody>
      </p:sp>
    </p:spTree>
    <p:extLst>
      <p:ext uri="{BB962C8B-B14F-4D97-AF65-F5344CB8AC3E}">
        <p14:creationId xmlns:p14="http://schemas.microsoft.com/office/powerpoint/2010/main" val="123607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err="1"/>
              <a:t>Conditii</a:t>
            </a:r>
            <a:endParaRPr lang="en-US" dirty="0"/>
          </a:p>
        </p:txBody>
      </p:sp>
      <p:sp>
        <p:nvSpPr>
          <p:cNvPr id="3" name="Content Placeholder 2"/>
          <p:cNvSpPr>
            <a:spLocks noGrp="1"/>
          </p:cNvSpPr>
          <p:nvPr>
            <p:ph idx="1"/>
          </p:nvPr>
        </p:nvSpPr>
        <p:spPr>
          <a:xfrm>
            <a:off x="1069848" y="1948721"/>
            <a:ext cx="10058400" cy="4223479"/>
          </a:xfrm>
        </p:spPr>
        <p:txBody>
          <a:bodyPr/>
          <a:lstStyle/>
          <a:p>
            <a:pPr marL="457200" indent="-457200">
              <a:buFont typeface="+mj-lt"/>
              <a:buAutoNum type="arabicPeriod"/>
            </a:pPr>
            <a:r>
              <a:rPr lang="ro-RO" dirty="0"/>
              <a:t>scorurile măsurate trebuie să fie independente (scorul unui participant nu trebuie să fie în legătură cu scorul altui respondent).</a:t>
            </a:r>
          </a:p>
          <a:p>
            <a:pPr marL="457200" indent="-457200">
              <a:buFont typeface="+mj-lt"/>
              <a:buAutoNum type="arabicPeriod"/>
            </a:pPr>
            <a:endParaRPr lang="ro-RO" dirty="0"/>
          </a:p>
          <a:p>
            <a:pPr marL="457200" indent="-457200">
              <a:buFont typeface="+mj-lt"/>
              <a:buAutoNum type="arabicPeriod"/>
            </a:pPr>
            <a:r>
              <a:rPr lang="ro-RO" dirty="0"/>
              <a:t>VD trebuie să se distribuie normal în fiecare dintre cele două populații.</a:t>
            </a:r>
          </a:p>
          <a:p>
            <a:pPr marL="457200" indent="-457200">
              <a:buFont typeface="+mj-lt"/>
              <a:buAutoNum type="arabicPeriod"/>
            </a:pPr>
            <a:endParaRPr lang="ro-RO" dirty="0"/>
          </a:p>
          <a:p>
            <a:pPr marL="457200" indent="-457200">
              <a:buFont typeface="+mj-lt"/>
              <a:buAutoNum type="arabicPeriod"/>
            </a:pPr>
            <a:r>
              <a:rPr lang="ro-RO" dirty="0"/>
              <a:t>Dispersiile variabilei dependente măsurate la nivelul celor două populații sunt egale (omogene).</a:t>
            </a:r>
            <a:endParaRPr lang="en-US" dirty="0"/>
          </a:p>
        </p:txBody>
      </p:sp>
    </p:spTree>
    <p:extLst>
      <p:ext uri="{BB962C8B-B14F-4D97-AF65-F5344CB8AC3E}">
        <p14:creationId xmlns:p14="http://schemas.microsoft.com/office/powerpoint/2010/main" val="6003771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846</TotalTime>
  <Words>1052</Words>
  <Application>Microsoft Macintosh PowerPoint</Application>
  <PresentationFormat>Widescreen</PresentationFormat>
  <Paragraphs>196</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Calibri</vt:lpstr>
      <vt:lpstr>Cambria Math</vt:lpstr>
      <vt:lpstr>Rockwell</vt:lpstr>
      <vt:lpstr>Rockwell Condensed</vt:lpstr>
      <vt:lpstr>Rockwell Extra Bold</vt:lpstr>
      <vt:lpstr>Wingdings</vt:lpstr>
      <vt:lpstr>Wood Type</vt:lpstr>
      <vt:lpstr>Curs 8 - Testul t pentru doua esantioane independente</vt:lpstr>
      <vt:lpstr>introducere</vt:lpstr>
      <vt:lpstr>introducere</vt:lpstr>
      <vt:lpstr>introducere</vt:lpstr>
      <vt:lpstr>introducere</vt:lpstr>
      <vt:lpstr>introducere</vt:lpstr>
      <vt:lpstr>introducere</vt:lpstr>
      <vt:lpstr>introducere</vt:lpstr>
      <vt:lpstr>Conditii</vt:lpstr>
      <vt:lpstr>Conditii</vt:lpstr>
      <vt:lpstr>Modalitate calcul</vt:lpstr>
      <vt:lpstr>Modalitate calcul</vt:lpstr>
      <vt:lpstr>Exemplu</vt:lpstr>
      <vt:lpstr>Exemplu</vt:lpstr>
      <vt:lpstr>Exemplu</vt:lpstr>
      <vt:lpstr>example</vt:lpstr>
      <vt:lpstr>example</vt:lpstr>
      <vt:lpstr>example</vt:lpstr>
      <vt:lpstr>example</vt:lpstr>
      <vt:lpstr>Example – R</vt:lpstr>
      <vt:lpstr>Example – R</vt:lpstr>
      <vt:lpstr>Example – R</vt:lpstr>
      <vt:lpstr>Example – R</vt:lpstr>
      <vt:lpstr>Example – R</vt:lpstr>
      <vt:lpstr>Example – R</vt:lpstr>
      <vt:lpstr>Example – R</vt:lpstr>
      <vt:lpstr>Example – 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 8 - Testul t pentru doua esantioane independente</dc:title>
  <dc:creator>Adrian Gorbanescu</dc:creator>
  <cp:lastModifiedBy>Adrian Gorbanescu</cp:lastModifiedBy>
  <cp:revision>17</cp:revision>
  <dcterms:created xsi:type="dcterms:W3CDTF">2018-11-19T06:17:47Z</dcterms:created>
  <dcterms:modified xsi:type="dcterms:W3CDTF">2023-12-07T07:36:33Z</dcterms:modified>
</cp:coreProperties>
</file>