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2" r:id="rId6"/>
    <p:sldId id="260" r:id="rId7"/>
    <p:sldId id="264" r:id="rId8"/>
    <p:sldId id="263" r:id="rId9"/>
    <p:sldId id="266" r:id="rId10"/>
    <p:sldId id="280" r:id="rId11"/>
    <p:sldId id="267" r:id="rId12"/>
    <p:sldId id="268" r:id="rId13"/>
    <p:sldId id="269" r:id="rId14"/>
    <p:sldId id="270" r:id="rId15"/>
    <p:sldId id="275" r:id="rId16"/>
    <p:sldId id="271" r:id="rId17"/>
    <p:sldId id="273" r:id="rId18"/>
    <p:sldId id="281" r:id="rId19"/>
    <p:sldId id="282" r:id="rId20"/>
    <p:sldId id="283" r:id="rId21"/>
    <p:sldId id="285" r:id="rId22"/>
    <p:sldId id="286" r:id="rId23"/>
    <p:sldId id="287" r:id="rId24"/>
    <p:sldId id="288"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18" autoAdjust="0"/>
    <p:restoredTop sz="94660"/>
  </p:normalViewPr>
  <p:slideViewPr>
    <p:cSldViewPr snapToGrid="0">
      <p:cViewPr varScale="1">
        <p:scale>
          <a:sx n="70" d="100"/>
          <a:sy n="70" d="100"/>
        </p:scale>
        <p:origin x="184"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12/10/23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o-RO"/>
              <a:t>Faceți clic pentru a edita stilul de titlu coordonator</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Date Placeholder 4"/>
          <p:cNvSpPr>
            <a:spLocks noGrp="1"/>
          </p:cNvSpPr>
          <p:nvPr>
            <p:ph type="dt" sz="half" idx="10"/>
          </p:nvPr>
        </p:nvSpPr>
        <p:spPr/>
        <p:txBody>
          <a:bodyPr/>
          <a:lstStyle/>
          <a:p>
            <a:fld id="{DA16AA21-1863-4931-97CB-99D0A168701B}" type="datetimeFigureOut">
              <a:rPr lang="en-US" dirty="0"/>
              <a:t>12/10/23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Date Placeholder 4"/>
          <p:cNvSpPr>
            <a:spLocks noGrp="1"/>
          </p:cNvSpPr>
          <p:nvPr>
            <p:ph type="dt" sz="half" idx="10"/>
          </p:nvPr>
        </p:nvSpPr>
        <p:spPr/>
        <p:txBody>
          <a:bodyPr/>
          <a:lstStyle/>
          <a:p>
            <a:fld id="{3772C379-9A7C-4C87-A116-CBE9F58B04C5}" type="datetimeFigureOut">
              <a:rPr lang="en-US" dirty="0"/>
              <a:t>12/10/23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12/10/23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_ENREF_8"/><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2FABA4-1886-410A-89C6-CFBFB42A7CEC}"/>
              </a:ext>
            </a:extLst>
          </p:cNvPr>
          <p:cNvSpPr>
            <a:spLocks noGrp="1"/>
          </p:cNvSpPr>
          <p:nvPr>
            <p:ph type="ctrTitle"/>
          </p:nvPr>
        </p:nvSpPr>
        <p:spPr/>
        <p:txBody>
          <a:bodyPr/>
          <a:lstStyle/>
          <a:p>
            <a:r>
              <a:rPr lang="ro-RO" sz="6800" dirty="0"/>
              <a:t>Curs 10 – Erorile statistice. Puterea testului. </a:t>
            </a:r>
            <a:r>
              <a:rPr lang="ro-RO" sz="6800" dirty="0" err="1"/>
              <a:t>Marimea</a:t>
            </a:r>
            <a:r>
              <a:rPr lang="ro-RO" sz="6800" dirty="0"/>
              <a:t> efectului</a:t>
            </a:r>
          </a:p>
        </p:txBody>
      </p:sp>
      <p:sp>
        <p:nvSpPr>
          <p:cNvPr id="3" name="Subtitlu 2">
            <a:extLst>
              <a:ext uri="{FF2B5EF4-FFF2-40B4-BE49-F238E27FC236}">
                <a16:creationId xmlns:a16="http://schemas.microsoft.com/office/drawing/2014/main" id="{09253D9D-39AF-4EDB-9F5B-A748EB2A6ADC}"/>
              </a:ext>
            </a:extLst>
          </p:cNvPr>
          <p:cNvSpPr>
            <a:spLocks noGrp="1"/>
          </p:cNvSpPr>
          <p:nvPr>
            <p:ph type="subTitle" idx="1"/>
          </p:nvPr>
        </p:nvSpPr>
        <p:spPr/>
        <p:txBody>
          <a:bodyPr/>
          <a:lstStyle/>
          <a:p>
            <a:r>
              <a:rPr lang="ro-RO" dirty="0"/>
              <a:t>Lector univ. dr. Adrian </a:t>
            </a:r>
            <a:r>
              <a:rPr lang="ro-RO" dirty="0" err="1"/>
              <a:t>Gorbănescu</a:t>
            </a:r>
            <a:endParaRPr lang="ro-RO" dirty="0"/>
          </a:p>
        </p:txBody>
      </p:sp>
    </p:spTree>
    <p:extLst>
      <p:ext uri="{BB962C8B-B14F-4D97-AF65-F5344CB8AC3E}">
        <p14:creationId xmlns:p14="http://schemas.microsoft.com/office/powerpoint/2010/main" val="559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Erorile statistice</a:t>
            </a:r>
          </a:p>
        </p:txBody>
      </p:sp>
      <p:pic>
        <p:nvPicPr>
          <p:cNvPr id="5" name="Substituent conținut 4">
            <a:extLst>
              <a:ext uri="{FF2B5EF4-FFF2-40B4-BE49-F238E27FC236}">
                <a16:creationId xmlns:a16="http://schemas.microsoft.com/office/drawing/2014/main" id="{80534B8A-1930-490E-B814-B29DA4FF3CD3}"/>
              </a:ext>
            </a:extLst>
          </p:cNvPr>
          <p:cNvPicPr>
            <a:picLocks noGrp="1" noChangeAspect="1"/>
          </p:cNvPicPr>
          <p:nvPr>
            <p:ph idx="1"/>
          </p:nvPr>
        </p:nvPicPr>
        <p:blipFill>
          <a:blip r:embed="rId2"/>
          <a:stretch>
            <a:fillRect/>
          </a:stretch>
        </p:blipFill>
        <p:spPr>
          <a:xfrm>
            <a:off x="3375675" y="2120900"/>
            <a:ext cx="5446999" cy="4051300"/>
          </a:xfrm>
          <a:prstGeom prst="rect">
            <a:avLst/>
          </a:prstGeom>
        </p:spPr>
      </p:pic>
    </p:spTree>
    <p:extLst>
      <p:ext uri="{BB962C8B-B14F-4D97-AF65-F5344CB8AC3E}">
        <p14:creationId xmlns:p14="http://schemas.microsoft.com/office/powerpoint/2010/main" val="69480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Puterea testului</a:t>
            </a:r>
          </a:p>
        </p:txBody>
      </p:sp>
      <p:sp>
        <p:nvSpPr>
          <p:cNvPr id="4" name="Substituent conținut 3">
            <a:extLst>
              <a:ext uri="{FF2B5EF4-FFF2-40B4-BE49-F238E27FC236}">
                <a16:creationId xmlns:a16="http://schemas.microsoft.com/office/drawing/2014/main" id="{51E7C088-6DE7-4C7E-8A38-2ADB5208C627}"/>
              </a:ext>
            </a:extLst>
          </p:cNvPr>
          <p:cNvSpPr>
            <a:spLocks noGrp="1"/>
          </p:cNvSpPr>
          <p:nvPr>
            <p:ph idx="1"/>
          </p:nvPr>
        </p:nvSpPr>
        <p:spPr>
          <a:xfrm>
            <a:off x="1069848" y="1846555"/>
            <a:ext cx="10058400" cy="4325645"/>
          </a:xfrm>
        </p:spPr>
        <p:txBody>
          <a:bodyPr/>
          <a:lstStyle/>
          <a:p>
            <a:r>
              <a:rPr lang="ro-RO" dirty="0"/>
              <a:t>Probabilitatea de a respinge ipoteza de nul când aceasta este falsă și în realitate este cunoscută sub denumirea de </a:t>
            </a:r>
            <a:r>
              <a:rPr lang="ro-RO" b="1" dirty="0"/>
              <a:t>puterea testului (1 - β).</a:t>
            </a:r>
          </a:p>
          <a:p>
            <a:r>
              <a:rPr lang="ro-RO" dirty="0"/>
              <a:t>Puterea testului este valoarea complementară erorii de tip II.</a:t>
            </a:r>
          </a:p>
          <a:p>
            <a:r>
              <a:rPr lang="ro-RO" b="1" dirty="0"/>
              <a:t>Creșterea volumului eșantionului are ca efect scăderea erorii de tip II și, implicit, creșterea puterii testului</a:t>
            </a:r>
            <a:r>
              <a:rPr lang="ro-RO" dirty="0"/>
              <a:t>.</a:t>
            </a:r>
          </a:p>
          <a:p>
            <a:pPr marL="0" indent="0">
              <a:buNone/>
            </a:pPr>
            <a:endParaRPr lang="ro-RO" dirty="0"/>
          </a:p>
          <a:p>
            <a:pPr marL="0" indent="0">
              <a:buNone/>
            </a:pPr>
            <a:endParaRPr lang="ro-RO" dirty="0"/>
          </a:p>
        </p:txBody>
      </p:sp>
    </p:spTree>
    <p:extLst>
      <p:ext uri="{BB962C8B-B14F-4D97-AF65-F5344CB8AC3E}">
        <p14:creationId xmlns:p14="http://schemas.microsoft.com/office/powerpoint/2010/main" val="185583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Puterea testului</a:t>
            </a:r>
          </a:p>
        </p:txBody>
      </p:sp>
      <p:sp>
        <p:nvSpPr>
          <p:cNvPr id="4" name="Substituent conținut 3">
            <a:extLst>
              <a:ext uri="{FF2B5EF4-FFF2-40B4-BE49-F238E27FC236}">
                <a16:creationId xmlns:a16="http://schemas.microsoft.com/office/drawing/2014/main" id="{51E7C088-6DE7-4C7E-8A38-2ADB5208C627}"/>
              </a:ext>
            </a:extLst>
          </p:cNvPr>
          <p:cNvSpPr>
            <a:spLocks noGrp="1"/>
          </p:cNvSpPr>
          <p:nvPr>
            <p:ph idx="1"/>
          </p:nvPr>
        </p:nvSpPr>
        <p:spPr>
          <a:xfrm>
            <a:off x="1069848" y="1846555"/>
            <a:ext cx="10058400" cy="4325645"/>
          </a:xfrm>
        </p:spPr>
        <p:txBody>
          <a:bodyPr/>
          <a:lstStyle/>
          <a:p>
            <a:r>
              <a:rPr lang="ro-RO" dirty="0"/>
              <a:t>Puterea testului depinde de trei parametri: </a:t>
            </a:r>
          </a:p>
          <a:p>
            <a:pPr marL="0" indent="0">
              <a:buNone/>
            </a:pPr>
            <a:r>
              <a:rPr lang="ro-RO" dirty="0"/>
              <a:t>a) pragul de semnificație α (probabilitatea erorii de tip I)</a:t>
            </a:r>
          </a:p>
          <a:p>
            <a:pPr marL="0" indent="0">
              <a:buNone/>
            </a:pPr>
            <a:r>
              <a:rPr lang="ro-RO" dirty="0"/>
              <a:t>b) volumul eșantionului (N)</a:t>
            </a:r>
          </a:p>
          <a:p>
            <a:pPr marL="0" indent="0">
              <a:buNone/>
            </a:pPr>
            <a:r>
              <a:rPr lang="ro-RO" dirty="0"/>
              <a:t>c) mărimea efectului.</a:t>
            </a:r>
          </a:p>
        </p:txBody>
      </p:sp>
    </p:spTree>
    <p:extLst>
      <p:ext uri="{BB962C8B-B14F-4D97-AF65-F5344CB8AC3E}">
        <p14:creationId xmlns:p14="http://schemas.microsoft.com/office/powerpoint/2010/main" val="86904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lstStyle/>
          <a:p>
            <a:r>
              <a:rPr lang="ro-RO" dirty="0"/>
              <a:t>Puterea testului</a:t>
            </a:r>
          </a:p>
        </p:txBody>
      </p:sp>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ro-RO" dirty="0"/>
              <a:t>Strategii de creștere a puterii testului (Popa 2008; Salva, 2010):</a:t>
            </a:r>
          </a:p>
          <a:p>
            <a:pPr marL="457200" lvl="0" indent="-457200">
              <a:buFont typeface="+mj-lt"/>
              <a:buAutoNum type="arabicPeriod"/>
            </a:pPr>
            <a:r>
              <a:rPr lang="ro-RO" dirty="0"/>
              <a:t>creșterea volumului</a:t>
            </a:r>
          </a:p>
          <a:p>
            <a:pPr marL="457200" lvl="0" indent="-457200">
              <a:buFont typeface="+mj-lt"/>
              <a:buAutoNum type="arabicPeriod"/>
            </a:pPr>
            <a:r>
              <a:rPr lang="ro-RO" dirty="0"/>
              <a:t>Reducerea erorilor de măsurare.</a:t>
            </a:r>
          </a:p>
          <a:p>
            <a:pPr marL="457200" lvl="0" indent="-457200">
              <a:buFont typeface="+mj-lt"/>
              <a:buAutoNum type="arabicPeriod"/>
            </a:pPr>
            <a:r>
              <a:rPr lang="ro-RO" dirty="0"/>
              <a:t>Creșterea pragului α are ca efect creștere puterii testului. </a:t>
            </a:r>
          </a:p>
          <a:p>
            <a:pPr marL="457200" lvl="0" indent="-457200">
              <a:buFont typeface="+mj-lt"/>
              <a:buAutoNum type="arabicPeriod"/>
            </a:pPr>
            <a:r>
              <a:rPr lang="ro-RO" dirty="0"/>
              <a:t>Modelul de cercetare </a:t>
            </a:r>
            <a:r>
              <a:rPr lang="ro-RO" dirty="0" err="1"/>
              <a:t>within-subjects</a:t>
            </a:r>
            <a:r>
              <a:rPr lang="ro-RO" dirty="0"/>
              <a:t>.</a:t>
            </a:r>
          </a:p>
          <a:p>
            <a:pPr marL="457200" lvl="0" indent="-457200">
              <a:buFont typeface="+mj-lt"/>
              <a:buAutoNum type="arabicPeriod"/>
            </a:pPr>
            <a:r>
              <a:rPr lang="ro-RO" dirty="0"/>
              <a:t>Testele statistice parametrice au o putere statistică mai mare decât testele neparametrice.</a:t>
            </a:r>
          </a:p>
        </p:txBody>
      </p:sp>
    </p:spTree>
    <p:extLst>
      <p:ext uri="{BB962C8B-B14F-4D97-AF65-F5344CB8AC3E}">
        <p14:creationId xmlns:p14="http://schemas.microsoft.com/office/powerpoint/2010/main" val="393783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lstStyle/>
          <a:p>
            <a:r>
              <a:rPr lang="ro-RO" dirty="0" err="1"/>
              <a:t>Marimea</a:t>
            </a:r>
            <a:r>
              <a:rPr lang="ro-RO" dirty="0"/>
              <a:t> efectului</a:t>
            </a:r>
          </a:p>
        </p:txBody>
      </p:sp>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ro-RO" i="1" dirty="0"/>
              <a:t>Mărimea efectului este o modalitate simplă de a cuantifica intensitatea diferenței dintre două grupuri sau intensitatea relației dintre două variabile</a:t>
            </a:r>
            <a:r>
              <a:rPr lang="ro-RO" dirty="0"/>
              <a:t> (</a:t>
            </a:r>
            <a:r>
              <a:rPr lang="ro-RO" dirty="0">
                <a:hlinkClick r:id="rId2" action="ppaction://hlinkfile" tooltip="Coe, 2002 #946"/>
              </a:rPr>
              <a:t>Coe, 2002</a:t>
            </a:r>
            <a:r>
              <a:rPr lang="ro-RO" dirty="0"/>
              <a:t>).</a:t>
            </a:r>
          </a:p>
          <a:p>
            <a:r>
              <a:rPr lang="ro-RO" dirty="0"/>
              <a:t>Deoarece este o valoare standardizată permite realizarea de comparații între rezultate provenite de la mai multe cercetări.</a:t>
            </a:r>
          </a:p>
          <a:p>
            <a:r>
              <a:rPr lang="ro-RO" dirty="0"/>
              <a:t>Meta-analiza - sintetizează toate rezultatele din cercetările realizate într-un anumit domeniu</a:t>
            </a:r>
          </a:p>
          <a:p>
            <a:r>
              <a:rPr lang="ro-RO" dirty="0"/>
              <a:t>NU este dependentă de volumul eșantionului.</a:t>
            </a:r>
          </a:p>
        </p:txBody>
      </p:sp>
    </p:spTree>
    <p:extLst>
      <p:ext uri="{BB962C8B-B14F-4D97-AF65-F5344CB8AC3E}">
        <p14:creationId xmlns:p14="http://schemas.microsoft.com/office/powerpoint/2010/main" val="198673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lstStyle/>
          <a:p>
            <a:r>
              <a:rPr lang="ro-RO" dirty="0" err="1"/>
              <a:t>Marimea</a:t>
            </a:r>
            <a:r>
              <a:rPr lang="ro-RO" dirty="0"/>
              <a:t> efectului</a:t>
            </a:r>
          </a:p>
        </p:txBody>
      </p:sp>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en-US" dirty="0"/>
              <a:t>Jacob Cohen – </a:t>
            </a:r>
            <a:r>
              <a:rPr lang="en-US" dirty="0" err="1"/>
              <a:t>indicele</a:t>
            </a:r>
            <a:r>
              <a:rPr lang="en-US" dirty="0"/>
              <a:t> </a:t>
            </a:r>
            <a:r>
              <a:rPr lang="en-US" i="1" dirty="0"/>
              <a:t>d</a:t>
            </a:r>
            <a:r>
              <a:rPr lang="en-US" dirty="0"/>
              <a:t>.</a:t>
            </a:r>
          </a:p>
          <a:p>
            <a:r>
              <a:rPr lang="en-US" dirty="0"/>
              <a:t>SPSS nu </a:t>
            </a:r>
            <a:r>
              <a:rPr lang="en-US" dirty="0" err="1"/>
              <a:t>calculeaz</a:t>
            </a:r>
            <a:r>
              <a:rPr lang="ro-RO" dirty="0"/>
              <a:t>ă mărimea efectului pentru toate procedurile statistice</a:t>
            </a:r>
          </a:p>
          <a:p>
            <a:r>
              <a:rPr lang="ro-RO" dirty="0"/>
              <a:t>Alți indici de mărime a efectului: </a:t>
            </a:r>
          </a:p>
          <a:p>
            <a:pPr marL="457200" indent="-457200">
              <a:buAutoNum type="arabicPeriod"/>
            </a:pPr>
            <a:r>
              <a:rPr lang="el-GR" dirty="0">
                <a:cs typeface="Times New Roman" panose="02020603050405020304" pitchFamily="18" charset="0"/>
              </a:rPr>
              <a:t>η²</a:t>
            </a:r>
            <a:r>
              <a:rPr lang="ro-RO" dirty="0">
                <a:cs typeface="Times New Roman" panose="02020603050405020304" pitchFamily="18" charset="0"/>
              </a:rPr>
              <a:t> și </a:t>
            </a:r>
            <a:r>
              <a:rPr lang="el-GR" dirty="0">
                <a:cs typeface="Times New Roman" panose="02020603050405020304" pitchFamily="18" charset="0"/>
              </a:rPr>
              <a:t>ω</a:t>
            </a:r>
            <a:r>
              <a:rPr lang="ro-RO" dirty="0">
                <a:cs typeface="Times New Roman" panose="02020603050405020304" pitchFamily="18" charset="0"/>
              </a:rPr>
              <a:t> (ANOVA </a:t>
            </a:r>
            <a:r>
              <a:rPr lang="ro-RO" dirty="0" err="1">
                <a:cs typeface="Times New Roman" panose="02020603050405020304" pitchFamily="18" charset="0"/>
              </a:rPr>
              <a:t>One-Way</a:t>
            </a:r>
            <a:r>
              <a:rPr lang="ro-RO" dirty="0">
                <a:cs typeface="Times New Roman" panose="02020603050405020304" pitchFamily="18" charset="0"/>
              </a:rPr>
              <a:t>)</a:t>
            </a:r>
          </a:p>
          <a:p>
            <a:pPr marL="457200" indent="-457200">
              <a:buAutoNum type="arabicPeriod"/>
            </a:pPr>
            <a:r>
              <a:rPr lang="ro-RO" dirty="0">
                <a:cs typeface="Times New Roman" panose="02020603050405020304" pitchFamily="18" charset="0"/>
              </a:rPr>
              <a:t>r și r² (coeficientul de corelație </a:t>
            </a:r>
            <a:r>
              <a:rPr lang="ro-RO" dirty="0" err="1">
                <a:cs typeface="Times New Roman" panose="02020603050405020304" pitchFamily="18" charset="0"/>
              </a:rPr>
              <a:t>Pearson</a:t>
            </a:r>
            <a:r>
              <a:rPr lang="ro-RO" dirty="0">
                <a:cs typeface="Times New Roman" panose="02020603050405020304" pitchFamily="18" charset="0"/>
              </a:rPr>
              <a:t>)</a:t>
            </a:r>
          </a:p>
          <a:p>
            <a:pPr marL="457200" indent="-457200">
              <a:buAutoNum type="arabicPeriod"/>
            </a:pPr>
            <a:r>
              <a:rPr lang="ro-RO" dirty="0"/>
              <a:t>Cramer (teste neparametrice)</a:t>
            </a:r>
          </a:p>
        </p:txBody>
      </p:sp>
    </p:spTree>
    <p:extLst>
      <p:ext uri="{BB962C8B-B14F-4D97-AF65-F5344CB8AC3E}">
        <p14:creationId xmlns:p14="http://schemas.microsoft.com/office/powerpoint/2010/main" val="1196352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lstStyle/>
          <a:p>
            <a:r>
              <a:rPr lang="ro-RO" dirty="0" err="1"/>
              <a:t>Marimea</a:t>
            </a:r>
            <a:r>
              <a:rPr lang="ro-RO" dirty="0"/>
              <a:t> efectului</a:t>
            </a:r>
          </a:p>
        </p:txBody>
      </p:sp>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ro-RO" i="1" dirty="0"/>
              <a:t>Să ne imaginăm că un profesor este interesat să studieze dacă performanța studenților la examen este mai bună dimineața sau la ora prânzului. În acest sens îi împarte pe studenți în două grupuri: cei care vor da examenul dimineață la ora 9.00 (lotul A) și cei care vor susține examenul după-amiază la ora 14.00 (lotul B). Studenții primesc aceleași subiecte.</a:t>
            </a:r>
          </a:p>
          <a:p>
            <a:r>
              <a:rPr lang="ro-RO" dirty="0"/>
              <a:t>Cei din lotul A au avut o performanță mai bună cu 1,8 puncte comparativ cu cei din lotul B. </a:t>
            </a:r>
          </a:p>
          <a:p>
            <a:r>
              <a:rPr lang="ro-RO" dirty="0"/>
              <a:t>Cât de mare este această diferență de 1,8 puncte?</a:t>
            </a:r>
          </a:p>
        </p:txBody>
      </p:sp>
    </p:spTree>
    <p:extLst>
      <p:ext uri="{BB962C8B-B14F-4D97-AF65-F5344CB8AC3E}">
        <p14:creationId xmlns:p14="http://schemas.microsoft.com/office/powerpoint/2010/main" val="2421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en-US" sz="1800" dirty="0"/>
              <a:t>[</a:t>
            </a:r>
            <a:r>
              <a:rPr lang="ro-RO" dirty="0"/>
              <a:t>0</a:t>
            </a:r>
            <a:r>
              <a:rPr lang="en-US" dirty="0"/>
              <a:t> – 0.2) – </a:t>
            </a:r>
            <a:r>
              <a:rPr lang="en-US" dirty="0" err="1"/>
              <a:t>intensitate</a:t>
            </a:r>
            <a:r>
              <a:rPr lang="en-US" dirty="0"/>
              <a:t> mica</a:t>
            </a:r>
          </a:p>
          <a:p>
            <a:r>
              <a:rPr lang="en-US" dirty="0">
                <a:solidFill>
                  <a:srgbClr val="FF0000"/>
                </a:solidFill>
              </a:rPr>
              <a:t>[0.2 – 0.5) – </a:t>
            </a:r>
            <a:r>
              <a:rPr lang="en-US" dirty="0" err="1">
                <a:solidFill>
                  <a:srgbClr val="FF0000"/>
                </a:solidFill>
              </a:rPr>
              <a:t>intensitate</a:t>
            </a:r>
            <a:r>
              <a:rPr lang="en-US" dirty="0">
                <a:solidFill>
                  <a:srgbClr val="FF0000"/>
                </a:solidFill>
              </a:rPr>
              <a:t> </a:t>
            </a:r>
            <a:r>
              <a:rPr lang="en-US" dirty="0" err="1">
                <a:solidFill>
                  <a:srgbClr val="FF0000"/>
                </a:solidFill>
              </a:rPr>
              <a:t>medie</a:t>
            </a:r>
            <a:endParaRPr lang="en-US" dirty="0">
              <a:solidFill>
                <a:srgbClr val="FF0000"/>
              </a:solidFill>
            </a:endParaRPr>
          </a:p>
          <a:p>
            <a:r>
              <a:rPr lang="en-US" dirty="0">
                <a:solidFill>
                  <a:srgbClr val="FF0000"/>
                </a:solidFill>
              </a:rPr>
              <a:t>[0.5 – 0.8) – </a:t>
            </a:r>
            <a:r>
              <a:rPr lang="en-US" dirty="0" err="1">
                <a:solidFill>
                  <a:srgbClr val="FF0000"/>
                </a:solidFill>
              </a:rPr>
              <a:t>intensitate</a:t>
            </a:r>
            <a:r>
              <a:rPr lang="en-US" dirty="0">
                <a:solidFill>
                  <a:srgbClr val="FF0000"/>
                </a:solidFill>
              </a:rPr>
              <a:t> mare</a:t>
            </a:r>
          </a:p>
          <a:p>
            <a:r>
              <a:rPr lang="en-US" dirty="0">
                <a:solidFill>
                  <a:srgbClr val="FF0000"/>
                </a:solidFill>
              </a:rPr>
              <a:t>≥ 0.8 </a:t>
            </a:r>
            <a:r>
              <a:rPr lang="en-US" dirty="0" err="1">
                <a:solidFill>
                  <a:srgbClr val="FF0000"/>
                </a:solidFill>
              </a:rPr>
              <a:t>intensitate</a:t>
            </a:r>
            <a:r>
              <a:rPr lang="en-US" dirty="0">
                <a:solidFill>
                  <a:srgbClr val="FF0000"/>
                </a:solidFill>
              </a:rPr>
              <a:t> </a:t>
            </a:r>
            <a:r>
              <a:rPr lang="en-US" dirty="0" err="1">
                <a:solidFill>
                  <a:srgbClr val="FF0000"/>
                </a:solidFill>
              </a:rPr>
              <a:t>foarte</a:t>
            </a:r>
            <a:r>
              <a:rPr lang="en-US" dirty="0">
                <a:solidFill>
                  <a:srgbClr val="FF0000"/>
                </a:solidFill>
              </a:rPr>
              <a:t> mare</a:t>
            </a:r>
            <a:endParaRPr lang="ro-RO" dirty="0">
              <a:solidFill>
                <a:srgbClr val="FF0000"/>
              </a:solidFill>
            </a:endParaRPr>
          </a:p>
          <a:p>
            <a:pPr marL="0" indent="0">
              <a:buNone/>
            </a:pPr>
            <a:endParaRPr lang="ro-RO" b="1" dirty="0"/>
          </a:p>
        </p:txBody>
      </p:sp>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fontScale="90000"/>
          </a:bodyPr>
          <a:lstStyle/>
          <a:p>
            <a:r>
              <a:rPr lang="ro-RO" dirty="0" err="1"/>
              <a:t>Marimea</a:t>
            </a:r>
            <a:r>
              <a:rPr lang="ro-RO" dirty="0"/>
              <a:t> efectului – Diferențe dintre medii</a:t>
            </a:r>
          </a:p>
        </p:txBody>
      </p:sp>
    </p:spTree>
    <p:extLst>
      <p:ext uri="{BB962C8B-B14F-4D97-AF65-F5344CB8AC3E}">
        <p14:creationId xmlns:p14="http://schemas.microsoft.com/office/powerpoint/2010/main" val="142272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en-US" sz="1800" dirty="0"/>
              <a:t>[</a:t>
            </a:r>
            <a:r>
              <a:rPr lang="ro-RO" dirty="0"/>
              <a:t>0</a:t>
            </a:r>
            <a:r>
              <a:rPr lang="en-US" dirty="0"/>
              <a:t> – 0.1) – </a:t>
            </a:r>
            <a:r>
              <a:rPr lang="en-US" dirty="0" err="1"/>
              <a:t>intensitate</a:t>
            </a:r>
            <a:r>
              <a:rPr lang="en-US" dirty="0"/>
              <a:t> </a:t>
            </a:r>
            <a:r>
              <a:rPr lang="en-US" dirty="0" err="1"/>
              <a:t>foarte</a:t>
            </a:r>
            <a:r>
              <a:rPr lang="en-US" dirty="0"/>
              <a:t> </a:t>
            </a:r>
            <a:r>
              <a:rPr lang="en-US" dirty="0" err="1"/>
              <a:t>slabă</a:t>
            </a:r>
            <a:endParaRPr lang="en-US" dirty="0"/>
          </a:p>
          <a:p>
            <a:r>
              <a:rPr lang="en-US" dirty="0"/>
              <a:t>[0.1 – 0.3) – </a:t>
            </a:r>
            <a:r>
              <a:rPr lang="en-US" dirty="0" err="1"/>
              <a:t>intensitate</a:t>
            </a:r>
            <a:r>
              <a:rPr lang="en-US" dirty="0"/>
              <a:t> </a:t>
            </a:r>
            <a:r>
              <a:rPr lang="en-US" dirty="0" err="1"/>
              <a:t>slabă</a:t>
            </a:r>
            <a:endParaRPr lang="en-US" dirty="0"/>
          </a:p>
          <a:p>
            <a:r>
              <a:rPr lang="en-US" dirty="0">
                <a:solidFill>
                  <a:srgbClr val="00B050"/>
                </a:solidFill>
              </a:rPr>
              <a:t>[0.3 – 0.5) – </a:t>
            </a:r>
            <a:r>
              <a:rPr lang="en-US" dirty="0" err="1">
                <a:solidFill>
                  <a:srgbClr val="00B050"/>
                </a:solidFill>
              </a:rPr>
              <a:t>intensitate</a:t>
            </a:r>
            <a:r>
              <a:rPr lang="en-US" dirty="0">
                <a:solidFill>
                  <a:srgbClr val="00B050"/>
                </a:solidFill>
              </a:rPr>
              <a:t> </a:t>
            </a:r>
            <a:r>
              <a:rPr lang="en-US" dirty="0" err="1">
                <a:solidFill>
                  <a:srgbClr val="00B050"/>
                </a:solidFill>
              </a:rPr>
              <a:t>medie</a:t>
            </a:r>
            <a:endParaRPr lang="en-US" dirty="0">
              <a:solidFill>
                <a:srgbClr val="00B050"/>
              </a:solidFill>
            </a:endParaRPr>
          </a:p>
          <a:p>
            <a:r>
              <a:rPr lang="en-US" dirty="0">
                <a:solidFill>
                  <a:srgbClr val="00B050"/>
                </a:solidFill>
              </a:rPr>
              <a:t>(0.5 – 0.7] - </a:t>
            </a:r>
            <a:r>
              <a:rPr lang="en-US" dirty="0" err="1">
                <a:solidFill>
                  <a:srgbClr val="00B050"/>
                </a:solidFill>
              </a:rPr>
              <a:t>intensitate</a:t>
            </a:r>
            <a:r>
              <a:rPr lang="en-US" dirty="0">
                <a:solidFill>
                  <a:srgbClr val="00B050"/>
                </a:solidFill>
              </a:rPr>
              <a:t> mare</a:t>
            </a:r>
          </a:p>
          <a:p>
            <a:r>
              <a:rPr lang="en-US" dirty="0">
                <a:solidFill>
                  <a:srgbClr val="FF0000"/>
                </a:solidFill>
              </a:rPr>
              <a:t>(0.7 – 0.9] – </a:t>
            </a:r>
            <a:r>
              <a:rPr lang="en-US" dirty="0" err="1">
                <a:solidFill>
                  <a:srgbClr val="FF0000"/>
                </a:solidFill>
              </a:rPr>
              <a:t>intensitate</a:t>
            </a:r>
            <a:r>
              <a:rPr lang="en-US" dirty="0">
                <a:solidFill>
                  <a:srgbClr val="FF0000"/>
                </a:solidFill>
              </a:rPr>
              <a:t> </a:t>
            </a:r>
            <a:r>
              <a:rPr lang="en-US" dirty="0" err="1">
                <a:solidFill>
                  <a:srgbClr val="FF0000"/>
                </a:solidFill>
              </a:rPr>
              <a:t>foarte</a:t>
            </a:r>
            <a:r>
              <a:rPr lang="en-US" dirty="0">
                <a:solidFill>
                  <a:srgbClr val="FF0000"/>
                </a:solidFill>
              </a:rPr>
              <a:t> mare</a:t>
            </a:r>
          </a:p>
          <a:p>
            <a:r>
              <a:rPr lang="en-US" dirty="0">
                <a:solidFill>
                  <a:srgbClr val="FF0000"/>
                </a:solidFill>
              </a:rPr>
              <a:t>&gt; .90 - 1 – </a:t>
            </a:r>
            <a:r>
              <a:rPr lang="en-US" dirty="0" err="1">
                <a:solidFill>
                  <a:srgbClr val="FF0000"/>
                </a:solidFill>
              </a:rPr>
              <a:t>aproape</a:t>
            </a:r>
            <a:r>
              <a:rPr lang="en-US" dirty="0">
                <a:solidFill>
                  <a:srgbClr val="FF0000"/>
                </a:solidFill>
              </a:rPr>
              <a:t> perfect/perfect</a:t>
            </a:r>
            <a:endParaRPr lang="ro-RO" dirty="0">
              <a:solidFill>
                <a:srgbClr val="FF0000"/>
              </a:solidFill>
            </a:endParaRPr>
          </a:p>
          <a:p>
            <a:pPr marL="0" indent="0">
              <a:buNone/>
            </a:pPr>
            <a:endParaRPr lang="ro-RO" b="1" dirty="0"/>
          </a:p>
        </p:txBody>
      </p:sp>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fontScale="90000"/>
          </a:bodyPr>
          <a:lstStyle/>
          <a:p>
            <a:r>
              <a:rPr lang="ro-RO" dirty="0" err="1"/>
              <a:t>Marimea</a:t>
            </a:r>
            <a:r>
              <a:rPr lang="ro-RO" dirty="0"/>
              <a:t> efectului – Corelația </a:t>
            </a:r>
            <a:r>
              <a:rPr lang="ro-RO" dirty="0" err="1"/>
              <a:t>PeARSON</a:t>
            </a:r>
            <a:endParaRPr lang="ro-RO" dirty="0"/>
          </a:p>
        </p:txBody>
      </p:sp>
    </p:spTree>
    <p:extLst>
      <p:ext uri="{BB962C8B-B14F-4D97-AF65-F5344CB8AC3E}">
        <p14:creationId xmlns:p14="http://schemas.microsoft.com/office/powerpoint/2010/main" val="235903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ro-RO" b="1" dirty="0" err="1"/>
              <a:t>Psychometrica</a:t>
            </a:r>
            <a:r>
              <a:rPr lang="ro-RO" b="1" dirty="0"/>
              <a:t> - </a:t>
            </a:r>
            <a:r>
              <a:rPr lang="ro-RO" b="1" dirty="0" err="1"/>
              <a:t>https</a:t>
            </a:r>
            <a:r>
              <a:rPr lang="ro-RO" b="1" dirty="0"/>
              <a:t>://</a:t>
            </a:r>
            <a:r>
              <a:rPr lang="ro-RO" b="1" dirty="0" err="1"/>
              <a:t>www.psychometrica.de</a:t>
            </a:r>
            <a:r>
              <a:rPr lang="ro-RO" b="1" dirty="0"/>
              <a:t>/</a:t>
            </a:r>
            <a:r>
              <a:rPr lang="ro-RO" b="1" dirty="0" err="1"/>
              <a:t>effect_size.html</a:t>
            </a:r>
            <a:endParaRPr lang="ro-RO" b="1" dirty="0"/>
          </a:p>
        </p:txBody>
      </p:sp>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fontScale="90000"/>
          </a:bodyPr>
          <a:lstStyle/>
          <a:p>
            <a:r>
              <a:rPr lang="ro-RO" dirty="0" err="1"/>
              <a:t>Marimea</a:t>
            </a:r>
            <a:r>
              <a:rPr lang="ro-RO" dirty="0"/>
              <a:t> efectului – calculator online</a:t>
            </a:r>
          </a:p>
        </p:txBody>
      </p:sp>
      <p:pic>
        <p:nvPicPr>
          <p:cNvPr id="5" name="Picture 4">
            <a:extLst>
              <a:ext uri="{FF2B5EF4-FFF2-40B4-BE49-F238E27FC236}">
                <a16:creationId xmlns:a16="http://schemas.microsoft.com/office/drawing/2014/main" id="{BD4FF383-AD05-F64F-0AE8-AB8A06A67CDF}"/>
              </a:ext>
            </a:extLst>
          </p:cNvPr>
          <p:cNvPicPr>
            <a:picLocks noChangeAspect="1"/>
          </p:cNvPicPr>
          <p:nvPr/>
        </p:nvPicPr>
        <p:blipFill>
          <a:blip r:embed="rId2"/>
          <a:stretch>
            <a:fillRect/>
          </a:stretch>
        </p:blipFill>
        <p:spPr>
          <a:xfrm>
            <a:off x="2207821" y="2388207"/>
            <a:ext cx="7467600" cy="3985161"/>
          </a:xfrm>
          <a:prstGeom prst="rect">
            <a:avLst/>
          </a:prstGeom>
        </p:spPr>
      </p:pic>
    </p:spTree>
    <p:extLst>
      <p:ext uri="{BB962C8B-B14F-4D97-AF65-F5344CB8AC3E}">
        <p14:creationId xmlns:p14="http://schemas.microsoft.com/office/powerpoint/2010/main" val="21474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Erorile statistice</a:t>
            </a:r>
          </a:p>
        </p:txBody>
      </p:sp>
      <p:sp>
        <p:nvSpPr>
          <p:cNvPr id="3" name="Substituent conținut 2">
            <a:extLst>
              <a:ext uri="{FF2B5EF4-FFF2-40B4-BE49-F238E27FC236}">
                <a16:creationId xmlns:a16="http://schemas.microsoft.com/office/drawing/2014/main" id="{9DE288A8-213B-4A30-AA1F-411F9CC1D166}"/>
              </a:ext>
            </a:extLst>
          </p:cNvPr>
          <p:cNvSpPr>
            <a:spLocks noGrp="1"/>
          </p:cNvSpPr>
          <p:nvPr>
            <p:ph idx="1"/>
          </p:nvPr>
        </p:nvSpPr>
        <p:spPr>
          <a:xfrm>
            <a:off x="1069848" y="1740023"/>
            <a:ext cx="10058400" cy="4432177"/>
          </a:xfrm>
        </p:spPr>
        <p:txBody>
          <a:bodyPr/>
          <a:lstStyle/>
          <a:p>
            <a:r>
              <a:rPr lang="ro-RO" dirty="0"/>
              <a:t>Decizia statistică este suspectă de a fi eronată</a:t>
            </a:r>
          </a:p>
          <a:p>
            <a:r>
              <a:rPr lang="ro-RO" dirty="0"/>
              <a:t>De ce?</a:t>
            </a:r>
          </a:p>
          <a:p>
            <a:pPr marL="457200" indent="-457200">
              <a:buFont typeface="+mj-lt"/>
              <a:buAutoNum type="arabicPeriod"/>
            </a:pPr>
            <a:r>
              <a:rPr lang="ro-RO" dirty="0"/>
              <a:t>Rezultatele de la un eșantion la altul pot varia</a:t>
            </a:r>
          </a:p>
          <a:p>
            <a:pPr marL="457200" indent="-457200">
              <a:buFont typeface="+mj-lt"/>
              <a:buAutoNum type="arabicPeriod"/>
            </a:pPr>
            <a:r>
              <a:rPr lang="ro-RO" dirty="0"/>
              <a:t>Chiar dacă probabilitatea ca H0 să fie adevărată este foarte mică, în calcul șansei există și hazard.</a:t>
            </a:r>
          </a:p>
          <a:p>
            <a:r>
              <a:rPr lang="ro-RO" dirty="0"/>
              <a:t>NU cunoaștem REALITATEA („ADEVĂRUL VIEȚII”).</a:t>
            </a:r>
          </a:p>
        </p:txBody>
      </p:sp>
    </p:spTree>
    <p:extLst>
      <p:ext uri="{BB962C8B-B14F-4D97-AF65-F5344CB8AC3E}">
        <p14:creationId xmlns:p14="http://schemas.microsoft.com/office/powerpoint/2010/main" val="248783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5E488A1-4060-4393-AC7D-EF8E4A185A38}"/>
              </a:ext>
            </a:extLst>
          </p:cNvPr>
          <p:cNvSpPr>
            <a:spLocks noGrp="1"/>
          </p:cNvSpPr>
          <p:nvPr>
            <p:ph idx="1"/>
          </p:nvPr>
        </p:nvSpPr>
        <p:spPr>
          <a:xfrm>
            <a:off x="1069848" y="1766656"/>
            <a:ext cx="10058400" cy="4405544"/>
          </a:xfrm>
        </p:spPr>
        <p:txBody>
          <a:bodyPr>
            <a:normAutofit/>
          </a:bodyPr>
          <a:lstStyle/>
          <a:p>
            <a:r>
              <a:rPr lang="ro-RO" b="1" dirty="0"/>
              <a:t>Necesită pachetul </a:t>
            </a:r>
            <a:r>
              <a:rPr lang="ro-RO" b="1" dirty="0" err="1">
                <a:solidFill>
                  <a:srgbClr val="FF0000"/>
                </a:solidFill>
              </a:rPr>
              <a:t>lsr</a:t>
            </a:r>
            <a:r>
              <a:rPr lang="ro-RO" b="1" dirty="0">
                <a:solidFill>
                  <a:srgbClr val="FF0000"/>
                </a:solidFill>
              </a:rPr>
              <a:t>()</a:t>
            </a:r>
          </a:p>
          <a:p>
            <a:r>
              <a:rPr lang="ro-RO" b="1" dirty="0"/>
              <a:t>Având în vedere schimbarea modalității de admitere, profesorul de Statistică dorește să analizeze dacă performanța la primul parțial a studenților admiși în 2023 este mai bună decât a celor admiși în 2022.</a:t>
            </a:r>
          </a:p>
          <a:p>
            <a:r>
              <a:rPr lang="ro-RO" b="1" dirty="0"/>
              <a:t>Datele se găsesc în baza de date bdc10v1.</a:t>
            </a:r>
          </a:p>
          <a:p>
            <a:r>
              <a:rPr lang="ro-RO" b="1" dirty="0"/>
              <a:t>Studenții admiși în 2023 sunt codați cu 1, iar cei admiși în 2022 au codul 2.</a:t>
            </a:r>
          </a:p>
          <a:p>
            <a:endParaRPr lang="ro-RO" b="1" dirty="0"/>
          </a:p>
        </p:txBody>
      </p:sp>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a:bodyPr>
          <a:lstStyle/>
          <a:p>
            <a:r>
              <a:rPr lang="ro-RO" dirty="0" err="1"/>
              <a:t>Marimea</a:t>
            </a:r>
            <a:r>
              <a:rPr lang="ro-RO" dirty="0"/>
              <a:t> efectului – R</a:t>
            </a:r>
          </a:p>
        </p:txBody>
      </p:sp>
    </p:spTree>
    <p:extLst>
      <p:ext uri="{BB962C8B-B14F-4D97-AF65-F5344CB8AC3E}">
        <p14:creationId xmlns:p14="http://schemas.microsoft.com/office/powerpoint/2010/main" val="55713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a:bodyPr>
          <a:lstStyle/>
          <a:p>
            <a:r>
              <a:rPr lang="ro-RO" dirty="0" err="1"/>
              <a:t>Marimea</a:t>
            </a:r>
            <a:r>
              <a:rPr lang="ro-RO" dirty="0"/>
              <a:t> efectului – R</a:t>
            </a:r>
          </a:p>
        </p:txBody>
      </p:sp>
      <p:sp>
        <p:nvSpPr>
          <p:cNvPr id="7" name="Content Placeholder 6">
            <a:extLst>
              <a:ext uri="{FF2B5EF4-FFF2-40B4-BE49-F238E27FC236}">
                <a16:creationId xmlns:a16="http://schemas.microsoft.com/office/drawing/2014/main" id="{021C5EBB-A8D8-7FD6-7FE1-A239D6F696B8}"/>
              </a:ext>
            </a:extLst>
          </p:cNvPr>
          <p:cNvSpPr>
            <a:spLocks noGrp="1"/>
          </p:cNvSpPr>
          <p:nvPr>
            <p:ph idx="1"/>
          </p:nvPr>
        </p:nvSpPr>
        <p:spPr/>
        <p:txBody>
          <a:bodyPr/>
          <a:lstStyle/>
          <a:p>
            <a:r>
              <a:rPr lang="ro-RO" dirty="0"/>
              <a:t>Testul t pentru două eșantioane independente</a:t>
            </a:r>
          </a:p>
          <a:p>
            <a:pPr marL="0" indent="0">
              <a:buNone/>
            </a:pPr>
            <a:endParaRPr lang="ro-RO" dirty="0"/>
          </a:p>
        </p:txBody>
      </p:sp>
      <p:pic>
        <p:nvPicPr>
          <p:cNvPr id="8" name="Content Placeholder 4" descr="A computer screen shot of a code&#10;&#10;Description automatically generated">
            <a:extLst>
              <a:ext uri="{FF2B5EF4-FFF2-40B4-BE49-F238E27FC236}">
                <a16:creationId xmlns:a16="http://schemas.microsoft.com/office/drawing/2014/main" id="{A7ED4BA5-287D-5B48-4308-0D3D7430266E}"/>
              </a:ext>
            </a:extLst>
          </p:cNvPr>
          <p:cNvPicPr>
            <a:picLocks noChangeAspect="1"/>
          </p:cNvPicPr>
          <p:nvPr/>
        </p:nvPicPr>
        <p:blipFill>
          <a:blip r:embed="rId2"/>
          <a:stretch>
            <a:fillRect/>
          </a:stretch>
        </p:blipFill>
        <p:spPr>
          <a:xfrm>
            <a:off x="1946275" y="2826544"/>
            <a:ext cx="8305800" cy="2286000"/>
          </a:xfrm>
          <a:prstGeom prst="rect">
            <a:avLst/>
          </a:prstGeom>
        </p:spPr>
      </p:pic>
    </p:spTree>
    <p:extLst>
      <p:ext uri="{BB962C8B-B14F-4D97-AF65-F5344CB8AC3E}">
        <p14:creationId xmlns:p14="http://schemas.microsoft.com/office/powerpoint/2010/main" val="102276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a:bodyPr>
          <a:lstStyle/>
          <a:p>
            <a:r>
              <a:rPr lang="ro-RO" dirty="0" err="1"/>
              <a:t>Marimea</a:t>
            </a:r>
            <a:r>
              <a:rPr lang="ro-RO" dirty="0"/>
              <a:t> efectului – R</a:t>
            </a:r>
          </a:p>
        </p:txBody>
      </p:sp>
      <p:sp>
        <p:nvSpPr>
          <p:cNvPr id="7" name="Content Placeholder 6">
            <a:extLst>
              <a:ext uri="{FF2B5EF4-FFF2-40B4-BE49-F238E27FC236}">
                <a16:creationId xmlns:a16="http://schemas.microsoft.com/office/drawing/2014/main" id="{021C5EBB-A8D8-7FD6-7FE1-A239D6F696B8}"/>
              </a:ext>
            </a:extLst>
          </p:cNvPr>
          <p:cNvSpPr>
            <a:spLocks noGrp="1"/>
          </p:cNvSpPr>
          <p:nvPr>
            <p:ph idx="1"/>
          </p:nvPr>
        </p:nvSpPr>
        <p:spPr/>
        <p:txBody>
          <a:bodyPr/>
          <a:lstStyle/>
          <a:p>
            <a:r>
              <a:rPr lang="ro-RO" dirty="0"/>
              <a:t>Testul t pentru două eșantioane independente</a:t>
            </a:r>
          </a:p>
          <a:p>
            <a:pPr marL="0" indent="0">
              <a:buNone/>
            </a:pPr>
            <a:endParaRPr lang="ro-RO" dirty="0"/>
          </a:p>
        </p:txBody>
      </p:sp>
      <p:pic>
        <p:nvPicPr>
          <p:cNvPr id="4" name="Picture 3" descr="A screen shot of a computer program&#10;&#10;Description automatically generated">
            <a:extLst>
              <a:ext uri="{FF2B5EF4-FFF2-40B4-BE49-F238E27FC236}">
                <a16:creationId xmlns:a16="http://schemas.microsoft.com/office/drawing/2014/main" id="{70885B13-AFEF-82FF-1418-DBE8E325F7D0}"/>
              </a:ext>
            </a:extLst>
          </p:cNvPr>
          <p:cNvPicPr>
            <a:picLocks noChangeAspect="1"/>
          </p:cNvPicPr>
          <p:nvPr/>
        </p:nvPicPr>
        <p:blipFill>
          <a:blip r:embed="rId2"/>
          <a:stretch>
            <a:fillRect/>
          </a:stretch>
        </p:blipFill>
        <p:spPr>
          <a:xfrm>
            <a:off x="1531874" y="2691753"/>
            <a:ext cx="7772400" cy="2910102"/>
          </a:xfrm>
          <a:prstGeom prst="rect">
            <a:avLst/>
          </a:prstGeom>
        </p:spPr>
      </p:pic>
    </p:spTree>
    <p:extLst>
      <p:ext uri="{BB962C8B-B14F-4D97-AF65-F5344CB8AC3E}">
        <p14:creationId xmlns:p14="http://schemas.microsoft.com/office/powerpoint/2010/main" val="1024190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a:bodyPr>
          <a:lstStyle/>
          <a:p>
            <a:r>
              <a:rPr lang="ro-RO" dirty="0" err="1"/>
              <a:t>Marimea</a:t>
            </a:r>
            <a:r>
              <a:rPr lang="ro-RO" dirty="0"/>
              <a:t> efectului – R</a:t>
            </a:r>
          </a:p>
        </p:txBody>
      </p:sp>
      <p:sp>
        <p:nvSpPr>
          <p:cNvPr id="7" name="Content Placeholder 6">
            <a:extLst>
              <a:ext uri="{FF2B5EF4-FFF2-40B4-BE49-F238E27FC236}">
                <a16:creationId xmlns:a16="http://schemas.microsoft.com/office/drawing/2014/main" id="{021C5EBB-A8D8-7FD6-7FE1-A239D6F696B8}"/>
              </a:ext>
            </a:extLst>
          </p:cNvPr>
          <p:cNvSpPr>
            <a:spLocks noGrp="1"/>
          </p:cNvSpPr>
          <p:nvPr>
            <p:ph idx="1"/>
          </p:nvPr>
        </p:nvSpPr>
        <p:spPr/>
        <p:txBody>
          <a:bodyPr/>
          <a:lstStyle/>
          <a:p>
            <a:r>
              <a:rPr lang="ro-RO" dirty="0"/>
              <a:t>De asemenea, profesorul crede că rezultatele obținute la </a:t>
            </a:r>
            <a:r>
              <a:rPr lang="ro-RO" dirty="0" err="1"/>
              <a:t>partialul</a:t>
            </a:r>
            <a:r>
              <a:rPr lang="ro-RO" dirty="0"/>
              <a:t> 2 sunt semnificativ mai bune decât cele obținute la prima evaluare.</a:t>
            </a:r>
          </a:p>
          <a:p>
            <a:r>
              <a:rPr lang="ro-RO" dirty="0"/>
              <a:t>Datele necesare se găsesc în baza de date bdc10v2.xlsx.</a:t>
            </a:r>
          </a:p>
          <a:p>
            <a:pPr marL="0" indent="0">
              <a:buNone/>
            </a:pPr>
            <a:endParaRPr lang="ro-RO" dirty="0"/>
          </a:p>
          <a:p>
            <a:pPr marL="0" indent="0">
              <a:buNone/>
            </a:pPr>
            <a:endParaRPr lang="ro-RO" dirty="0"/>
          </a:p>
        </p:txBody>
      </p:sp>
    </p:spTree>
    <p:extLst>
      <p:ext uri="{BB962C8B-B14F-4D97-AF65-F5344CB8AC3E}">
        <p14:creationId xmlns:p14="http://schemas.microsoft.com/office/powerpoint/2010/main" val="107776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a:bodyPr>
          <a:lstStyle/>
          <a:p>
            <a:r>
              <a:rPr lang="ro-RO" dirty="0" err="1"/>
              <a:t>Marimea</a:t>
            </a:r>
            <a:r>
              <a:rPr lang="ro-RO" dirty="0"/>
              <a:t> efectului – R</a:t>
            </a:r>
          </a:p>
        </p:txBody>
      </p:sp>
      <p:sp>
        <p:nvSpPr>
          <p:cNvPr id="7" name="Content Placeholder 6">
            <a:extLst>
              <a:ext uri="{FF2B5EF4-FFF2-40B4-BE49-F238E27FC236}">
                <a16:creationId xmlns:a16="http://schemas.microsoft.com/office/drawing/2014/main" id="{021C5EBB-A8D8-7FD6-7FE1-A239D6F696B8}"/>
              </a:ext>
            </a:extLst>
          </p:cNvPr>
          <p:cNvSpPr>
            <a:spLocks noGrp="1"/>
          </p:cNvSpPr>
          <p:nvPr>
            <p:ph idx="1"/>
          </p:nvPr>
        </p:nvSpPr>
        <p:spPr/>
        <p:txBody>
          <a:bodyPr/>
          <a:lstStyle/>
          <a:p>
            <a:r>
              <a:rPr lang="ro-RO" dirty="0"/>
              <a:t>Testul t pentru două eșantioane dependente</a:t>
            </a:r>
          </a:p>
          <a:p>
            <a:pPr marL="0" indent="0">
              <a:buNone/>
            </a:pPr>
            <a:endParaRPr lang="ro-RO" dirty="0"/>
          </a:p>
          <a:p>
            <a:pPr marL="0" indent="0">
              <a:buNone/>
            </a:pPr>
            <a:endParaRPr lang="ro-RO" dirty="0"/>
          </a:p>
        </p:txBody>
      </p:sp>
      <p:pic>
        <p:nvPicPr>
          <p:cNvPr id="4" name="Picture 3">
            <a:extLst>
              <a:ext uri="{FF2B5EF4-FFF2-40B4-BE49-F238E27FC236}">
                <a16:creationId xmlns:a16="http://schemas.microsoft.com/office/drawing/2014/main" id="{682A46A1-9E0C-D654-AD0C-56EEF8E326A0}"/>
              </a:ext>
            </a:extLst>
          </p:cNvPr>
          <p:cNvPicPr>
            <a:picLocks noChangeAspect="1"/>
          </p:cNvPicPr>
          <p:nvPr/>
        </p:nvPicPr>
        <p:blipFill>
          <a:blip r:embed="rId2"/>
          <a:stretch>
            <a:fillRect/>
          </a:stretch>
        </p:blipFill>
        <p:spPr>
          <a:xfrm>
            <a:off x="1328166" y="2601722"/>
            <a:ext cx="5219700" cy="520700"/>
          </a:xfrm>
          <a:prstGeom prst="rect">
            <a:avLst/>
          </a:prstGeom>
        </p:spPr>
      </p:pic>
      <p:pic>
        <p:nvPicPr>
          <p:cNvPr id="6" name="Picture 5" descr="A diagram of a graph&#10;&#10;Description automatically generated">
            <a:extLst>
              <a:ext uri="{FF2B5EF4-FFF2-40B4-BE49-F238E27FC236}">
                <a16:creationId xmlns:a16="http://schemas.microsoft.com/office/drawing/2014/main" id="{130F7AB6-E984-D8C8-5858-79BEAAC3BC6B}"/>
              </a:ext>
            </a:extLst>
          </p:cNvPr>
          <p:cNvPicPr>
            <a:picLocks noChangeAspect="1"/>
          </p:cNvPicPr>
          <p:nvPr/>
        </p:nvPicPr>
        <p:blipFill>
          <a:blip r:embed="rId3"/>
          <a:stretch>
            <a:fillRect/>
          </a:stretch>
        </p:blipFill>
        <p:spPr>
          <a:xfrm>
            <a:off x="6945757" y="1666016"/>
            <a:ext cx="3784600" cy="3403600"/>
          </a:xfrm>
          <a:prstGeom prst="rect">
            <a:avLst/>
          </a:prstGeom>
        </p:spPr>
      </p:pic>
    </p:spTree>
    <p:extLst>
      <p:ext uri="{BB962C8B-B14F-4D97-AF65-F5344CB8AC3E}">
        <p14:creationId xmlns:p14="http://schemas.microsoft.com/office/powerpoint/2010/main" val="319933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FBD02E8-A14C-4BA8-9545-F4B73F4AED0C}"/>
              </a:ext>
            </a:extLst>
          </p:cNvPr>
          <p:cNvSpPr>
            <a:spLocks noGrp="1"/>
          </p:cNvSpPr>
          <p:nvPr>
            <p:ph type="title"/>
          </p:nvPr>
        </p:nvSpPr>
        <p:spPr>
          <a:xfrm>
            <a:off x="1069848" y="484632"/>
            <a:ext cx="10058400" cy="1139982"/>
          </a:xfrm>
        </p:spPr>
        <p:txBody>
          <a:bodyPr>
            <a:normAutofit/>
          </a:bodyPr>
          <a:lstStyle/>
          <a:p>
            <a:r>
              <a:rPr lang="ro-RO" dirty="0" err="1"/>
              <a:t>Marimea</a:t>
            </a:r>
            <a:r>
              <a:rPr lang="ro-RO" dirty="0"/>
              <a:t> efectului – R</a:t>
            </a:r>
          </a:p>
        </p:txBody>
      </p:sp>
      <p:sp>
        <p:nvSpPr>
          <p:cNvPr id="7" name="Content Placeholder 6">
            <a:extLst>
              <a:ext uri="{FF2B5EF4-FFF2-40B4-BE49-F238E27FC236}">
                <a16:creationId xmlns:a16="http://schemas.microsoft.com/office/drawing/2014/main" id="{021C5EBB-A8D8-7FD6-7FE1-A239D6F696B8}"/>
              </a:ext>
            </a:extLst>
          </p:cNvPr>
          <p:cNvSpPr>
            <a:spLocks noGrp="1"/>
          </p:cNvSpPr>
          <p:nvPr>
            <p:ph idx="1"/>
          </p:nvPr>
        </p:nvSpPr>
        <p:spPr/>
        <p:txBody>
          <a:bodyPr/>
          <a:lstStyle/>
          <a:p>
            <a:r>
              <a:rPr lang="ro-RO" dirty="0"/>
              <a:t>Testul t pentru două eșantioane dependente</a:t>
            </a:r>
          </a:p>
          <a:p>
            <a:pPr marL="0" indent="0">
              <a:buNone/>
            </a:pPr>
            <a:endParaRPr lang="ro-RO" dirty="0"/>
          </a:p>
          <a:p>
            <a:pPr marL="0" indent="0">
              <a:buNone/>
            </a:pPr>
            <a:endParaRPr lang="ro-RO" dirty="0"/>
          </a:p>
        </p:txBody>
      </p:sp>
      <p:pic>
        <p:nvPicPr>
          <p:cNvPr id="5" name="Picture 4" descr="A blue screen with text on it&#10;&#10;Description automatically generated">
            <a:extLst>
              <a:ext uri="{FF2B5EF4-FFF2-40B4-BE49-F238E27FC236}">
                <a16:creationId xmlns:a16="http://schemas.microsoft.com/office/drawing/2014/main" id="{2BACB4C0-BE76-A7AA-2606-D7E9893DE112}"/>
              </a:ext>
            </a:extLst>
          </p:cNvPr>
          <p:cNvPicPr>
            <a:picLocks noChangeAspect="1"/>
          </p:cNvPicPr>
          <p:nvPr/>
        </p:nvPicPr>
        <p:blipFill>
          <a:blip r:embed="rId2"/>
          <a:stretch>
            <a:fillRect/>
          </a:stretch>
        </p:blipFill>
        <p:spPr>
          <a:xfrm>
            <a:off x="1293876" y="2867152"/>
            <a:ext cx="7772400" cy="1754400"/>
          </a:xfrm>
          <a:prstGeom prst="rect">
            <a:avLst/>
          </a:prstGeom>
        </p:spPr>
      </p:pic>
    </p:spTree>
    <p:extLst>
      <p:ext uri="{BB962C8B-B14F-4D97-AF65-F5344CB8AC3E}">
        <p14:creationId xmlns:p14="http://schemas.microsoft.com/office/powerpoint/2010/main" val="58643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Erorile statistice</a:t>
            </a:r>
          </a:p>
        </p:txBody>
      </p:sp>
      <p:graphicFrame>
        <p:nvGraphicFramePr>
          <p:cNvPr id="8" name="Substituent conținut 7">
            <a:extLst>
              <a:ext uri="{FF2B5EF4-FFF2-40B4-BE49-F238E27FC236}">
                <a16:creationId xmlns:a16="http://schemas.microsoft.com/office/drawing/2014/main" id="{D1865FEA-25DE-43CB-961E-E1314EB70C08}"/>
              </a:ext>
            </a:extLst>
          </p:cNvPr>
          <p:cNvGraphicFramePr>
            <a:graphicFrameLocks noGrp="1"/>
          </p:cNvGraphicFramePr>
          <p:nvPr>
            <p:ph idx="1"/>
            <p:extLst>
              <p:ext uri="{D42A27DB-BD31-4B8C-83A1-F6EECF244321}">
                <p14:modId xmlns:p14="http://schemas.microsoft.com/office/powerpoint/2010/main" val="2166276058"/>
              </p:ext>
            </p:extLst>
          </p:nvPr>
        </p:nvGraphicFramePr>
        <p:xfrm>
          <a:off x="1069975" y="1739900"/>
          <a:ext cx="10058401" cy="2885368"/>
        </p:xfrm>
        <a:graphic>
          <a:graphicData uri="http://schemas.openxmlformats.org/drawingml/2006/table">
            <a:tbl>
              <a:tblPr firstRow="1" bandRow="1">
                <a:tableStyleId>{5C22544A-7EE6-4342-B048-85BDC9FD1C3A}</a:tableStyleId>
              </a:tblPr>
              <a:tblGrid>
                <a:gridCol w="1930677">
                  <a:extLst>
                    <a:ext uri="{9D8B030D-6E8A-4147-A177-3AD203B41FA5}">
                      <a16:colId xmlns:a16="http://schemas.microsoft.com/office/drawing/2014/main" val="1040712365"/>
                    </a:ext>
                  </a:extLst>
                </a:gridCol>
                <a:gridCol w="1775534">
                  <a:extLst>
                    <a:ext uri="{9D8B030D-6E8A-4147-A177-3AD203B41FA5}">
                      <a16:colId xmlns:a16="http://schemas.microsoft.com/office/drawing/2014/main" val="893388419"/>
                    </a:ext>
                  </a:extLst>
                </a:gridCol>
                <a:gridCol w="3089430">
                  <a:extLst>
                    <a:ext uri="{9D8B030D-6E8A-4147-A177-3AD203B41FA5}">
                      <a16:colId xmlns:a16="http://schemas.microsoft.com/office/drawing/2014/main" val="4110941455"/>
                    </a:ext>
                  </a:extLst>
                </a:gridCol>
                <a:gridCol w="3262760">
                  <a:extLst>
                    <a:ext uri="{9D8B030D-6E8A-4147-A177-3AD203B41FA5}">
                      <a16:colId xmlns:a16="http://schemas.microsoft.com/office/drawing/2014/main" val="1003615376"/>
                    </a:ext>
                  </a:extLst>
                </a:gridCol>
              </a:tblGrid>
              <a:tr h="721342">
                <a:tc gridSpan="2">
                  <a:txBody>
                    <a:bodyPr/>
                    <a:lstStyle/>
                    <a:p>
                      <a:endParaRPr lang="ro-RO" dirty="0"/>
                    </a:p>
                  </a:txBody>
                  <a:tcPr/>
                </a:tc>
                <a:tc hMerge="1">
                  <a:txBody>
                    <a:bodyPr/>
                    <a:lstStyle/>
                    <a:p>
                      <a:endParaRPr lang="ro-RO"/>
                    </a:p>
                  </a:txBody>
                  <a:tcPr/>
                </a:tc>
                <a:tc gridSpan="2">
                  <a:txBody>
                    <a:bodyPr/>
                    <a:lstStyle/>
                    <a:p>
                      <a:pPr algn="ctr"/>
                      <a:r>
                        <a:rPr lang="ro-RO" dirty="0"/>
                        <a:t>REALITATEA</a:t>
                      </a:r>
                    </a:p>
                  </a:txBody>
                  <a:tcPr/>
                </a:tc>
                <a:tc hMerge="1">
                  <a:txBody>
                    <a:bodyPr/>
                    <a:lstStyle/>
                    <a:p>
                      <a:endParaRPr lang="ro-RO" dirty="0"/>
                    </a:p>
                  </a:txBody>
                  <a:tcPr/>
                </a:tc>
                <a:extLst>
                  <a:ext uri="{0D108BD9-81ED-4DB2-BD59-A6C34878D82A}">
                    <a16:rowId xmlns:a16="http://schemas.microsoft.com/office/drawing/2014/main" val="81954028"/>
                  </a:ext>
                </a:extLst>
              </a:tr>
              <a:tr h="721342">
                <a:tc rowSpan="3">
                  <a:txBody>
                    <a:bodyPr/>
                    <a:lstStyle/>
                    <a:p>
                      <a:pPr algn="ctr"/>
                      <a:endParaRPr lang="ro-RO" b="1" dirty="0"/>
                    </a:p>
                    <a:p>
                      <a:pPr algn="ctr"/>
                      <a:endParaRPr lang="ro-RO" b="1" dirty="0"/>
                    </a:p>
                    <a:p>
                      <a:pPr algn="ctr"/>
                      <a:endParaRPr lang="ro-RO" b="1" dirty="0"/>
                    </a:p>
                    <a:p>
                      <a:pPr algn="ctr"/>
                      <a:r>
                        <a:rPr lang="ro-RO" b="1" dirty="0"/>
                        <a:t>DECIZIA STATISTICĂ</a:t>
                      </a:r>
                    </a:p>
                  </a:txBody>
                  <a:tcPr/>
                </a:tc>
                <a:tc>
                  <a:txBody>
                    <a:bodyPr/>
                    <a:lstStyle/>
                    <a:p>
                      <a:endParaRPr lang="ro-RO" dirty="0"/>
                    </a:p>
                  </a:txBody>
                  <a:tcPr/>
                </a:tc>
                <a:tc>
                  <a:txBody>
                    <a:bodyPr/>
                    <a:lstStyle/>
                    <a:p>
                      <a:r>
                        <a:rPr lang="ro-RO" dirty="0"/>
                        <a:t>Ho ADEVĂRAT</a:t>
                      </a:r>
                    </a:p>
                  </a:txBody>
                  <a:tcPr/>
                </a:tc>
                <a:tc>
                  <a:txBody>
                    <a:bodyPr/>
                    <a:lstStyle/>
                    <a:p>
                      <a:r>
                        <a:rPr lang="ro-RO" dirty="0"/>
                        <a:t>Ho FALS</a:t>
                      </a:r>
                    </a:p>
                  </a:txBody>
                  <a:tcPr/>
                </a:tc>
                <a:extLst>
                  <a:ext uri="{0D108BD9-81ED-4DB2-BD59-A6C34878D82A}">
                    <a16:rowId xmlns:a16="http://schemas.microsoft.com/office/drawing/2014/main" val="3153113210"/>
                  </a:ext>
                </a:extLst>
              </a:tr>
              <a:tr h="721342">
                <a:tc vMerge="1">
                  <a:txBody>
                    <a:bodyPr/>
                    <a:lstStyle/>
                    <a:p>
                      <a:endParaRPr lang="ro-RO" dirty="0"/>
                    </a:p>
                  </a:txBody>
                  <a:tcPr/>
                </a:tc>
                <a:tc>
                  <a:txBody>
                    <a:bodyPr/>
                    <a:lstStyle/>
                    <a:p>
                      <a:r>
                        <a:rPr lang="ro-RO" dirty="0"/>
                        <a:t>Ho FALS</a:t>
                      </a:r>
                    </a:p>
                  </a:txBody>
                  <a:tcPr/>
                </a:tc>
                <a:tc>
                  <a:txBody>
                    <a:bodyPr/>
                    <a:lstStyle/>
                    <a:p>
                      <a:pPr algn="ctr"/>
                      <a:r>
                        <a:rPr lang="ro-RO" dirty="0"/>
                        <a:t>Eroare de tip I</a:t>
                      </a:r>
                    </a:p>
                    <a:p>
                      <a:pPr algn="ctr"/>
                      <a:r>
                        <a:rPr lang="ro-RO" dirty="0">
                          <a:latin typeface="Times New Roman" panose="02020603050405020304" pitchFamily="18" charset="0"/>
                          <a:cs typeface="Times New Roman" panose="02020603050405020304" pitchFamily="18" charset="0"/>
                        </a:rPr>
                        <a:t>α</a:t>
                      </a:r>
                      <a:endParaRPr lang="ro-RO" dirty="0"/>
                    </a:p>
                  </a:txBody>
                  <a:tcPr/>
                </a:tc>
                <a:tc>
                  <a:txBody>
                    <a:bodyPr/>
                    <a:lstStyle/>
                    <a:p>
                      <a:endParaRPr lang="ro-RO"/>
                    </a:p>
                  </a:txBody>
                  <a:tcPr/>
                </a:tc>
                <a:extLst>
                  <a:ext uri="{0D108BD9-81ED-4DB2-BD59-A6C34878D82A}">
                    <a16:rowId xmlns:a16="http://schemas.microsoft.com/office/drawing/2014/main" val="1869894672"/>
                  </a:ext>
                </a:extLst>
              </a:tr>
              <a:tr h="721342">
                <a:tc vMerge="1">
                  <a:txBody>
                    <a:bodyPr/>
                    <a:lstStyle/>
                    <a:p>
                      <a:endParaRPr lang="ro-RO" dirty="0"/>
                    </a:p>
                  </a:txBody>
                  <a:tcPr/>
                </a:tc>
                <a:tc>
                  <a:txBody>
                    <a:bodyPr/>
                    <a:lstStyle/>
                    <a:p>
                      <a:r>
                        <a:rPr lang="ro-RO"/>
                        <a:t>Ho ADEVARAT</a:t>
                      </a:r>
                      <a:endParaRPr lang="ro-RO" dirty="0"/>
                    </a:p>
                  </a:txBody>
                  <a:tcPr/>
                </a:tc>
                <a:tc>
                  <a:txBody>
                    <a:bodyPr/>
                    <a:lstStyle/>
                    <a:p>
                      <a:endParaRPr lang="ro-RO" dirty="0"/>
                    </a:p>
                  </a:txBody>
                  <a:tcPr/>
                </a:tc>
                <a:tc>
                  <a:txBody>
                    <a:bodyPr/>
                    <a:lstStyle/>
                    <a:p>
                      <a:endParaRPr lang="ro-RO" dirty="0"/>
                    </a:p>
                  </a:txBody>
                  <a:tcPr/>
                </a:tc>
                <a:extLst>
                  <a:ext uri="{0D108BD9-81ED-4DB2-BD59-A6C34878D82A}">
                    <a16:rowId xmlns:a16="http://schemas.microsoft.com/office/drawing/2014/main" val="2160190888"/>
                  </a:ext>
                </a:extLst>
              </a:tr>
            </a:tbl>
          </a:graphicData>
        </a:graphic>
      </p:graphicFrame>
    </p:spTree>
    <p:extLst>
      <p:ext uri="{BB962C8B-B14F-4D97-AF65-F5344CB8AC3E}">
        <p14:creationId xmlns:p14="http://schemas.microsoft.com/office/powerpoint/2010/main" val="207959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err="1"/>
              <a:t>EroAREA</a:t>
            </a:r>
            <a:r>
              <a:rPr lang="ro-RO" dirty="0"/>
              <a:t> DE TIP i</a:t>
            </a:r>
          </a:p>
        </p:txBody>
      </p:sp>
      <p:sp>
        <p:nvSpPr>
          <p:cNvPr id="3" name="Substituent conținut 2">
            <a:extLst>
              <a:ext uri="{FF2B5EF4-FFF2-40B4-BE49-F238E27FC236}">
                <a16:creationId xmlns:a16="http://schemas.microsoft.com/office/drawing/2014/main" id="{9DE288A8-213B-4A30-AA1F-411F9CC1D166}"/>
              </a:ext>
            </a:extLst>
          </p:cNvPr>
          <p:cNvSpPr>
            <a:spLocks noGrp="1"/>
          </p:cNvSpPr>
          <p:nvPr>
            <p:ph idx="1"/>
          </p:nvPr>
        </p:nvSpPr>
        <p:spPr>
          <a:xfrm>
            <a:off x="1069848" y="1740023"/>
            <a:ext cx="10058400" cy="4432177"/>
          </a:xfrm>
        </p:spPr>
        <p:txBody>
          <a:bodyPr/>
          <a:lstStyle/>
          <a:p>
            <a:r>
              <a:rPr lang="ro-RO" b="1" dirty="0"/>
              <a:t>eroarea de tip I reprezintă respingerea ipotezei de nul atunci când în realitate ea este adevărată</a:t>
            </a:r>
            <a:r>
              <a:rPr lang="ro-RO" dirty="0"/>
              <a:t>.</a:t>
            </a:r>
          </a:p>
          <a:p>
            <a:r>
              <a:rPr lang="ro-RO" dirty="0"/>
              <a:t>Nivelul erorii de tip I asumat este indicat de valoarea lui </a:t>
            </a:r>
            <a:r>
              <a:rPr lang="ro-RO" b="1" dirty="0"/>
              <a:t>α</a:t>
            </a:r>
            <a:r>
              <a:rPr lang="ro-RO" dirty="0"/>
              <a:t>.</a:t>
            </a:r>
          </a:p>
          <a:p>
            <a:r>
              <a:rPr lang="ro-RO" dirty="0"/>
              <a:t>Eroarea de tip I are o probabilitate maximă egală cu 0.05 (valoarea maximă a lui </a:t>
            </a:r>
            <a:r>
              <a:rPr lang="ro-RO" b="1" dirty="0"/>
              <a:t>α</a:t>
            </a:r>
            <a:r>
              <a:rPr lang="ro-RO" dirty="0"/>
              <a:t>)</a:t>
            </a:r>
          </a:p>
          <a:p>
            <a:endParaRPr lang="ro-RO" dirty="0"/>
          </a:p>
          <a:p>
            <a:r>
              <a:rPr lang="ro-RO" dirty="0"/>
              <a:t>Probabilitatea de a accepta corect H0 este egală cu 1-</a:t>
            </a:r>
            <a:r>
              <a:rPr lang="ro-RO" b="1" dirty="0"/>
              <a:t> α </a:t>
            </a:r>
            <a:r>
              <a:rPr lang="ro-RO" dirty="0"/>
              <a:t>(Nivel de încredere)</a:t>
            </a:r>
          </a:p>
        </p:txBody>
      </p:sp>
    </p:spTree>
    <p:extLst>
      <p:ext uri="{BB962C8B-B14F-4D97-AF65-F5344CB8AC3E}">
        <p14:creationId xmlns:p14="http://schemas.microsoft.com/office/powerpoint/2010/main" val="76081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Erorile statistice</a:t>
            </a:r>
          </a:p>
        </p:txBody>
      </p:sp>
      <p:graphicFrame>
        <p:nvGraphicFramePr>
          <p:cNvPr id="8" name="Substituent conținut 7">
            <a:extLst>
              <a:ext uri="{FF2B5EF4-FFF2-40B4-BE49-F238E27FC236}">
                <a16:creationId xmlns:a16="http://schemas.microsoft.com/office/drawing/2014/main" id="{D1865FEA-25DE-43CB-961E-E1314EB70C08}"/>
              </a:ext>
            </a:extLst>
          </p:cNvPr>
          <p:cNvGraphicFramePr>
            <a:graphicFrameLocks noGrp="1"/>
          </p:cNvGraphicFramePr>
          <p:nvPr>
            <p:ph idx="1"/>
            <p:extLst>
              <p:ext uri="{D42A27DB-BD31-4B8C-83A1-F6EECF244321}">
                <p14:modId xmlns:p14="http://schemas.microsoft.com/office/powerpoint/2010/main" val="3613112460"/>
              </p:ext>
            </p:extLst>
          </p:nvPr>
        </p:nvGraphicFramePr>
        <p:xfrm>
          <a:off x="1069975" y="1739900"/>
          <a:ext cx="10058401" cy="3078426"/>
        </p:xfrm>
        <a:graphic>
          <a:graphicData uri="http://schemas.openxmlformats.org/drawingml/2006/table">
            <a:tbl>
              <a:tblPr firstRow="1" bandRow="1">
                <a:tableStyleId>{5C22544A-7EE6-4342-B048-85BDC9FD1C3A}</a:tableStyleId>
              </a:tblPr>
              <a:tblGrid>
                <a:gridCol w="1930677">
                  <a:extLst>
                    <a:ext uri="{9D8B030D-6E8A-4147-A177-3AD203B41FA5}">
                      <a16:colId xmlns:a16="http://schemas.microsoft.com/office/drawing/2014/main" val="1040712365"/>
                    </a:ext>
                  </a:extLst>
                </a:gridCol>
                <a:gridCol w="1775534">
                  <a:extLst>
                    <a:ext uri="{9D8B030D-6E8A-4147-A177-3AD203B41FA5}">
                      <a16:colId xmlns:a16="http://schemas.microsoft.com/office/drawing/2014/main" val="893388419"/>
                    </a:ext>
                  </a:extLst>
                </a:gridCol>
                <a:gridCol w="3089430">
                  <a:extLst>
                    <a:ext uri="{9D8B030D-6E8A-4147-A177-3AD203B41FA5}">
                      <a16:colId xmlns:a16="http://schemas.microsoft.com/office/drawing/2014/main" val="4110941455"/>
                    </a:ext>
                  </a:extLst>
                </a:gridCol>
                <a:gridCol w="3262760">
                  <a:extLst>
                    <a:ext uri="{9D8B030D-6E8A-4147-A177-3AD203B41FA5}">
                      <a16:colId xmlns:a16="http://schemas.microsoft.com/office/drawing/2014/main" val="1003615376"/>
                    </a:ext>
                  </a:extLst>
                </a:gridCol>
              </a:tblGrid>
              <a:tr h="721342">
                <a:tc gridSpan="2">
                  <a:txBody>
                    <a:bodyPr/>
                    <a:lstStyle/>
                    <a:p>
                      <a:endParaRPr lang="ro-RO" dirty="0"/>
                    </a:p>
                  </a:txBody>
                  <a:tcPr/>
                </a:tc>
                <a:tc hMerge="1">
                  <a:txBody>
                    <a:bodyPr/>
                    <a:lstStyle/>
                    <a:p>
                      <a:endParaRPr lang="ro-RO"/>
                    </a:p>
                  </a:txBody>
                  <a:tcPr/>
                </a:tc>
                <a:tc gridSpan="2">
                  <a:txBody>
                    <a:bodyPr/>
                    <a:lstStyle/>
                    <a:p>
                      <a:pPr algn="ctr"/>
                      <a:r>
                        <a:rPr lang="ro-RO" dirty="0"/>
                        <a:t>REALITATEA</a:t>
                      </a:r>
                    </a:p>
                  </a:txBody>
                  <a:tcPr/>
                </a:tc>
                <a:tc hMerge="1">
                  <a:txBody>
                    <a:bodyPr/>
                    <a:lstStyle/>
                    <a:p>
                      <a:endParaRPr lang="ro-RO" dirty="0"/>
                    </a:p>
                  </a:txBody>
                  <a:tcPr/>
                </a:tc>
                <a:extLst>
                  <a:ext uri="{0D108BD9-81ED-4DB2-BD59-A6C34878D82A}">
                    <a16:rowId xmlns:a16="http://schemas.microsoft.com/office/drawing/2014/main" val="81954028"/>
                  </a:ext>
                </a:extLst>
              </a:tr>
              <a:tr h="721342">
                <a:tc rowSpan="3">
                  <a:txBody>
                    <a:bodyPr/>
                    <a:lstStyle/>
                    <a:p>
                      <a:pPr algn="ctr"/>
                      <a:endParaRPr lang="ro-RO" b="1" dirty="0"/>
                    </a:p>
                    <a:p>
                      <a:pPr algn="ctr"/>
                      <a:endParaRPr lang="ro-RO" b="1" dirty="0"/>
                    </a:p>
                    <a:p>
                      <a:pPr algn="ctr"/>
                      <a:endParaRPr lang="ro-RO" b="1" dirty="0"/>
                    </a:p>
                    <a:p>
                      <a:pPr algn="ctr"/>
                      <a:r>
                        <a:rPr lang="ro-RO" b="1" dirty="0"/>
                        <a:t>DECIZIA STATISTICĂ</a:t>
                      </a:r>
                    </a:p>
                  </a:txBody>
                  <a:tcPr/>
                </a:tc>
                <a:tc>
                  <a:txBody>
                    <a:bodyPr/>
                    <a:lstStyle/>
                    <a:p>
                      <a:endParaRPr lang="ro-RO" dirty="0"/>
                    </a:p>
                  </a:txBody>
                  <a:tcPr/>
                </a:tc>
                <a:tc>
                  <a:txBody>
                    <a:bodyPr/>
                    <a:lstStyle/>
                    <a:p>
                      <a:r>
                        <a:rPr lang="ro-RO" dirty="0"/>
                        <a:t>Ho ADEVĂRAT</a:t>
                      </a:r>
                    </a:p>
                  </a:txBody>
                  <a:tcPr/>
                </a:tc>
                <a:tc>
                  <a:txBody>
                    <a:bodyPr/>
                    <a:lstStyle/>
                    <a:p>
                      <a:r>
                        <a:rPr lang="ro-RO" dirty="0"/>
                        <a:t>Ho FALS</a:t>
                      </a:r>
                    </a:p>
                  </a:txBody>
                  <a:tcPr/>
                </a:tc>
                <a:extLst>
                  <a:ext uri="{0D108BD9-81ED-4DB2-BD59-A6C34878D82A}">
                    <a16:rowId xmlns:a16="http://schemas.microsoft.com/office/drawing/2014/main" val="3153113210"/>
                  </a:ext>
                </a:extLst>
              </a:tr>
              <a:tr h="721342">
                <a:tc vMerge="1">
                  <a:txBody>
                    <a:bodyPr/>
                    <a:lstStyle/>
                    <a:p>
                      <a:endParaRPr lang="ro-RO" dirty="0"/>
                    </a:p>
                  </a:txBody>
                  <a:tcPr/>
                </a:tc>
                <a:tc>
                  <a:txBody>
                    <a:bodyPr/>
                    <a:lstStyle/>
                    <a:p>
                      <a:r>
                        <a:rPr lang="ro-RO" dirty="0"/>
                        <a:t>Ho FALS</a:t>
                      </a:r>
                    </a:p>
                  </a:txBody>
                  <a:tcPr/>
                </a:tc>
                <a:tc>
                  <a:txBody>
                    <a:bodyPr/>
                    <a:lstStyle/>
                    <a:p>
                      <a:pPr algn="ctr"/>
                      <a:r>
                        <a:rPr lang="ro-RO" dirty="0">
                          <a:solidFill>
                            <a:srgbClr val="FF0000"/>
                          </a:solidFill>
                        </a:rPr>
                        <a:t>Eroare de tip I</a:t>
                      </a:r>
                    </a:p>
                    <a:p>
                      <a:pPr algn="ctr"/>
                      <a:r>
                        <a:rPr lang="ro-RO" dirty="0">
                          <a:solidFill>
                            <a:srgbClr val="FF0000"/>
                          </a:solidFill>
                          <a:latin typeface="Times New Roman" panose="02020603050405020304" pitchFamily="18" charset="0"/>
                          <a:cs typeface="Times New Roman" panose="02020603050405020304" pitchFamily="18" charset="0"/>
                        </a:rPr>
                        <a:t>α</a:t>
                      </a:r>
                      <a:endParaRPr lang="ro-RO" dirty="0">
                        <a:solidFill>
                          <a:srgbClr val="FF0000"/>
                        </a:solidFill>
                      </a:endParaRPr>
                    </a:p>
                  </a:txBody>
                  <a:tcPr/>
                </a:tc>
                <a:tc>
                  <a:txBody>
                    <a:bodyPr/>
                    <a:lstStyle/>
                    <a:p>
                      <a:endParaRPr lang="ro-RO"/>
                    </a:p>
                  </a:txBody>
                  <a:tcPr/>
                </a:tc>
                <a:extLst>
                  <a:ext uri="{0D108BD9-81ED-4DB2-BD59-A6C34878D82A}">
                    <a16:rowId xmlns:a16="http://schemas.microsoft.com/office/drawing/2014/main" val="1869894672"/>
                  </a:ext>
                </a:extLst>
              </a:tr>
              <a:tr h="721342">
                <a:tc vMerge="1">
                  <a:txBody>
                    <a:bodyPr/>
                    <a:lstStyle/>
                    <a:p>
                      <a:endParaRPr lang="ro-RO" dirty="0"/>
                    </a:p>
                  </a:txBody>
                  <a:tcPr/>
                </a:tc>
                <a:tc>
                  <a:txBody>
                    <a:bodyPr/>
                    <a:lstStyle/>
                    <a:p>
                      <a:r>
                        <a:rPr lang="ro-RO" dirty="0"/>
                        <a:t>Ho ADEVARAT</a:t>
                      </a:r>
                    </a:p>
                  </a:txBody>
                  <a:tcPr/>
                </a:tc>
                <a:tc>
                  <a:txBody>
                    <a:bodyPr/>
                    <a:lstStyle/>
                    <a:p>
                      <a:pPr algn="ctr"/>
                      <a:r>
                        <a:rPr lang="ro-RO" dirty="0"/>
                        <a:t>Nivel de încredere</a:t>
                      </a:r>
                    </a:p>
                    <a:p>
                      <a:pPr marL="0" marR="0" lvl="0" indent="0" algn="ctr" defTabSz="914400" rtl="0" eaLnBrk="1" fontAlgn="auto" latinLnBrk="0" hangingPunct="1">
                        <a:lnSpc>
                          <a:spcPct val="100000"/>
                        </a:lnSpc>
                        <a:spcBef>
                          <a:spcPts val="0"/>
                        </a:spcBef>
                        <a:spcAft>
                          <a:spcPts val="0"/>
                        </a:spcAft>
                        <a:buClrTx/>
                        <a:buSzTx/>
                        <a:buFontTx/>
                        <a:buNone/>
                        <a:tabLst/>
                        <a:defRPr/>
                      </a:pPr>
                      <a:r>
                        <a:rPr lang="ro-RO" dirty="0"/>
                        <a:t>1-</a:t>
                      </a:r>
                      <a:r>
                        <a:rPr lang="ro-RO" dirty="0">
                          <a:latin typeface="Times New Roman" panose="02020603050405020304" pitchFamily="18" charset="0"/>
                          <a:cs typeface="Times New Roman" panose="02020603050405020304" pitchFamily="18" charset="0"/>
                        </a:rPr>
                        <a:t>α</a:t>
                      </a:r>
                      <a:endParaRPr lang="ro-RO" dirty="0"/>
                    </a:p>
                    <a:p>
                      <a:endParaRPr lang="ro-RO" dirty="0"/>
                    </a:p>
                  </a:txBody>
                  <a:tcPr/>
                </a:tc>
                <a:tc>
                  <a:txBody>
                    <a:bodyPr/>
                    <a:lstStyle/>
                    <a:p>
                      <a:endParaRPr lang="ro-RO" dirty="0"/>
                    </a:p>
                  </a:txBody>
                  <a:tcPr/>
                </a:tc>
                <a:extLst>
                  <a:ext uri="{0D108BD9-81ED-4DB2-BD59-A6C34878D82A}">
                    <a16:rowId xmlns:a16="http://schemas.microsoft.com/office/drawing/2014/main" val="2160190888"/>
                  </a:ext>
                </a:extLst>
              </a:tr>
            </a:tbl>
          </a:graphicData>
        </a:graphic>
      </p:graphicFrame>
    </p:spTree>
    <p:extLst>
      <p:ext uri="{BB962C8B-B14F-4D97-AF65-F5344CB8AC3E}">
        <p14:creationId xmlns:p14="http://schemas.microsoft.com/office/powerpoint/2010/main" val="101595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err="1"/>
              <a:t>EroAREA</a:t>
            </a:r>
            <a:r>
              <a:rPr lang="ro-RO" dirty="0"/>
              <a:t> DE TIP i</a:t>
            </a:r>
          </a:p>
        </p:txBody>
      </p:sp>
      <p:sp>
        <p:nvSpPr>
          <p:cNvPr id="3" name="Substituent conținut 2">
            <a:extLst>
              <a:ext uri="{FF2B5EF4-FFF2-40B4-BE49-F238E27FC236}">
                <a16:creationId xmlns:a16="http://schemas.microsoft.com/office/drawing/2014/main" id="{9DE288A8-213B-4A30-AA1F-411F9CC1D166}"/>
              </a:ext>
            </a:extLst>
          </p:cNvPr>
          <p:cNvSpPr>
            <a:spLocks noGrp="1"/>
          </p:cNvSpPr>
          <p:nvPr>
            <p:ph idx="1"/>
          </p:nvPr>
        </p:nvSpPr>
        <p:spPr>
          <a:xfrm>
            <a:off x="1069848" y="1740023"/>
            <a:ext cx="10058400" cy="4432177"/>
          </a:xfrm>
        </p:spPr>
        <p:txBody>
          <a:bodyPr/>
          <a:lstStyle/>
          <a:p>
            <a:pPr marL="0" indent="0">
              <a:buNone/>
            </a:pPr>
            <a:endParaRPr lang="ro-RO" dirty="0"/>
          </a:p>
          <a:p>
            <a:r>
              <a:rPr lang="ro-RO" dirty="0"/>
              <a:t>Probabilitatea de a accepta corect H0 este egală cu 1-</a:t>
            </a:r>
            <a:r>
              <a:rPr lang="ro-RO" b="1" dirty="0"/>
              <a:t> α </a:t>
            </a:r>
          </a:p>
          <a:p>
            <a:r>
              <a:rPr lang="ro-RO" dirty="0"/>
              <a:t>Nivel de încredere (</a:t>
            </a:r>
            <a:r>
              <a:rPr lang="ro-RO" dirty="0" err="1"/>
              <a:t>Confidence</a:t>
            </a:r>
            <a:r>
              <a:rPr lang="ro-RO" dirty="0"/>
              <a:t> Interval)</a:t>
            </a:r>
          </a:p>
          <a:p>
            <a:endParaRPr lang="ro-RO" dirty="0"/>
          </a:p>
          <a:p>
            <a:r>
              <a:rPr lang="ro-RO" dirty="0"/>
              <a:t>Nivelul de încredere este probabilitatea complementară erorii de tip I</a:t>
            </a:r>
          </a:p>
        </p:txBody>
      </p:sp>
    </p:spTree>
    <p:extLst>
      <p:ext uri="{BB962C8B-B14F-4D97-AF65-F5344CB8AC3E}">
        <p14:creationId xmlns:p14="http://schemas.microsoft.com/office/powerpoint/2010/main" val="401245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Erorile statistice</a:t>
            </a:r>
          </a:p>
        </p:txBody>
      </p:sp>
      <p:graphicFrame>
        <p:nvGraphicFramePr>
          <p:cNvPr id="8" name="Substituent conținut 7">
            <a:extLst>
              <a:ext uri="{FF2B5EF4-FFF2-40B4-BE49-F238E27FC236}">
                <a16:creationId xmlns:a16="http://schemas.microsoft.com/office/drawing/2014/main" id="{D1865FEA-25DE-43CB-961E-E1314EB70C08}"/>
              </a:ext>
            </a:extLst>
          </p:cNvPr>
          <p:cNvGraphicFramePr>
            <a:graphicFrameLocks noGrp="1"/>
          </p:cNvGraphicFramePr>
          <p:nvPr>
            <p:ph idx="1"/>
            <p:extLst>
              <p:ext uri="{D42A27DB-BD31-4B8C-83A1-F6EECF244321}">
                <p14:modId xmlns:p14="http://schemas.microsoft.com/office/powerpoint/2010/main" val="3585635947"/>
              </p:ext>
            </p:extLst>
          </p:nvPr>
        </p:nvGraphicFramePr>
        <p:xfrm>
          <a:off x="1069975" y="1739900"/>
          <a:ext cx="10058401" cy="3078426"/>
        </p:xfrm>
        <a:graphic>
          <a:graphicData uri="http://schemas.openxmlformats.org/drawingml/2006/table">
            <a:tbl>
              <a:tblPr firstRow="1" bandRow="1">
                <a:tableStyleId>{5C22544A-7EE6-4342-B048-85BDC9FD1C3A}</a:tableStyleId>
              </a:tblPr>
              <a:tblGrid>
                <a:gridCol w="1930677">
                  <a:extLst>
                    <a:ext uri="{9D8B030D-6E8A-4147-A177-3AD203B41FA5}">
                      <a16:colId xmlns:a16="http://schemas.microsoft.com/office/drawing/2014/main" val="1040712365"/>
                    </a:ext>
                  </a:extLst>
                </a:gridCol>
                <a:gridCol w="1775534">
                  <a:extLst>
                    <a:ext uri="{9D8B030D-6E8A-4147-A177-3AD203B41FA5}">
                      <a16:colId xmlns:a16="http://schemas.microsoft.com/office/drawing/2014/main" val="893388419"/>
                    </a:ext>
                  </a:extLst>
                </a:gridCol>
                <a:gridCol w="3089430">
                  <a:extLst>
                    <a:ext uri="{9D8B030D-6E8A-4147-A177-3AD203B41FA5}">
                      <a16:colId xmlns:a16="http://schemas.microsoft.com/office/drawing/2014/main" val="4110941455"/>
                    </a:ext>
                  </a:extLst>
                </a:gridCol>
                <a:gridCol w="3262760">
                  <a:extLst>
                    <a:ext uri="{9D8B030D-6E8A-4147-A177-3AD203B41FA5}">
                      <a16:colId xmlns:a16="http://schemas.microsoft.com/office/drawing/2014/main" val="1003615376"/>
                    </a:ext>
                  </a:extLst>
                </a:gridCol>
              </a:tblGrid>
              <a:tr h="721342">
                <a:tc gridSpan="2">
                  <a:txBody>
                    <a:bodyPr/>
                    <a:lstStyle/>
                    <a:p>
                      <a:endParaRPr lang="ro-RO" dirty="0"/>
                    </a:p>
                  </a:txBody>
                  <a:tcPr/>
                </a:tc>
                <a:tc hMerge="1">
                  <a:txBody>
                    <a:bodyPr/>
                    <a:lstStyle/>
                    <a:p>
                      <a:endParaRPr lang="ro-RO"/>
                    </a:p>
                  </a:txBody>
                  <a:tcPr/>
                </a:tc>
                <a:tc gridSpan="2">
                  <a:txBody>
                    <a:bodyPr/>
                    <a:lstStyle/>
                    <a:p>
                      <a:pPr algn="ctr"/>
                      <a:r>
                        <a:rPr lang="ro-RO" dirty="0"/>
                        <a:t>REALITATEA</a:t>
                      </a:r>
                    </a:p>
                  </a:txBody>
                  <a:tcPr/>
                </a:tc>
                <a:tc hMerge="1">
                  <a:txBody>
                    <a:bodyPr/>
                    <a:lstStyle/>
                    <a:p>
                      <a:endParaRPr lang="ro-RO" dirty="0"/>
                    </a:p>
                  </a:txBody>
                  <a:tcPr/>
                </a:tc>
                <a:extLst>
                  <a:ext uri="{0D108BD9-81ED-4DB2-BD59-A6C34878D82A}">
                    <a16:rowId xmlns:a16="http://schemas.microsoft.com/office/drawing/2014/main" val="81954028"/>
                  </a:ext>
                </a:extLst>
              </a:tr>
              <a:tr h="721342">
                <a:tc rowSpan="3">
                  <a:txBody>
                    <a:bodyPr/>
                    <a:lstStyle/>
                    <a:p>
                      <a:pPr algn="ctr"/>
                      <a:endParaRPr lang="ro-RO" b="1" dirty="0"/>
                    </a:p>
                    <a:p>
                      <a:pPr algn="ctr"/>
                      <a:endParaRPr lang="ro-RO" b="1" dirty="0"/>
                    </a:p>
                    <a:p>
                      <a:pPr algn="ctr"/>
                      <a:endParaRPr lang="ro-RO" b="1" dirty="0"/>
                    </a:p>
                    <a:p>
                      <a:pPr algn="ctr"/>
                      <a:r>
                        <a:rPr lang="ro-RO" b="1" dirty="0"/>
                        <a:t>DECIZIA STATISTICĂ</a:t>
                      </a:r>
                    </a:p>
                  </a:txBody>
                  <a:tcPr/>
                </a:tc>
                <a:tc>
                  <a:txBody>
                    <a:bodyPr/>
                    <a:lstStyle/>
                    <a:p>
                      <a:endParaRPr lang="ro-RO" dirty="0"/>
                    </a:p>
                  </a:txBody>
                  <a:tcPr/>
                </a:tc>
                <a:tc>
                  <a:txBody>
                    <a:bodyPr/>
                    <a:lstStyle/>
                    <a:p>
                      <a:r>
                        <a:rPr lang="ro-RO" dirty="0"/>
                        <a:t>Ho ADEVĂRAT</a:t>
                      </a:r>
                    </a:p>
                  </a:txBody>
                  <a:tcPr/>
                </a:tc>
                <a:tc>
                  <a:txBody>
                    <a:bodyPr/>
                    <a:lstStyle/>
                    <a:p>
                      <a:r>
                        <a:rPr lang="ro-RO" dirty="0"/>
                        <a:t>Ho FALS</a:t>
                      </a:r>
                    </a:p>
                  </a:txBody>
                  <a:tcPr/>
                </a:tc>
                <a:extLst>
                  <a:ext uri="{0D108BD9-81ED-4DB2-BD59-A6C34878D82A}">
                    <a16:rowId xmlns:a16="http://schemas.microsoft.com/office/drawing/2014/main" val="3153113210"/>
                  </a:ext>
                </a:extLst>
              </a:tr>
              <a:tr h="721342">
                <a:tc vMerge="1">
                  <a:txBody>
                    <a:bodyPr/>
                    <a:lstStyle/>
                    <a:p>
                      <a:endParaRPr lang="ro-RO" dirty="0"/>
                    </a:p>
                  </a:txBody>
                  <a:tcPr/>
                </a:tc>
                <a:tc>
                  <a:txBody>
                    <a:bodyPr/>
                    <a:lstStyle/>
                    <a:p>
                      <a:r>
                        <a:rPr lang="ro-RO" dirty="0"/>
                        <a:t>Ho FALS</a:t>
                      </a:r>
                    </a:p>
                  </a:txBody>
                  <a:tcPr/>
                </a:tc>
                <a:tc>
                  <a:txBody>
                    <a:bodyPr/>
                    <a:lstStyle/>
                    <a:p>
                      <a:pPr algn="ctr"/>
                      <a:r>
                        <a:rPr lang="ro-RO" dirty="0">
                          <a:solidFill>
                            <a:srgbClr val="FF0000"/>
                          </a:solidFill>
                        </a:rPr>
                        <a:t>Eroare de tip I</a:t>
                      </a:r>
                    </a:p>
                    <a:p>
                      <a:pPr algn="ctr"/>
                      <a:r>
                        <a:rPr lang="ro-RO" dirty="0">
                          <a:solidFill>
                            <a:srgbClr val="FF0000"/>
                          </a:solidFill>
                          <a:latin typeface="Times New Roman" panose="02020603050405020304" pitchFamily="18" charset="0"/>
                          <a:cs typeface="Times New Roman" panose="02020603050405020304" pitchFamily="18" charset="0"/>
                        </a:rPr>
                        <a:t>α</a:t>
                      </a:r>
                      <a:endParaRPr lang="ro-RO" dirty="0">
                        <a:solidFill>
                          <a:srgbClr val="FF0000"/>
                        </a:solidFill>
                      </a:endParaRPr>
                    </a:p>
                  </a:txBody>
                  <a:tcPr/>
                </a:tc>
                <a:tc>
                  <a:txBody>
                    <a:bodyPr/>
                    <a:lstStyle/>
                    <a:p>
                      <a:endParaRPr lang="ro-RO" dirty="0"/>
                    </a:p>
                  </a:txBody>
                  <a:tcPr/>
                </a:tc>
                <a:extLst>
                  <a:ext uri="{0D108BD9-81ED-4DB2-BD59-A6C34878D82A}">
                    <a16:rowId xmlns:a16="http://schemas.microsoft.com/office/drawing/2014/main" val="1869894672"/>
                  </a:ext>
                </a:extLst>
              </a:tr>
              <a:tr h="721342">
                <a:tc vMerge="1">
                  <a:txBody>
                    <a:bodyPr/>
                    <a:lstStyle/>
                    <a:p>
                      <a:endParaRPr lang="ro-RO" dirty="0"/>
                    </a:p>
                  </a:txBody>
                  <a:tcPr/>
                </a:tc>
                <a:tc>
                  <a:txBody>
                    <a:bodyPr/>
                    <a:lstStyle/>
                    <a:p>
                      <a:r>
                        <a:rPr lang="ro-RO" dirty="0"/>
                        <a:t>Ho ADEVĂRAT</a:t>
                      </a:r>
                    </a:p>
                  </a:txBody>
                  <a:tcPr/>
                </a:tc>
                <a:tc>
                  <a:txBody>
                    <a:bodyPr/>
                    <a:lstStyle/>
                    <a:p>
                      <a:pPr algn="ctr"/>
                      <a:r>
                        <a:rPr lang="ro-RO" dirty="0"/>
                        <a:t>Nivel de încredere</a:t>
                      </a:r>
                    </a:p>
                    <a:p>
                      <a:pPr marL="0" marR="0" lvl="0" indent="0" algn="ctr" defTabSz="914400" rtl="0" eaLnBrk="1" fontAlgn="auto" latinLnBrk="0" hangingPunct="1">
                        <a:lnSpc>
                          <a:spcPct val="100000"/>
                        </a:lnSpc>
                        <a:spcBef>
                          <a:spcPts val="0"/>
                        </a:spcBef>
                        <a:spcAft>
                          <a:spcPts val="0"/>
                        </a:spcAft>
                        <a:buClrTx/>
                        <a:buSzTx/>
                        <a:buFontTx/>
                        <a:buNone/>
                        <a:tabLst/>
                        <a:defRPr/>
                      </a:pPr>
                      <a:r>
                        <a:rPr lang="ro-RO" dirty="0"/>
                        <a:t>1-</a:t>
                      </a:r>
                      <a:r>
                        <a:rPr lang="ro-RO" dirty="0">
                          <a:latin typeface="Times New Roman" panose="02020603050405020304" pitchFamily="18" charset="0"/>
                          <a:cs typeface="Times New Roman" panose="02020603050405020304" pitchFamily="18" charset="0"/>
                        </a:rPr>
                        <a:t>α</a:t>
                      </a:r>
                      <a:endParaRPr lang="ro-RO" dirty="0"/>
                    </a:p>
                    <a:p>
                      <a:endParaRPr lang="ro-RO" dirty="0"/>
                    </a:p>
                  </a:txBody>
                  <a:tcPr/>
                </a:tc>
                <a:tc>
                  <a:txBody>
                    <a:bodyPr/>
                    <a:lstStyle/>
                    <a:p>
                      <a:pPr algn="ctr"/>
                      <a:r>
                        <a:rPr lang="ro-RO" dirty="0">
                          <a:solidFill>
                            <a:srgbClr val="7030A0"/>
                          </a:solidFill>
                        </a:rPr>
                        <a:t>Eroare de tip II</a:t>
                      </a:r>
                    </a:p>
                    <a:p>
                      <a:pPr algn="ctr"/>
                      <a:r>
                        <a:rPr lang="ro-RO" dirty="0">
                          <a:solidFill>
                            <a:srgbClr val="7030A0"/>
                          </a:solidFill>
                          <a:latin typeface="Times New Roman" panose="02020603050405020304" pitchFamily="18" charset="0"/>
                          <a:cs typeface="Times New Roman" panose="02020603050405020304" pitchFamily="18" charset="0"/>
                        </a:rPr>
                        <a:t>β</a:t>
                      </a:r>
                      <a:endParaRPr lang="ro-RO" dirty="0">
                        <a:solidFill>
                          <a:srgbClr val="7030A0"/>
                        </a:solidFill>
                      </a:endParaRPr>
                    </a:p>
                  </a:txBody>
                  <a:tcPr/>
                </a:tc>
                <a:extLst>
                  <a:ext uri="{0D108BD9-81ED-4DB2-BD59-A6C34878D82A}">
                    <a16:rowId xmlns:a16="http://schemas.microsoft.com/office/drawing/2014/main" val="2160190888"/>
                  </a:ext>
                </a:extLst>
              </a:tr>
            </a:tbl>
          </a:graphicData>
        </a:graphic>
      </p:graphicFrame>
    </p:spTree>
    <p:extLst>
      <p:ext uri="{BB962C8B-B14F-4D97-AF65-F5344CB8AC3E}">
        <p14:creationId xmlns:p14="http://schemas.microsoft.com/office/powerpoint/2010/main" val="24547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72F030E-E5C7-48D0-B324-075FE074A259}"/>
              </a:ext>
            </a:extLst>
          </p:cNvPr>
          <p:cNvSpPr>
            <a:spLocks noGrp="1"/>
          </p:cNvSpPr>
          <p:nvPr>
            <p:ph type="title"/>
          </p:nvPr>
        </p:nvSpPr>
        <p:spPr/>
        <p:txBody>
          <a:bodyPr/>
          <a:lstStyle/>
          <a:p>
            <a:r>
              <a:rPr lang="ro-RO" dirty="0"/>
              <a:t>Eroarea de tip II</a:t>
            </a:r>
          </a:p>
        </p:txBody>
      </p:sp>
      <p:sp>
        <p:nvSpPr>
          <p:cNvPr id="3" name="Substituent conținut 2">
            <a:extLst>
              <a:ext uri="{FF2B5EF4-FFF2-40B4-BE49-F238E27FC236}">
                <a16:creationId xmlns:a16="http://schemas.microsoft.com/office/drawing/2014/main" id="{2776FA1A-A773-448E-A9EA-E5A2BF6C9824}"/>
              </a:ext>
            </a:extLst>
          </p:cNvPr>
          <p:cNvSpPr>
            <a:spLocks noGrp="1"/>
          </p:cNvSpPr>
          <p:nvPr>
            <p:ph idx="1"/>
          </p:nvPr>
        </p:nvSpPr>
        <p:spPr/>
        <p:txBody>
          <a:bodyPr/>
          <a:lstStyle/>
          <a:p>
            <a:r>
              <a:rPr lang="ro-RO" dirty="0"/>
              <a:t>Dacă acceptăm ipoteza de nul atunci când în realitate este falsă facem o </a:t>
            </a:r>
            <a:r>
              <a:rPr lang="ro-RO" b="1" dirty="0"/>
              <a:t>eroare de tip II</a:t>
            </a:r>
            <a:r>
              <a:rPr lang="ro-RO" dirty="0"/>
              <a:t>.</a:t>
            </a:r>
          </a:p>
          <a:p>
            <a:r>
              <a:rPr lang="ro-RO" b="1" dirty="0"/>
              <a:t>eroarea de tip II reprezintă acceptarea ipotezei de nul atunci când în realitate este falsă</a:t>
            </a:r>
            <a:r>
              <a:rPr lang="ro-RO" dirty="0"/>
              <a:t>.</a:t>
            </a:r>
          </a:p>
          <a:p>
            <a:endParaRPr lang="ro-RO" dirty="0"/>
          </a:p>
          <a:p>
            <a:r>
              <a:rPr lang="ro-RO" dirty="0"/>
              <a:t>Simbolizată cu </a:t>
            </a:r>
            <a:r>
              <a:rPr lang="ro-RO" dirty="0">
                <a:latin typeface="Times New Roman" panose="02020603050405020304" pitchFamily="18" charset="0"/>
                <a:cs typeface="Times New Roman" panose="02020603050405020304" pitchFamily="18" charset="0"/>
              </a:rPr>
              <a:t>β</a:t>
            </a:r>
          </a:p>
          <a:p>
            <a:r>
              <a:rPr lang="ro-RO" b="1" dirty="0"/>
              <a:t>Nici un soft statistic nu calculează eroarea de tip II</a:t>
            </a:r>
          </a:p>
        </p:txBody>
      </p:sp>
    </p:spTree>
    <p:extLst>
      <p:ext uri="{BB962C8B-B14F-4D97-AF65-F5344CB8AC3E}">
        <p14:creationId xmlns:p14="http://schemas.microsoft.com/office/powerpoint/2010/main" val="282150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DFC352-4AB2-41ED-9BEF-12B7747DF200}"/>
              </a:ext>
            </a:extLst>
          </p:cNvPr>
          <p:cNvSpPr>
            <a:spLocks noGrp="1"/>
          </p:cNvSpPr>
          <p:nvPr>
            <p:ph type="title"/>
          </p:nvPr>
        </p:nvSpPr>
        <p:spPr>
          <a:xfrm>
            <a:off x="1069848" y="484632"/>
            <a:ext cx="10058400" cy="1113349"/>
          </a:xfrm>
        </p:spPr>
        <p:txBody>
          <a:bodyPr/>
          <a:lstStyle/>
          <a:p>
            <a:r>
              <a:rPr lang="ro-RO" dirty="0"/>
              <a:t>Erorile statistice</a:t>
            </a:r>
          </a:p>
        </p:txBody>
      </p:sp>
      <p:graphicFrame>
        <p:nvGraphicFramePr>
          <p:cNvPr id="8" name="Substituent conținut 7">
            <a:extLst>
              <a:ext uri="{FF2B5EF4-FFF2-40B4-BE49-F238E27FC236}">
                <a16:creationId xmlns:a16="http://schemas.microsoft.com/office/drawing/2014/main" id="{D1865FEA-25DE-43CB-961E-E1314EB70C08}"/>
              </a:ext>
            </a:extLst>
          </p:cNvPr>
          <p:cNvGraphicFramePr>
            <a:graphicFrameLocks noGrp="1"/>
          </p:cNvGraphicFramePr>
          <p:nvPr>
            <p:ph idx="1"/>
            <p:extLst>
              <p:ext uri="{D42A27DB-BD31-4B8C-83A1-F6EECF244321}">
                <p14:modId xmlns:p14="http://schemas.microsoft.com/office/powerpoint/2010/main" val="1219940225"/>
              </p:ext>
            </p:extLst>
          </p:nvPr>
        </p:nvGraphicFramePr>
        <p:xfrm>
          <a:off x="1069975" y="1739900"/>
          <a:ext cx="10058401" cy="3078426"/>
        </p:xfrm>
        <a:graphic>
          <a:graphicData uri="http://schemas.openxmlformats.org/drawingml/2006/table">
            <a:tbl>
              <a:tblPr firstRow="1" bandRow="1">
                <a:tableStyleId>{5C22544A-7EE6-4342-B048-85BDC9FD1C3A}</a:tableStyleId>
              </a:tblPr>
              <a:tblGrid>
                <a:gridCol w="1930677">
                  <a:extLst>
                    <a:ext uri="{9D8B030D-6E8A-4147-A177-3AD203B41FA5}">
                      <a16:colId xmlns:a16="http://schemas.microsoft.com/office/drawing/2014/main" val="1040712365"/>
                    </a:ext>
                  </a:extLst>
                </a:gridCol>
                <a:gridCol w="1775534">
                  <a:extLst>
                    <a:ext uri="{9D8B030D-6E8A-4147-A177-3AD203B41FA5}">
                      <a16:colId xmlns:a16="http://schemas.microsoft.com/office/drawing/2014/main" val="893388419"/>
                    </a:ext>
                  </a:extLst>
                </a:gridCol>
                <a:gridCol w="3089430">
                  <a:extLst>
                    <a:ext uri="{9D8B030D-6E8A-4147-A177-3AD203B41FA5}">
                      <a16:colId xmlns:a16="http://schemas.microsoft.com/office/drawing/2014/main" val="4110941455"/>
                    </a:ext>
                  </a:extLst>
                </a:gridCol>
                <a:gridCol w="3262760">
                  <a:extLst>
                    <a:ext uri="{9D8B030D-6E8A-4147-A177-3AD203B41FA5}">
                      <a16:colId xmlns:a16="http://schemas.microsoft.com/office/drawing/2014/main" val="1003615376"/>
                    </a:ext>
                  </a:extLst>
                </a:gridCol>
              </a:tblGrid>
              <a:tr h="721342">
                <a:tc gridSpan="2">
                  <a:txBody>
                    <a:bodyPr/>
                    <a:lstStyle/>
                    <a:p>
                      <a:endParaRPr lang="ro-RO" dirty="0"/>
                    </a:p>
                  </a:txBody>
                  <a:tcPr/>
                </a:tc>
                <a:tc hMerge="1">
                  <a:txBody>
                    <a:bodyPr/>
                    <a:lstStyle/>
                    <a:p>
                      <a:endParaRPr lang="ro-RO"/>
                    </a:p>
                  </a:txBody>
                  <a:tcPr/>
                </a:tc>
                <a:tc gridSpan="2">
                  <a:txBody>
                    <a:bodyPr/>
                    <a:lstStyle/>
                    <a:p>
                      <a:pPr algn="ctr"/>
                      <a:r>
                        <a:rPr lang="ro-RO" dirty="0"/>
                        <a:t>REALITATEA</a:t>
                      </a:r>
                    </a:p>
                  </a:txBody>
                  <a:tcPr/>
                </a:tc>
                <a:tc hMerge="1">
                  <a:txBody>
                    <a:bodyPr/>
                    <a:lstStyle/>
                    <a:p>
                      <a:endParaRPr lang="ro-RO" dirty="0"/>
                    </a:p>
                  </a:txBody>
                  <a:tcPr/>
                </a:tc>
                <a:extLst>
                  <a:ext uri="{0D108BD9-81ED-4DB2-BD59-A6C34878D82A}">
                    <a16:rowId xmlns:a16="http://schemas.microsoft.com/office/drawing/2014/main" val="81954028"/>
                  </a:ext>
                </a:extLst>
              </a:tr>
              <a:tr h="721342">
                <a:tc rowSpan="3">
                  <a:txBody>
                    <a:bodyPr/>
                    <a:lstStyle/>
                    <a:p>
                      <a:pPr algn="ctr"/>
                      <a:endParaRPr lang="ro-RO" b="1" dirty="0"/>
                    </a:p>
                    <a:p>
                      <a:pPr algn="ctr"/>
                      <a:endParaRPr lang="ro-RO" b="1" dirty="0"/>
                    </a:p>
                    <a:p>
                      <a:pPr algn="ctr"/>
                      <a:endParaRPr lang="ro-RO" b="1" dirty="0"/>
                    </a:p>
                    <a:p>
                      <a:pPr algn="ctr"/>
                      <a:r>
                        <a:rPr lang="ro-RO" b="1" dirty="0"/>
                        <a:t>DECIZIA STATISTICĂ</a:t>
                      </a:r>
                    </a:p>
                  </a:txBody>
                  <a:tcPr/>
                </a:tc>
                <a:tc>
                  <a:txBody>
                    <a:bodyPr/>
                    <a:lstStyle/>
                    <a:p>
                      <a:endParaRPr lang="ro-RO" dirty="0"/>
                    </a:p>
                  </a:txBody>
                  <a:tcPr/>
                </a:tc>
                <a:tc>
                  <a:txBody>
                    <a:bodyPr/>
                    <a:lstStyle/>
                    <a:p>
                      <a:r>
                        <a:rPr lang="ro-RO" dirty="0"/>
                        <a:t>Ho ADEVĂRAT</a:t>
                      </a:r>
                    </a:p>
                  </a:txBody>
                  <a:tcPr/>
                </a:tc>
                <a:tc>
                  <a:txBody>
                    <a:bodyPr/>
                    <a:lstStyle/>
                    <a:p>
                      <a:r>
                        <a:rPr lang="ro-RO" dirty="0"/>
                        <a:t>Ho FALS</a:t>
                      </a:r>
                    </a:p>
                  </a:txBody>
                  <a:tcPr/>
                </a:tc>
                <a:extLst>
                  <a:ext uri="{0D108BD9-81ED-4DB2-BD59-A6C34878D82A}">
                    <a16:rowId xmlns:a16="http://schemas.microsoft.com/office/drawing/2014/main" val="3153113210"/>
                  </a:ext>
                </a:extLst>
              </a:tr>
              <a:tr h="721342">
                <a:tc vMerge="1">
                  <a:txBody>
                    <a:bodyPr/>
                    <a:lstStyle/>
                    <a:p>
                      <a:endParaRPr lang="ro-RO" dirty="0"/>
                    </a:p>
                  </a:txBody>
                  <a:tcPr/>
                </a:tc>
                <a:tc>
                  <a:txBody>
                    <a:bodyPr/>
                    <a:lstStyle/>
                    <a:p>
                      <a:r>
                        <a:rPr lang="ro-RO" dirty="0"/>
                        <a:t>Ho FALS</a:t>
                      </a:r>
                    </a:p>
                  </a:txBody>
                  <a:tcPr/>
                </a:tc>
                <a:tc>
                  <a:txBody>
                    <a:bodyPr/>
                    <a:lstStyle/>
                    <a:p>
                      <a:pPr algn="ctr"/>
                      <a:r>
                        <a:rPr lang="ro-RO" dirty="0">
                          <a:solidFill>
                            <a:srgbClr val="FF0000"/>
                          </a:solidFill>
                        </a:rPr>
                        <a:t>Eroare de tip I</a:t>
                      </a:r>
                    </a:p>
                    <a:p>
                      <a:pPr algn="ctr"/>
                      <a:r>
                        <a:rPr lang="ro-RO" dirty="0">
                          <a:solidFill>
                            <a:srgbClr val="FF0000"/>
                          </a:solidFill>
                          <a:latin typeface="Times New Roman" panose="02020603050405020304" pitchFamily="18" charset="0"/>
                          <a:cs typeface="Times New Roman" panose="02020603050405020304" pitchFamily="18" charset="0"/>
                        </a:rPr>
                        <a:t>α</a:t>
                      </a:r>
                      <a:endParaRPr lang="ro-RO" dirty="0">
                        <a:solidFill>
                          <a:srgbClr val="FF0000"/>
                        </a:solidFill>
                      </a:endParaRPr>
                    </a:p>
                  </a:txBody>
                  <a:tcPr/>
                </a:tc>
                <a:tc>
                  <a:txBody>
                    <a:bodyPr/>
                    <a:lstStyle/>
                    <a:p>
                      <a:pPr algn="ctr"/>
                      <a:r>
                        <a:rPr lang="ro-RO" dirty="0">
                          <a:solidFill>
                            <a:srgbClr val="00B050"/>
                          </a:solidFill>
                        </a:rPr>
                        <a:t>Puterea testului</a:t>
                      </a:r>
                    </a:p>
                    <a:p>
                      <a:pPr marL="0" marR="0" lvl="0" indent="0" algn="ctr" defTabSz="914400" rtl="0" eaLnBrk="1" fontAlgn="auto" latinLnBrk="0" hangingPunct="1">
                        <a:lnSpc>
                          <a:spcPct val="100000"/>
                        </a:lnSpc>
                        <a:spcBef>
                          <a:spcPts val="0"/>
                        </a:spcBef>
                        <a:spcAft>
                          <a:spcPts val="0"/>
                        </a:spcAft>
                        <a:buClrTx/>
                        <a:buSzTx/>
                        <a:buFontTx/>
                        <a:buNone/>
                        <a:tabLst/>
                        <a:defRPr/>
                      </a:pPr>
                      <a:r>
                        <a:rPr lang="ro-RO" dirty="0">
                          <a:solidFill>
                            <a:srgbClr val="00B050"/>
                          </a:solidFill>
                        </a:rPr>
                        <a:t>1-</a:t>
                      </a:r>
                      <a:r>
                        <a:rPr lang="ro-RO" dirty="0">
                          <a:solidFill>
                            <a:srgbClr val="00B050"/>
                          </a:solidFill>
                          <a:latin typeface="Times New Roman" panose="02020603050405020304" pitchFamily="18" charset="0"/>
                          <a:cs typeface="Times New Roman" panose="02020603050405020304" pitchFamily="18" charset="0"/>
                        </a:rPr>
                        <a:t>β</a:t>
                      </a:r>
                      <a:endParaRPr lang="ro-RO" dirty="0">
                        <a:solidFill>
                          <a:srgbClr val="00B050"/>
                        </a:solidFill>
                      </a:endParaRPr>
                    </a:p>
                  </a:txBody>
                  <a:tcPr/>
                </a:tc>
                <a:extLst>
                  <a:ext uri="{0D108BD9-81ED-4DB2-BD59-A6C34878D82A}">
                    <a16:rowId xmlns:a16="http://schemas.microsoft.com/office/drawing/2014/main" val="1869894672"/>
                  </a:ext>
                </a:extLst>
              </a:tr>
              <a:tr h="721342">
                <a:tc vMerge="1">
                  <a:txBody>
                    <a:bodyPr/>
                    <a:lstStyle/>
                    <a:p>
                      <a:endParaRPr lang="ro-RO" dirty="0"/>
                    </a:p>
                  </a:txBody>
                  <a:tcPr/>
                </a:tc>
                <a:tc>
                  <a:txBody>
                    <a:bodyPr/>
                    <a:lstStyle/>
                    <a:p>
                      <a:r>
                        <a:rPr lang="ro-RO" dirty="0"/>
                        <a:t>Ho ADEVĂRAT</a:t>
                      </a:r>
                    </a:p>
                  </a:txBody>
                  <a:tcPr/>
                </a:tc>
                <a:tc>
                  <a:txBody>
                    <a:bodyPr/>
                    <a:lstStyle/>
                    <a:p>
                      <a:pPr algn="ctr"/>
                      <a:r>
                        <a:rPr lang="ro-RO" dirty="0"/>
                        <a:t>Nivel de încredere</a:t>
                      </a:r>
                    </a:p>
                    <a:p>
                      <a:pPr marL="0" marR="0" lvl="0" indent="0" algn="ctr" defTabSz="914400" rtl="0" eaLnBrk="1" fontAlgn="auto" latinLnBrk="0" hangingPunct="1">
                        <a:lnSpc>
                          <a:spcPct val="100000"/>
                        </a:lnSpc>
                        <a:spcBef>
                          <a:spcPts val="0"/>
                        </a:spcBef>
                        <a:spcAft>
                          <a:spcPts val="0"/>
                        </a:spcAft>
                        <a:buClrTx/>
                        <a:buSzTx/>
                        <a:buFontTx/>
                        <a:buNone/>
                        <a:tabLst/>
                        <a:defRPr/>
                      </a:pPr>
                      <a:r>
                        <a:rPr lang="ro-RO" dirty="0"/>
                        <a:t>1-</a:t>
                      </a:r>
                      <a:r>
                        <a:rPr lang="ro-RO" dirty="0">
                          <a:latin typeface="Times New Roman" panose="02020603050405020304" pitchFamily="18" charset="0"/>
                          <a:cs typeface="Times New Roman" panose="02020603050405020304" pitchFamily="18" charset="0"/>
                        </a:rPr>
                        <a:t>α</a:t>
                      </a:r>
                      <a:endParaRPr lang="ro-RO" dirty="0"/>
                    </a:p>
                    <a:p>
                      <a:endParaRPr lang="ro-RO" dirty="0"/>
                    </a:p>
                  </a:txBody>
                  <a:tcPr/>
                </a:tc>
                <a:tc>
                  <a:txBody>
                    <a:bodyPr/>
                    <a:lstStyle/>
                    <a:p>
                      <a:pPr algn="ctr"/>
                      <a:r>
                        <a:rPr lang="ro-RO" dirty="0">
                          <a:solidFill>
                            <a:srgbClr val="7030A0"/>
                          </a:solidFill>
                        </a:rPr>
                        <a:t>Eroare de tip II</a:t>
                      </a:r>
                    </a:p>
                    <a:p>
                      <a:pPr algn="ctr"/>
                      <a:r>
                        <a:rPr lang="ro-RO" dirty="0">
                          <a:solidFill>
                            <a:srgbClr val="7030A0"/>
                          </a:solidFill>
                          <a:latin typeface="Times New Roman" panose="02020603050405020304" pitchFamily="18" charset="0"/>
                          <a:cs typeface="Times New Roman" panose="02020603050405020304" pitchFamily="18" charset="0"/>
                        </a:rPr>
                        <a:t>β</a:t>
                      </a:r>
                      <a:endParaRPr lang="ro-RO" dirty="0">
                        <a:solidFill>
                          <a:srgbClr val="7030A0"/>
                        </a:solidFill>
                      </a:endParaRPr>
                    </a:p>
                  </a:txBody>
                  <a:tcPr/>
                </a:tc>
                <a:extLst>
                  <a:ext uri="{0D108BD9-81ED-4DB2-BD59-A6C34878D82A}">
                    <a16:rowId xmlns:a16="http://schemas.microsoft.com/office/drawing/2014/main" val="2160190888"/>
                  </a:ext>
                </a:extLst>
              </a:tr>
            </a:tbl>
          </a:graphicData>
        </a:graphic>
      </p:graphicFrame>
    </p:spTree>
    <p:extLst>
      <p:ext uri="{BB962C8B-B14F-4D97-AF65-F5344CB8AC3E}">
        <p14:creationId xmlns:p14="http://schemas.microsoft.com/office/powerpoint/2010/main" val="36507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 lemn">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Tip lemn</Template>
  <TotalTime>1153</TotalTime>
  <Words>925</Words>
  <Application>Microsoft Macintosh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Cambria</vt:lpstr>
      <vt:lpstr>Rockwell</vt:lpstr>
      <vt:lpstr>Rockwell Condensed</vt:lpstr>
      <vt:lpstr>Times New Roman</vt:lpstr>
      <vt:lpstr>Wingdings</vt:lpstr>
      <vt:lpstr>Tip lemn</vt:lpstr>
      <vt:lpstr>Curs 10 – Erorile statistice. Puterea testului. Marimea efectului</vt:lpstr>
      <vt:lpstr>Erorile statistice</vt:lpstr>
      <vt:lpstr>Erorile statistice</vt:lpstr>
      <vt:lpstr>EroAREA DE TIP i</vt:lpstr>
      <vt:lpstr>Erorile statistice</vt:lpstr>
      <vt:lpstr>EroAREA DE TIP i</vt:lpstr>
      <vt:lpstr>Erorile statistice</vt:lpstr>
      <vt:lpstr>Eroarea de tip II</vt:lpstr>
      <vt:lpstr>Erorile statistice</vt:lpstr>
      <vt:lpstr>Erorile statistice</vt:lpstr>
      <vt:lpstr>Puterea testului</vt:lpstr>
      <vt:lpstr>Puterea testului</vt:lpstr>
      <vt:lpstr>Puterea testului</vt:lpstr>
      <vt:lpstr>Marimea efectului</vt:lpstr>
      <vt:lpstr>Marimea efectului</vt:lpstr>
      <vt:lpstr>Marimea efectului</vt:lpstr>
      <vt:lpstr>Marimea efectului – Diferențe dintre medii</vt:lpstr>
      <vt:lpstr>Marimea efectului – Corelația PeARSON</vt:lpstr>
      <vt:lpstr>Marimea efectului – calculator online</vt:lpstr>
      <vt:lpstr>Marimea efectului – R</vt:lpstr>
      <vt:lpstr>Marimea efectului – R</vt:lpstr>
      <vt:lpstr>Marimea efectului – R</vt:lpstr>
      <vt:lpstr>Marimea efectului – R</vt:lpstr>
      <vt:lpstr>Marimea efectului – R</vt:lpstr>
      <vt:lpstr>Marimea efectului –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 10 – Erorile statistice. Puterea testului. Marimea efectului</dc:title>
  <dc:creator>Adrian</dc:creator>
  <cp:lastModifiedBy>Adrian Gorbanescu</cp:lastModifiedBy>
  <cp:revision>33</cp:revision>
  <dcterms:created xsi:type="dcterms:W3CDTF">2018-12-02T20:51:50Z</dcterms:created>
  <dcterms:modified xsi:type="dcterms:W3CDTF">2023-12-10T11:18:09Z</dcterms:modified>
</cp:coreProperties>
</file>