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EF5A-6071-4D34-9D95-50E3028974A7}" type="datetimeFigureOut">
              <a:rPr lang="ro-RO" smtClean="0"/>
              <a:t>05.12.2022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31CC-A144-4024-AC05-ADF5C47CC8B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220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27D3-942E-410F-9F60-BDDDCA3B838B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1368-7BCA-4944-B8B1-98C8AD056046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DBA8-BEC0-4453-A759-7BFD9B38B302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8759-8D59-45DE-BAC4-E0CF649BB1BA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A5DC70-D851-4533-B3D7-3E1E49B6E349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DF7D-156A-4420-A74C-24D6DC3EDF47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5602-32E4-4837-95EB-61A5824C31DB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403-20C8-41F7-B325-C94EA226FF11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5D62-6DB0-41F3-A295-FC755267DA47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D479-F8ED-4110-82A3-E75904902B23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0FA-43DC-450A-BCA3-7E3225EB20A9}" type="datetime1">
              <a:rPr lang="en-US" smtClean="0"/>
              <a:t>12/5/22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474CC6-EFE4-43CA-9BE2-F3CFAEA8EC3E}" type="datetime1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ENREF_45"/><Relationship Id="rId2" Type="http://schemas.openxmlformats.org/officeDocument/2006/relationships/hyperlink" Target="#_ENREF_39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3DC2170-BDC6-4744-A33A-4D5E37A14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600" dirty="0"/>
              <a:t>Curs 9 – testul </a:t>
            </a:r>
            <a:r>
              <a:rPr lang="ro-RO" sz="8000" cap="none" dirty="0"/>
              <a:t>t</a:t>
            </a:r>
            <a:r>
              <a:rPr lang="ro-RO" sz="7600" dirty="0"/>
              <a:t> pentru doua </a:t>
            </a:r>
            <a:r>
              <a:rPr lang="ro-RO" sz="7600" dirty="0" err="1"/>
              <a:t>esantioane</a:t>
            </a:r>
            <a:r>
              <a:rPr lang="ro-RO" sz="7600" dirty="0"/>
              <a:t> dependente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1E34EDD-986C-450E-BBB2-898333F5B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Lector univ. dr. Adrian </a:t>
            </a:r>
            <a:r>
              <a:rPr lang="ro-RO" dirty="0" err="1"/>
              <a:t>Gorbănescu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796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3BEBA8A-C305-43DA-8FD2-6FE9944D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22" y="1775534"/>
            <a:ext cx="5964156" cy="4397375"/>
          </a:xfrm>
          <a:prstGeom prst="rect">
            <a:avLst/>
          </a:prstGeo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2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85054B0-27A9-48F3-8C7D-8A953DFE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912" y="2592387"/>
            <a:ext cx="6943725" cy="2143125"/>
          </a:xfrm>
          <a:prstGeom prst="rect">
            <a:avLst/>
          </a:prstGeo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7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343F3C34-65B0-4A74-98DB-59163B0D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2B7E732D-0484-4A37-9CB6-FF68539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700337"/>
            <a:ext cx="5629275" cy="22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1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Exemplu – 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343F3C34-65B0-4A74-98DB-59163B0D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Baza de date</a:t>
            </a:r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7C88-924B-14D2-B586-A64E0163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796" y="2753020"/>
            <a:ext cx="2737509" cy="27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6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Exemplu – 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7E4DD-D8B3-3D9B-AB5E-F3C8C292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/>
          <a:lstStyle/>
          <a:p>
            <a:r>
              <a:rPr lang="ro-RO" dirty="0"/>
              <a:t>Verificarea condiției de normalitate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Putem considera că ambele distribuții îndeplinesc condiția de normalitate, deoarece abaterea </a:t>
            </a:r>
            <a:r>
              <a:rPr lang="ro-RO" dirty="0" err="1"/>
              <a:t>kurtosis</a:t>
            </a:r>
            <a:r>
              <a:rPr lang="ro-RO" dirty="0"/>
              <a:t> pentru înainte nu se abate atât de sever de la intervalul -1 -&gt;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13479-1F2C-C84C-65E4-8ADD9DEE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15" y="2421202"/>
            <a:ext cx="3505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Exemplu – 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B59484-9E25-4F3D-A338-B2828941F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/>
          <a:lstStyle/>
          <a:p>
            <a:r>
              <a:rPr lang="ro-RO" dirty="0"/>
              <a:t>Identificarea valorilor extreme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9444C-E6BA-DFBC-D580-D8067288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18" y="2244602"/>
            <a:ext cx="7543800" cy="63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536A7-5F22-EB5B-9906-1C825292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677" y="2902859"/>
            <a:ext cx="3784600" cy="2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Exemplu – 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8DB5D5-AAAC-FF20-4308-69CFD358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/>
          <a:lstStyle/>
          <a:p>
            <a:r>
              <a:rPr lang="ro-RO" dirty="0"/>
              <a:t>Aplicarea testului t pentru două eșantioane dependente</a:t>
            </a:r>
          </a:p>
          <a:p>
            <a:endParaRPr lang="ro-RO" dirty="0"/>
          </a:p>
          <a:p>
            <a:r>
              <a:rPr lang="ro-RO" dirty="0" err="1"/>
              <a:t>t.test</a:t>
            </a:r>
            <a:r>
              <a:rPr lang="ro-RO" dirty="0"/>
              <a:t>(baza de </a:t>
            </a:r>
            <a:r>
              <a:rPr lang="ro-RO" dirty="0" err="1"/>
              <a:t>date$prima</a:t>
            </a:r>
            <a:r>
              <a:rPr lang="ro-RO" dirty="0"/>
              <a:t> condiție, baza de </a:t>
            </a:r>
            <a:r>
              <a:rPr lang="ro-RO" dirty="0" err="1"/>
              <a:t>date$a</a:t>
            </a:r>
            <a:r>
              <a:rPr lang="ro-RO" dirty="0"/>
              <a:t> doua condiție, </a:t>
            </a:r>
            <a:r>
              <a:rPr lang="ro-RO" dirty="0" err="1"/>
              <a:t>paired</a:t>
            </a:r>
            <a:r>
              <a:rPr lang="ro-RO" dirty="0"/>
              <a:t>=TRUE, alternative=„</a:t>
            </a:r>
            <a:r>
              <a:rPr lang="ro-RO" dirty="0" err="1"/>
              <a:t>two.sided</a:t>
            </a:r>
            <a:r>
              <a:rPr lang="ro-RO" dirty="0"/>
              <a:t>”)</a:t>
            </a:r>
          </a:p>
          <a:p>
            <a:endParaRPr lang="ro-RO" dirty="0"/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A090B-2EAA-8A36-F4D3-3696E823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92" y="3779365"/>
            <a:ext cx="6565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Exemplu – 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4987A37-ACDC-47A5-899E-1D4AF244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>
            <a:normAutofit/>
          </a:bodyPr>
          <a:lstStyle/>
          <a:p>
            <a:pPr lvl="0"/>
            <a:r>
              <a:rPr lang="ro-RO" sz="1800" b="1" dirty="0"/>
              <a:t>t </a:t>
            </a:r>
            <a:r>
              <a:rPr lang="ro-RO" sz="1800" dirty="0"/>
              <a:t>– valoarea calculată a testului t pentru eșantioane dependente (-1,864).</a:t>
            </a:r>
          </a:p>
          <a:p>
            <a:pPr lvl="0"/>
            <a:r>
              <a:rPr lang="ro-RO" sz="1800" b="1" dirty="0" err="1"/>
              <a:t>df</a:t>
            </a:r>
            <a:r>
              <a:rPr lang="ro-RO" sz="1800" b="1" dirty="0"/>
              <a:t> </a:t>
            </a:r>
            <a:r>
              <a:rPr lang="ro-RO" sz="1800" dirty="0"/>
              <a:t>–numărul de grade de libertate.</a:t>
            </a:r>
          </a:p>
          <a:p>
            <a:r>
              <a:rPr lang="ro-RO" sz="1800" b="1" dirty="0"/>
              <a:t>p – </a:t>
            </a:r>
            <a:r>
              <a:rPr lang="ro-RO" sz="1800" dirty="0"/>
              <a:t>este probabilitatea asociată testului.</a:t>
            </a:r>
          </a:p>
          <a:p>
            <a:r>
              <a:rPr lang="ro-RO" sz="1800" dirty="0"/>
              <a:t>Dacă  p </a:t>
            </a:r>
            <a:r>
              <a:rPr lang="en-US" sz="1800" dirty="0"/>
              <a:t>≤ </a:t>
            </a:r>
            <a:r>
              <a:rPr lang="ro-RO" sz="1800" dirty="0"/>
              <a:t>α  respingem H</a:t>
            </a:r>
            <a:r>
              <a:rPr lang="ro-RO" sz="1800" baseline="-25000" dirty="0"/>
              <a:t>0</a:t>
            </a:r>
            <a:r>
              <a:rPr lang="ro-RO" sz="1800" dirty="0"/>
              <a:t> și acceptăm H</a:t>
            </a:r>
            <a:r>
              <a:rPr lang="ro-RO" sz="1800" baseline="-25000" dirty="0"/>
              <a:t>1</a:t>
            </a:r>
            <a:r>
              <a:rPr lang="ro-RO" sz="1800" dirty="0"/>
              <a:t>. </a:t>
            </a:r>
          </a:p>
          <a:p>
            <a:r>
              <a:rPr lang="ro-RO" sz="1800" dirty="0"/>
              <a:t>Pentru exemplul prezentat p (0,083) </a:t>
            </a:r>
            <a:r>
              <a:rPr lang="en-US" sz="1800" dirty="0"/>
              <a:t>&gt; </a:t>
            </a:r>
            <a:r>
              <a:rPr lang="ro-RO" sz="1800" dirty="0"/>
              <a:t>α (0,05) și vom accepta ipoteza de nul.</a:t>
            </a:r>
          </a:p>
          <a:p>
            <a:r>
              <a:rPr lang="ro-RO" sz="1800" dirty="0"/>
              <a:t>În concluzie, nu există diferențe semnificative la nivelul performanței cicliștilor după administrarea vitaminelor.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D82A2-1590-B09C-9DF0-4AEAEEF0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11" y="4385102"/>
            <a:ext cx="635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4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Exemplu – 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4987A37-ACDC-47A5-899E-1D4AF244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>
            <a:normAutofit/>
          </a:bodyPr>
          <a:lstStyle/>
          <a:p>
            <a:pPr lvl="0"/>
            <a:r>
              <a:rPr lang="ro-RO" sz="1800" b="1" dirty="0"/>
              <a:t>95 </a:t>
            </a:r>
            <a:r>
              <a:rPr lang="ro-RO" sz="1800" b="1" dirty="0" err="1"/>
              <a:t>percent</a:t>
            </a:r>
            <a:r>
              <a:rPr lang="ro-RO" sz="1800" b="1" dirty="0"/>
              <a:t> </a:t>
            </a:r>
            <a:r>
              <a:rPr lang="ro-RO" sz="1800" b="1" dirty="0" err="1"/>
              <a:t>confidence</a:t>
            </a:r>
            <a:r>
              <a:rPr lang="ro-RO" sz="1800" b="1" dirty="0"/>
              <a:t> interval indică intervalul de încredere al mediei de diferențe</a:t>
            </a:r>
          </a:p>
          <a:p>
            <a:pPr lvl="0"/>
            <a:r>
              <a:rPr lang="ro-RO" sz="1800" b="1" dirty="0"/>
              <a:t>Astfel, dacă alegem alte k eșantioane de cicliști, în cel puțin 95% dintre cazuri media diferențelor va fi cuprinsă între -2,72 și 0,19.</a:t>
            </a:r>
          </a:p>
          <a:p>
            <a:pPr lvl="0"/>
            <a:r>
              <a:rPr lang="ro-RO" sz="1800" b="1" dirty="0"/>
              <a:t>Atunci când intervalul de încredere îl cuprinde pe 0 acceptăm ipoteza de nul.</a:t>
            </a:r>
          </a:p>
          <a:p>
            <a:r>
              <a:rPr lang="ro-RO" sz="1800" b="1" dirty="0"/>
              <a:t>Atunci când intervalul de încredere NU îl cuprinde pe 0 respingem ipoteza de nul.</a:t>
            </a:r>
          </a:p>
          <a:p>
            <a:pPr lvl="0"/>
            <a:endParaRPr lang="ro-RO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D82A2-1590-B09C-9DF0-4AEAEEF0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35" y="3987183"/>
            <a:ext cx="635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Raportarea rezultatelor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4987A37-ACDC-47A5-899E-1D4AF244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>
            <a:normAutofit/>
          </a:bodyPr>
          <a:lstStyle/>
          <a:p>
            <a:pPr lvl="0"/>
            <a:r>
              <a:rPr lang="ro-RO" i="1" dirty="0"/>
              <a:t>Utilizând un prag α = .05 a fost aplicat testul t pentru eșantioane dependente pentru a evalua dacă rezistența fizică a cicliștilor se modifică semnificativ după administrarea unor vitamine. Rezultatele indică faptul că media rezistenței cicliștilor (exprimată în kilometri rulați în 30 de minute)</a:t>
            </a:r>
            <a:r>
              <a:rPr lang="ro-RO" dirty="0"/>
              <a:t> </a:t>
            </a:r>
            <a:r>
              <a:rPr lang="ro-RO" i="1" dirty="0"/>
              <a:t>înainte de administrarea vitaminelor (M = 21.60, SD = 2.99) nu diferă semnificativ de media rezistenței cicliștilor înregistrată după administrarea tratamentului (M = 22.87, SD = 2.41), obținându-se o valoare calculată t(14) = 1.86, p </a:t>
            </a:r>
            <a:r>
              <a:rPr lang="en-US" i="1" dirty="0"/>
              <a:t>&gt; .05</a:t>
            </a:r>
            <a:r>
              <a:rPr lang="ro-RO" i="1" dirty="0"/>
              <a:t>, d = -.47. </a:t>
            </a:r>
            <a:r>
              <a:rPr lang="ro-RO" i="1"/>
              <a:t>Intervalul de încredere (95%) al diferenței dintre medii este cuprins între -2.72 și .19</a:t>
            </a:r>
            <a:r>
              <a:rPr lang="ro-RO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2813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64EB08-0F79-4D43-93B8-2904C75F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pPr algn="just"/>
            <a:r>
              <a:rPr lang="ro-RO" dirty="0"/>
              <a:t>Situațiile de cercetare, mai ales în domeniul psihologiei, ne pun de multe ori în situația de a compara mediile provenite de la un eșantion care este supus unui set de evaluări repetate.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testul t pentru eșantioane dependente (perechi, corelate) este utilizat atunci când comparăm scoruri măsurate pe aceiași participanți.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Literatura de specialitate (</a:t>
            </a:r>
            <a:r>
              <a:rPr lang="ro-RO" dirty="0">
                <a:hlinkClick r:id="rId2" tooltip="Popa, 2008 #687"/>
              </a:rPr>
              <a:t>Popa, 2008</a:t>
            </a:r>
            <a:r>
              <a:rPr lang="ro-RO" dirty="0"/>
              <a:t>; </a:t>
            </a:r>
            <a:r>
              <a:rPr lang="ro-RO" dirty="0" err="1">
                <a:hlinkClick r:id="rId3" tooltip="Salkind, 2015 #960"/>
              </a:rPr>
              <a:t>Salkind</a:t>
            </a:r>
            <a:r>
              <a:rPr lang="ro-RO" dirty="0">
                <a:hlinkClick r:id="rId3" tooltip="Salkind, 2015 #960"/>
              </a:rPr>
              <a:t>, 2015</a:t>
            </a:r>
            <a:r>
              <a:rPr lang="ro-RO" dirty="0"/>
              <a:t>) precizează trei contexte care solicită aplicarea testului t pentru eșantioane dependente.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0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Ipoteza unilaterală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4987A37-ACDC-47A5-899E-1D4AF244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>
            <a:normAutofit/>
          </a:bodyPr>
          <a:lstStyle/>
          <a:p>
            <a:pPr lvl="0"/>
            <a:r>
              <a:rPr lang="ro-RO" i="1" dirty="0"/>
              <a:t>H1: După administrarea vitaminelor performanța cicliștilor va fi mai bună.</a:t>
            </a:r>
          </a:p>
          <a:p>
            <a:pPr lvl="0"/>
            <a:r>
              <a:rPr lang="ro-RO" i="1" dirty="0"/>
              <a:t>H0: După administrarea vitaminelor performanța cicliștilor NU va fi mai bună.</a:t>
            </a:r>
          </a:p>
          <a:p>
            <a:pPr lvl="0"/>
            <a:r>
              <a:rPr lang="ro-RO" i="1" dirty="0" err="1"/>
              <a:t>alpha</a:t>
            </a:r>
            <a:r>
              <a:rPr lang="ro-RO" i="1" dirty="0"/>
              <a:t> = 0,01</a:t>
            </a: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D823-000C-8E67-310D-52C876DB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68" y="3366655"/>
            <a:ext cx="7772400" cy="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1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C2E54-802E-4DAD-805D-60116EFD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17535"/>
          </a:xfrm>
        </p:spPr>
        <p:txBody>
          <a:bodyPr>
            <a:normAutofit/>
          </a:bodyPr>
          <a:lstStyle/>
          <a:p>
            <a:r>
              <a:rPr lang="ro-RO" dirty="0"/>
              <a:t>Ipoteza unilaterală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94CBED4-F0A0-41A6-A86E-CB33EEB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4987A37-ACDC-47A5-899E-1D4AF244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02167"/>
            <a:ext cx="10058400" cy="4370033"/>
          </a:xfrm>
        </p:spPr>
        <p:txBody>
          <a:bodyPr>
            <a:normAutofit/>
          </a:bodyPr>
          <a:lstStyle/>
          <a:p>
            <a:r>
              <a:rPr lang="ro-RO" sz="2000" dirty="0"/>
              <a:t>Pentru exemplul prezentat p (0,041) </a:t>
            </a:r>
            <a:r>
              <a:rPr lang="en-US" sz="2000" dirty="0"/>
              <a:t>&gt; </a:t>
            </a:r>
            <a:r>
              <a:rPr lang="ro-RO" sz="2000" dirty="0"/>
              <a:t>α (0,01) și vom accepta ipoteza de nul.</a:t>
            </a:r>
          </a:p>
          <a:p>
            <a:r>
              <a:rPr lang="ro-RO" sz="2000" dirty="0"/>
              <a:t>În concluzie, performanța cicliștilor nu s-a îmbunătățit semnificativ după administrarea vitaminelor.</a:t>
            </a:r>
          </a:p>
          <a:p>
            <a:r>
              <a:rPr lang="ro-RO" dirty="0"/>
              <a:t>Intervalul de încredere al mediei de diferențe este cuprins între -0,51 și Inf(infinit) -&gt; intervalul îl cuprinde pe 0 -&gt; indiciu care ne arată că H0 este adevărată.</a:t>
            </a:r>
            <a:endParaRPr lang="ro-RO" sz="2000" dirty="0"/>
          </a:p>
          <a:p>
            <a:pPr lvl="0"/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27E6-9CDF-7C7C-4DAC-3B792E12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74" y="3972382"/>
            <a:ext cx="5867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64EB08-0F79-4D43-93B8-2904C75F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pPr marL="0" indent="0" algn="just">
              <a:buNone/>
            </a:pPr>
            <a:r>
              <a:rPr lang="ro-RO" i="1" dirty="0"/>
              <a:t>1. Măsurători repetate (înainte – după)</a:t>
            </a:r>
          </a:p>
          <a:p>
            <a:pPr algn="just"/>
            <a:r>
              <a:rPr lang="ro-RO" dirty="0"/>
              <a:t>în această situație o caracteristică psihologică este evaluată pe același eșantion înainte și după aplicarea unui „tratament” (training, psihoterapie, medicație etc.).</a:t>
            </a:r>
          </a:p>
          <a:p>
            <a:pPr algn="just"/>
            <a:r>
              <a:rPr lang="ro-RO" dirty="0"/>
              <a:t>De exemplu, evaluarea depresiei înainte și după participarea la un program terapeutic.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64EB08-0F79-4D43-93B8-2904C75F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pPr marL="0" indent="0" algn="just">
              <a:buNone/>
            </a:pPr>
            <a:r>
              <a:rPr lang="ro-RO" i="1" dirty="0"/>
              <a:t>2. Perechi naturale</a:t>
            </a:r>
          </a:p>
          <a:p>
            <a:pPr algn="just"/>
            <a:r>
              <a:rPr lang="ro-RO" dirty="0"/>
              <a:t>acest context presupune ca cercetătorul să măsoare un aspect psihologic pe două eșantioane formate din participanți care au trăsături similare.</a:t>
            </a:r>
          </a:p>
          <a:p>
            <a:pPr algn="just"/>
            <a:r>
              <a:rPr lang="ro-RO" dirty="0"/>
              <a:t>De cele mai multe ori astfel de eșantioane perechi sunt formate în cadrul relațiilor de familie: soț – soție, gemeni, tată – fiu etc.</a:t>
            </a:r>
          </a:p>
          <a:p>
            <a:pPr algn="just"/>
            <a:r>
              <a:rPr lang="ro-RO" dirty="0"/>
              <a:t>Exemplu: diferența dintre satisfacția în cuplu a soților și a soțiilor.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8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64EB08-0F79-4D43-93B8-2904C75F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pPr marL="0" indent="0" algn="just">
              <a:buNone/>
            </a:pPr>
            <a:r>
              <a:rPr lang="ro-RO" i="1" dirty="0"/>
              <a:t>3. Modelul intra-subiect (</a:t>
            </a:r>
            <a:r>
              <a:rPr lang="ro-RO" i="1" dirty="0" err="1"/>
              <a:t>within-subjects</a:t>
            </a:r>
            <a:r>
              <a:rPr lang="ro-RO" i="1" dirty="0"/>
              <a:t>)</a:t>
            </a:r>
          </a:p>
          <a:p>
            <a:pPr algn="just"/>
            <a:r>
              <a:rPr lang="ro-RO" dirty="0"/>
              <a:t>implică realizarea unei comparații între două metode de investigare a aceleiași caracteristici folosind același eșantion. </a:t>
            </a:r>
          </a:p>
          <a:p>
            <a:pPr algn="just"/>
            <a:r>
              <a:rPr lang="ro-RO" dirty="0"/>
              <a:t>De exemplu, compararea tensiunii arteriale folosind un stetoscop și un instrument electronic.</a:t>
            </a:r>
            <a:endParaRPr lang="ro-RO" i="1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0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64EB08-0F79-4D43-93B8-2904C75F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pPr algn="just"/>
            <a:r>
              <a:rPr lang="ro-RO" dirty="0"/>
              <a:t>suntem interesați să analizăm în ce măsură apariția unui fenomen (variabila independentă) generează o modificare a trăsăturii investigate (variabila dependentă).</a:t>
            </a:r>
          </a:p>
          <a:p>
            <a:pPr algn="just"/>
            <a:r>
              <a:rPr lang="ro-RO" dirty="0"/>
              <a:t>VI – scală nominală</a:t>
            </a:r>
          </a:p>
          <a:p>
            <a:pPr algn="just"/>
            <a:r>
              <a:rPr lang="ro-RO" dirty="0"/>
              <a:t>VD – scală I/R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2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64EB08-0F79-4D43-93B8-2904C75F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pPr algn="just"/>
            <a:r>
              <a:rPr lang="ro-RO" dirty="0"/>
              <a:t>accentul cade pe diferențele dintre cele două perechi de valori (X</a:t>
            </a:r>
            <a:r>
              <a:rPr lang="ro-RO" baseline="-25000" dirty="0"/>
              <a:t>1</a:t>
            </a:r>
            <a:r>
              <a:rPr lang="ro-RO" dirty="0"/>
              <a:t> – X</a:t>
            </a:r>
            <a:r>
              <a:rPr lang="ro-RO" baseline="-25000" dirty="0"/>
              <a:t>2</a:t>
            </a:r>
            <a:r>
              <a:rPr lang="ro-RO" dirty="0"/>
              <a:t>).</a:t>
            </a:r>
          </a:p>
          <a:p>
            <a:pPr algn="just"/>
            <a:r>
              <a:rPr lang="ro-RO" dirty="0"/>
              <a:t>Rezultatele astfel obținute vor forma o distribuție a diferențelor care este simbolizată cu </a:t>
            </a:r>
            <a:r>
              <a:rPr lang="ro-RO" b="1" dirty="0"/>
              <a:t>D</a:t>
            </a:r>
            <a:r>
              <a:rPr lang="ro-RO" dirty="0"/>
              <a:t>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H0 susține că media populației de diferențe (µ</a:t>
            </a:r>
            <a:r>
              <a:rPr lang="ro-RO" baseline="-25000" dirty="0"/>
              <a:t>D</a:t>
            </a:r>
            <a:r>
              <a:rPr lang="ro-RO" dirty="0"/>
              <a:t>) este egală cu 0.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H1 susține că media diferențelor (media distribuției de diferențe) este semnificativ diferită față de 0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F64EB08-0F79-4D43-93B8-2904C75F7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75534"/>
                <a:ext cx="10058400" cy="43966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o-RO" dirty="0"/>
              </a:p>
              <a:p>
                <a:r>
                  <a:rPr lang="ro-RO" dirty="0" err="1"/>
                  <a:t>m</a:t>
                </a:r>
                <a:r>
                  <a:rPr lang="ro-RO" baseline="-25000" dirty="0" err="1"/>
                  <a:t>D</a:t>
                </a:r>
                <a:r>
                  <a:rPr lang="ro-RO" dirty="0"/>
                  <a:t> – este media distribuției de diferențe între cele două evaluări (media distribuției D).</a:t>
                </a:r>
              </a:p>
              <a:p>
                <a:pPr lvl="0"/>
                <a:r>
                  <a:rPr lang="ro-RO" dirty="0" err="1"/>
                  <a:t>s</a:t>
                </a:r>
                <a:r>
                  <a:rPr lang="ro-RO" baseline="-25000" dirty="0" err="1"/>
                  <a:t>eD</a:t>
                </a:r>
                <a:r>
                  <a:rPr lang="ro-RO" dirty="0"/>
                  <a:t> – reprezintă eroarea standard a distribuției D.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o-RO" dirty="0"/>
              </a:p>
              <a:p>
                <a:r>
                  <a:rPr lang="ro-RO" dirty="0" err="1"/>
                  <a:t>s</a:t>
                </a:r>
                <a:r>
                  <a:rPr lang="ro-RO" baseline="-25000" dirty="0" err="1"/>
                  <a:t>D</a:t>
                </a:r>
                <a:r>
                  <a:rPr lang="ro-RO" dirty="0"/>
                  <a:t> – este abaterea standard a distribuției de diferențe D.</a:t>
                </a:r>
              </a:p>
              <a:p>
                <a:r>
                  <a:rPr lang="ro-RO" dirty="0"/>
                  <a:t>N – este volumul eșantionului.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8F64EB08-0F79-4D43-93B8-2904C75F7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75534"/>
                <a:ext cx="10058400" cy="4396666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3C362-51FB-48F3-AE8A-626CCB7A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0902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64EB08-0F79-4D43-93B8-2904C75F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5534"/>
            <a:ext cx="10058400" cy="4396666"/>
          </a:xfrm>
        </p:spPr>
        <p:txBody>
          <a:bodyPr/>
          <a:lstStyle/>
          <a:p>
            <a:r>
              <a:rPr lang="ro-RO" i="1" dirty="0"/>
              <a:t>Un cercetător este interesat să studieze efectul pe care îl are administrarea unor vitamine asupra rezistenței fizice a unor cicliști (α = 0,05, bilateral). În acest sens, măsoară numărul de kilometri parcurși de fiecare sportiv pe o durată de 30 de minute înainte și după introducerea medicamentației.</a:t>
            </a:r>
          </a:p>
          <a:p>
            <a:endParaRPr lang="ro-RO" i="1" dirty="0"/>
          </a:p>
          <a:p>
            <a:r>
              <a:rPr lang="ro-RO" dirty="0"/>
              <a:t>Ipoteza cercetării: Performanța cicliștilor se va modifica după administrarea vitaminelor.</a:t>
            </a:r>
          </a:p>
          <a:p>
            <a:r>
              <a:rPr lang="ro-RO" dirty="0"/>
              <a:t>Ipoteza de nul: Performanța cicliștilor </a:t>
            </a:r>
            <a:r>
              <a:rPr lang="ro-RO" b="1" dirty="0"/>
              <a:t>nu</a:t>
            </a:r>
            <a:r>
              <a:rPr lang="ro-RO" dirty="0"/>
              <a:t> se va modifica după administrarea vitaminelor.</a:t>
            </a:r>
            <a:endParaRPr lang="ro-RO" i="1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86A89B2-F1BA-472A-BDCA-BB5DCE1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13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 lemn</Template>
  <TotalTime>1134</TotalTime>
  <Words>962</Words>
  <Application>Microsoft Macintosh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Rockwell</vt:lpstr>
      <vt:lpstr>Rockwell Condensed</vt:lpstr>
      <vt:lpstr>Wingdings</vt:lpstr>
      <vt:lpstr>Tip lemn</vt:lpstr>
      <vt:lpstr>Curs 9 – testul t pentru doua esantioane dependente</vt:lpstr>
      <vt:lpstr>introducere</vt:lpstr>
      <vt:lpstr>introducere</vt:lpstr>
      <vt:lpstr>introducere</vt:lpstr>
      <vt:lpstr>introducere</vt:lpstr>
      <vt:lpstr>introducere</vt:lpstr>
      <vt:lpstr>introducere</vt:lpstr>
      <vt:lpstr>introducere</vt:lpstr>
      <vt:lpstr>Exemplu</vt:lpstr>
      <vt:lpstr>Exemplu</vt:lpstr>
      <vt:lpstr>Exemplu</vt:lpstr>
      <vt:lpstr>Exemplu</vt:lpstr>
      <vt:lpstr>Exemplu – R</vt:lpstr>
      <vt:lpstr>Exemplu – R</vt:lpstr>
      <vt:lpstr>Exemplu – R</vt:lpstr>
      <vt:lpstr>Exemplu – R</vt:lpstr>
      <vt:lpstr>Exemplu – R</vt:lpstr>
      <vt:lpstr>Exemplu – R</vt:lpstr>
      <vt:lpstr>Raportarea rezultatelor</vt:lpstr>
      <vt:lpstr>Ipoteza unilaterală</vt:lpstr>
      <vt:lpstr>Ipoteza unilaterală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9 – testul t pentru doua esantioane dependente</dc:title>
  <dc:creator>Adrian</dc:creator>
  <cp:lastModifiedBy>Adrian Gorbanescu</cp:lastModifiedBy>
  <cp:revision>11</cp:revision>
  <dcterms:created xsi:type="dcterms:W3CDTF">2018-11-25T15:21:10Z</dcterms:created>
  <dcterms:modified xsi:type="dcterms:W3CDTF">2022-12-05T17:32:52Z</dcterms:modified>
</cp:coreProperties>
</file>