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11/24/23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F8A545-6FA8-47D0-9A48-6A9C4EAD5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6000" dirty="0"/>
              <a:t>Curs 7 – Testarea ipotezelor. Testul </a:t>
            </a:r>
            <a:r>
              <a:rPr lang="ro-RO" sz="6000" cap="none" dirty="0"/>
              <a:t>z</a:t>
            </a:r>
            <a:r>
              <a:rPr lang="ro-RO" sz="6000" dirty="0"/>
              <a:t>(</a:t>
            </a:r>
            <a:r>
              <a:rPr lang="ro-RO" sz="6000" cap="none" dirty="0"/>
              <a:t>t</a:t>
            </a:r>
            <a:r>
              <a:rPr lang="ro-RO" sz="6000" dirty="0"/>
              <a:t>) pentru un singur </a:t>
            </a:r>
            <a:r>
              <a:rPr lang="ro-RO" sz="6000" dirty="0" err="1"/>
              <a:t>esantion</a:t>
            </a:r>
            <a:endParaRPr lang="ro-RO" sz="600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677C9BC-2861-4325-8690-45DFC9EB4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Lect. univ. dr. Adrian </a:t>
            </a:r>
            <a:r>
              <a:rPr lang="ro-RO" dirty="0" err="1"/>
              <a:t>Gorbănescu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5552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>
            <a:normAutofit fontScale="90000"/>
          </a:bodyPr>
          <a:lstStyle/>
          <a:p>
            <a:r>
              <a:rPr lang="ro-RO" dirty="0"/>
              <a:t>Testul </a:t>
            </a:r>
            <a:r>
              <a:rPr lang="ro-RO" cap="none" dirty="0"/>
              <a:t>z(t)</a:t>
            </a:r>
            <a:r>
              <a:rPr lang="ro-RO" dirty="0"/>
              <a:t> pentru un singur </a:t>
            </a:r>
            <a:r>
              <a:rPr lang="ro-RO" dirty="0" err="1"/>
              <a:t>esantion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86154C02-A937-4937-8D02-172385C50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22268"/>
                <a:ext cx="10058400" cy="444993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153,95− 150</m:t>
                        </m:r>
                      </m:num>
                      <m:den>
                        <m:f>
                          <m:f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8,32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3,95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1,31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=3,01</m:t>
                    </m:r>
                  </m:oMath>
                </a14:m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86154C02-A937-4937-8D02-172385C50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22268"/>
                <a:ext cx="10058400" cy="44499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ine 3">
            <a:extLst>
              <a:ext uri="{FF2B5EF4-FFF2-40B4-BE49-F238E27FC236}">
                <a16:creationId xmlns:a16="http://schemas.microsoft.com/office/drawing/2014/main" id="{DFC40880-9E58-48BA-BCAD-CC90C5801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2700337"/>
            <a:ext cx="66579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6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>
            <a:normAutofit/>
          </a:bodyPr>
          <a:lstStyle/>
          <a:p>
            <a:r>
              <a:rPr lang="ro-RO" dirty="0"/>
              <a:t>Pragul de </a:t>
            </a:r>
            <a:r>
              <a:rPr lang="ro-RO" dirty="0" err="1"/>
              <a:t>semnificatie</a:t>
            </a:r>
            <a:r>
              <a:rPr lang="ro-RO" dirty="0"/>
              <a:t> statistica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>
            <a:normAutofit/>
          </a:bodyPr>
          <a:lstStyle/>
          <a:p>
            <a:r>
              <a:rPr lang="ro-RO" dirty="0"/>
              <a:t>Rezultatul obținut este o întâmplare?</a:t>
            </a:r>
          </a:p>
          <a:p>
            <a:r>
              <a:rPr lang="ro-RO" dirty="0" err="1"/>
              <a:t>Prgaul</a:t>
            </a:r>
            <a:r>
              <a:rPr lang="ro-RO" dirty="0"/>
              <a:t> </a:t>
            </a:r>
            <a:r>
              <a:rPr lang="ro-RO" dirty="0" err="1"/>
              <a:t>alpha</a:t>
            </a:r>
            <a:r>
              <a:rPr lang="ro-RO" dirty="0"/>
              <a:t> (prag critic sau prag de semnificație statistică)</a:t>
            </a:r>
          </a:p>
          <a:p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poate avea o probabilitate mai mare de 0,05.</a:t>
            </a:r>
          </a:p>
          <a:p>
            <a:r>
              <a:rPr lang="ro-RO" dirty="0"/>
              <a:t>probabilității 0,05 (probabilitatea critică) îi corespunde unui scor </a:t>
            </a:r>
            <a:r>
              <a:rPr lang="ro-RO" b="1" dirty="0" err="1"/>
              <a:t>z</a:t>
            </a:r>
            <a:r>
              <a:rPr lang="ro-RO" b="1" baseline="-25000" dirty="0" err="1"/>
              <a:t>critic</a:t>
            </a:r>
            <a:r>
              <a:rPr lang="ro-RO" b="1" dirty="0"/>
              <a:t> = 1,65</a:t>
            </a:r>
            <a:r>
              <a:rPr lang="ro-RO" dirty="0"/>
              <a:t>.</a:t>
            </a:r>
          </a:p>
          <a:p>
            <a:r>
              <a:rPr lang="ro-RO" b="1" dirty="0"/>
              <a:t>Dacă </a:t>
            </a:r>
            <a:r>
              <a:rPr lang="ro-RO" b="1" dirty="0" err="1"/>
              <a:t>z</a:t>
            </a:r>
            <a:r>
              <a:rPr lang="ro-RO" sz="1000" b="1" dirty="0" err="1"/>
              <a:t>calculat</a:t>
            </a:r>
            <a:r>
              <a:rPr lang="ro-RO" sz="1000" b="1" dirty="0"/>
              <a:t> </a:t>
            </a:r>
            <a:r>
              <a:rPr lang="en-US" sz="1000" b="1"/>
              <a:t> </a:t>
            </a:r>
            <a:r>
              <a:rPr lang="en-US"/>
              <a:t>≥</a:t>
            </a:r>
            <a:r>
              <a:rPr lang="ro-RO" dirty="0"/>
              <a:t> </a:t>
            </a:r>
            <a:r>
              <a:rPr lang="ro-RO" b="1" dirty="0" err="1"/>
              <a:t>z</a:t>
            </a:r>
            <a:r>
              <a:rPr lang="ro-RO" sz="1000" b="1" dirty="0" err="1"/>
              <a:t>critic</a:t>
            </a:r>
            <a:r>
              <a:rPr lang="ro-RO" b="1" dirty="0"/>
              <a:t> </a:t>
            </a:r>
            <a:r>
              <a:rPr lang="ro-RO" b="1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ro-RO" b="1" dirty="0"/>
              <a:t> respingem H0 și acceptăm ipoteza cercetării</a:t>
            </a:r>
          </a:p>
          <a:p>
            <a:r>
              <a:rPr lang="ro-RO" b="1" dirty="0"/>
              <a:t>Dacă </a:t>
            </a:r>
            <a:r>
              <a:rPr lang="ro-RO" b="1" dirty="0" err="1"/>
              <a:t>z</a:t>
            </a:r>
            <a:r>
              <a:rPr lang="ro-RO" sz="1000" b="1" dirty="0" err="1"/>
              <a:t>calculat</a:t>
            </a:r>
            <a:r>
              <a:rPr lang="ro-RO" sz="1000" b="1" dirty="0"/>
              <a:t> </a:t>
            </a:r>
            <a:r>
              <a:rPr lang="en-US" dirty="0"/>
              <a:t>&lt;</a:t>
            </a:r>
            <a:r>
              <a:rPr lang="ro-RO" dirty="0"/>
              <a:t> </a:t>
            </a:r>
            <a:r>
              <a:rPr lang="ro-RO" b="1" dirty="0" err="1"/>
              <a:t>z</a:t>
            </a:r>
            <a:r>
              <a:rPr lang="ro-RO" sz="1000" b="1" dirty="0" err="1"/>
              <a:t>critic</a:t>
            </a:r>
            <a:r>
              <a:rPr lang="ro-RO" b="1" dirty="0"/>
              <a:t> </a:t>
            </a:r>
            <a:r>
              <a:rPr lang="ro-RO" b="1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ro-RO" b="1" dirty="0"/>
              <a:t> </a:t>
            </a:r>
            <a:r>
              <a:rPr lang="en-US" b="1" dirty="0"/>
              <a:t>accept</a:t>
            </a:r>
            <a:r>
              <a:rPr lang="ro-RO" b="1" dirty="0" err="1"/>
              <a:t>ăm</a:t>
            </a:r>
            <a:r>
              <a:rPr lang="ro-RO" b="1" dirty="0"/>
              <a:t> H0 și respingem ipoteza cercetării</a:t>
            </a:r>
          </a:p>
          <a:p>
            <a:endParaRPr lang="ro-RO" b="1" dirty="0"/>
          </a:p>
          <a:p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1507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>
            <a:normAutofit/>
          </a:bodyPr>
          <a:lstStyle/>
          <a:p>
            <a:r>
              <a:rPr lang="ro-RO" dirty="0"/>
              <a:t>Pragul de </a:t>
            </a:r>
            <a:r>
              <a:rPr lang="ro-RO" dirty="0" err="1"/>
              <a:t>semnificatie</a:t>
            </a:r>
            <a:r>
              <a:rPr lang="ro-RO" dirty="0"/>
              <a:t> statistica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>
            <a:normAutofit/>
          </a:bodyPr>
          <a:lstStyle/>
          <a:p>
            <a:endParaRPr lang="ro-RO" b="1" dirty="0"/>
          </a:p>
          <a:p>
            <a:endParaRPr lang="ro-RO" b="1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F5C6138-A35B-461B-BC70-8026E14C1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447925"/>
            <a:ext cx="6953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5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>
            <a:normAutofit/>
          </a:bodyPr>
          <a:lstStyle/>
          <a:p>
            <a:r>
              <a:rPr lang="ro-RO" dirty="0"/>
              <a:t>Pragul de </a:t>
            </a:r>
            <a:r>
              <a:rPr lang="ro-RO" dirty="0" err="1"/>
              <a:t>semnificatie</a:t>
            </a:r>
            <a:r>
              <a:rPr lang="ro-RO" dirty="0"/>
              <a:t> statistica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>
            <a:normAutofit/>
          </a:bodyPr>
          <a:lstStyle/>
          <a:p>
            <a:endParaRPr lang="ro-RO" b="1" dirty="0"/>
          </a:p>
          <a:p>
            <a:endParaRPr lang="ro-RO" b="1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09DFAAF0-FAFD-4F88-83E9-2C14A873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309812"/>
            <a:ext cx="71723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0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>
            <a:normAutofit fontScale="90000"/>
          </a:bodyPr>
          <a:lstStyle/>
          <a:p>
            <a:r>
              <a:rPr lang="ro-RO" dirty="0"/>
              <a:t>Testul </a:t>
            </a:r>
            <a:r>
              <a:rPr lang="ro-RO" cap="none" dirty="0"/>
              <a:t>z(t)</a:t>
            </a:r>
            <a:r>
              <a:rPr lang="ro-RO" dirty="0"/>
              <a:t> pentru un singur eșantion cu SPSS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>
            <a:normAutofit/>
          </a:bodyPr>
          <a:lstStyle/>
          <a:p>
            <a:r>
              <a:rPr lang="ro-RO" i="1" dirty="0"/>
              <a:t>Profesorul de statistică este interesat să realizeze o cercetare pentru a verifica dacă nivelul de conștiinciozitate al studenților de anul I diferă semnificativ față de media populației. În acest sens, cercetătorul aplică unui eșantion de 20 de studenți o scală de evaluare a conștiinciozității. Scorurile obținute sunt exprimate în scoruri T (scoruri standardizate T). Astfel, știm că media populației pentru conștiinciozitate este 50.</a:t>
            </a:r>
            <a:endParaRPr lang="ro-RO" dirty="0"/>
          </a:p>
          <a:p>
            <a:r>
              <a:rPr lang="ro-RO" b="1" dirty="0"/>
              <a:t>Ipoteza cercetării (H</a:t>
            </a:r>
            <a:r>
              <a:rPr lang="ro-RO" b="1" baseline="-25000" dirty="0"/>
              <a:t>1</a:t>
            </a:r>
            <a:r>
              <a:rPr lang="ro-RO" b="1" dirty="0"/>
              <a:t>)</a:t>
            </a:r>
            <a:r>
              <a:rPr lang="ro-RO" dirty="0"/>
              <a:t>: Există diferențe semnificative la nivelul conștiinciozității între media studenților de anul I și media populației.</a:t>
            </a:r>
          </a:p>
          <a:p>
            <a:r>
              <a:rPr lang="ro-RO" b="1" dirty="0"/>
              <a:t>Ipoteza de nul (H</a:t>
            </a:r>
            <a:r>
              <a:rPr lang="ro-RO" b="1" baseline="-25000" dirty="0"/>
              <a:t>0</a:t>
            </a:r>
            <a:r>
              <a:rPr lang="ro-RO" b="1" dirty="0"/>
              <a:t>)</a:t>
            </a:r>
            <a:r>
              <a:rPr lang="ro-RO" dirty="0"/>
              <a:t>: Nu există diferențe semnificative la nivelul conștiinciozității între media studenților de anul I și media populației.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25929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>
            <a:normAutofit fontScale="90000"/>
          </a:bodyPr>
          <a:lstStyle/>
          <a:p>
            <a:r>
              <a:rPr lang="ro-RO" dirty="0"/>
              <a:t>Testul </a:t>
            </a:r>
            <a:r>
              <a:rPr lang="ro-RO" cap="none" dirty="0"/>
              <a:t>z(t)</a:t>
            </a:r>
            <a:r>
              <a:rPr lang="ro-RO" dirty="0"/>
              <a:t> pentru un singur eșantion cu 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o-RO" b="1" dirty="0"/>
          </a:p>
          <a:p>
            <a:r>
              <a:rPr lang="ro-RO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 director de școală este interesat să analizeze dacă există o diferență semnificativă la evaluarea națională între rezultatele obținute de elevii școlii pe care o administrează și media populației de elevi. La nivel național media la Matematică este 24.86, iar media la Lb. Română este 25.14. Datele colectate au fost sintetizate în baza date date </a:t>
            </a:r>
            <a:r>
              <a:rPr lang="ro-RO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bdtestt.xlsx</a:t>
            </a:r>
            <a:r>
              <a:rPr lang="en-RO" sz="1800" i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RO" sz="1800" b="1" i="1" dirty="0">
              <a:latin typeface="Times New Roman" panose="02020603050405020304" pitchFamily="18" charset="0"/>
            </a:endParaRPr>
          </a:p>
          <a:p>
            <a:pPr algn="just"/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Ipoteza cercetării (H</a:t>
            </a:r>
            <a:r>
              <a:rPr lang="ro-RO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1a</a:t>
            </a: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Există diferențe semnificative la nivelul rezultatelor obținute la evaluarea națională la Matematică între media elevilor și media populației.</a:t>
            </a:r>
            <a:endParaRPr lang="en-RO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Ipoteza cercetării (H</a:t>
            </a:r>
            <a:r>
              <a:rPr lang="ro-RO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1b</a:t>
            </a: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Există diferențe semnificative la nivelul rezultatelor obținute la evaluarea națională la Lb. Română între media elevilor și media populației.</a:t>
            </a:r>
            <a:endParaRPr lang="en-RO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RO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Ipoteza de nul (H</a:t>
            </a:r>
            <a:r>
              <a:rPr lang="ro-RO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0a</a:t>
            </a: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Nu există diferențe semnificative la nivelul rezultatelor obținute la evaluarea națională la Matematică între media elevilor și media populației.</a:t>
            </a:r>
            <a:endParaRPr lang="en-RO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Ipoteza de nul (H</a:t>
            </a:r>
            <a:r>
              <a:rPr lang="ro-RO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0b</a:t>
            </a: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Nu există diferențe semnificative la nivelul rezultatelor obținute la evaluarea națională la Lb. Română între media elevilor și media populației.</a:t>
            </a:r>
            <a:r>
              <a:rPr lang="en-RO" dirty="0">
                <a:effectLst/>
              </a:rPr>
              <a:t> </a:t>
            </a:r>
            <a:endParaRPr lang="ro-RO" b="1" dirty="0"/>
          </a:p>
          <a:p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84243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>
            <a:normAutofit fontScale="90000"/>
          </a:bodyPr>
          <a:lstStyle/>
          <a:p>
            <a:r>
              <a:rPr lang="ro-RO" dirty="0"/>
              <a:t>Testul </a:t>
            </a:r>
            <a:r>
              <a:rPr lang="ro-RO" cap="none" dirty="0"/>
              <a:t>z(t)</a:t>
            </a:r>
            <a:r>
              <a:rPr lang="ro-RO" dirty="0"/>
              <a:t> pentru un singur eșantion cu 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>
            <a:normAutofit/>
          </a:bodyPr>
          <a:lstStyle/>
          <a:p>
            <a:r>
              <a:rPr lang="ro-RO" b="1" dirty="0" err="1"/>
              <a:t>t.test</a:t>
            </a:r>
            <a:r>
              <a:rPr lang="ro-RO" b="1" dirty="0"/>
              <a:t>(</a:t>
            </a:r>
            <a:r>
              <a:rPr lang="ro-RO" b="1" dirty="0" err="1"/>
              <a:t>bdtestt$Matematica</a:t>
            </a:r>
            <a:r>
              <a:rPr lang="ro-RO" b="1" dirty="0"/>
              <a:t>, mu = 24.86, alternative=„</a:t>
            </a:r>
            <a:r>
              <a:rPr lang="ro-RO" b="1" dirty="0" err="1"/>
              <a:t>two.sided</a:t>
            </a:r>
            <a:r>
              <a:rPr lang="ro-RO" b="1" dirty="0"/>
              <a:t>”)</a:t>
            </a:r>
          </a:p>
          <a:p>
            <a:endParaRPr lang="ro-RO" b="1" dirty="0"/>
          </a:p>
          <a:p>
            <a:endParaRPr lang="ro-RO" b="1" dirty="0"/>
          </a:p>
          <a:p>
            <a:endParaRPr lang="ro-RO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D2D70-187C-F489-BD7C-7AF05566D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91" y="2839254"/>
            <a:ext cx="56388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>
            <a:normAutofit fontScale="90000"/>
          </a:bodyPr>
          <a:lstStyle/>
          <a:p>
            <a:r>
              <a:rPr lang="ro-RO" dirty="0"/>
              <a:t>Testul </a:t>
            </a:r>
            <a:r>
              <a:rPr lang="ro-RO" cap="none" dirty="0"/>
              <a:t>z(t)</a:t>
            </a:r>
            <a:r>
              <a:rPr lang="ro-RO" dirty="0"/>
              <a:t> pentru un singur eșantion cu 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>
            <a:normAutofit/>
          </a:bodyPr>
          <a:lstStyle/>
          <a:p>
            <a:r>
              <a:rPr lang="ro-RO" b="1" dirty="0" err="1"/>
              <a:t>t.test</a:t>
            </a:r>
            <a:r>
              <a:rPr lang="ro-RO" b="1" dirty="0"/>
              <a:t>(</a:t>
            </a:r>
            <a:r>
              <a:rPr lang="ro-RO" b="1" dirty="0" err="1"/>
              <a:t>bdtestt$Matematica</a:t>
            </a:r>
            <a:r>
              <a:rPr lang="ro-RO" b="1" dirty="0"/>
              <a:t>, mu = 24.86, alternative=„</a:t>
            </a:r>
            <a:r>
              <a:rPr lang="ro-RO" b="1" dirty="0" err="1"/>
              <a:t>two.sided</a:t>
            </a:r>
            <a:r>
              <a:rPr lang="ro-RO" b="1" dirty="0"/>
              <a:t>”)</a:t>
            </a:r>
          </a:p>
          <a:p>
            <a:endParaRPr lang="ro-RO" b="1" dirty="0"/>
          </a:p>
          <a:p>
            <a:endParaRPr lang="ro-RO" b="1" dirty="0"/>
          </a:p>
          <a:p>
            <a:endParaRPr lang="ro-RO" b="1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2D3593-3889-A2E1-2A62-4075C9C49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70" y="2499755"/>
            <a:ext cx="5638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2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>
            <a:normAutofit fontScale="90000"/>
          </a:bodyPr>
          <a:lstStyle/>
          <a:p>
            <a:r>
              <a:rPr lang="ro-RO" dirty="0"/>
              <a:t>Testul </a:t>
            </a:r>
            <a:r>
              <a:rPr lang="ro-RO" cap="none" dirty="0"/>
              <a:t>z(t)</a:t>
            </a:r>
            <a:r>
              <a:rPr lang="ro-RO" dirty="0"/>
              <a:t> pentru un singur eșantion cu 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>
            <a:normAutofit/>
          </a:bodyPr>
          <a:lstStyle/>
          <a:p>
            <a:r>
              <a:rPr lang="ro-RO" b="1" dirty="0"/>
              <a:t>Lb. Română</a:t>
            </a:r>
          </a:p>
          <a:p>
            <a:endParaRPr lang="ro-RO" b="1" dirty="0"/>
          </a:p>
          <a:p>
            <a:endParaRPr lang="ro-RO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790BD-DBBD-EA0D-76ED-495862D9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23" y="2395600"/>
            <a:ext cx="53213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8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>
            <a:normAutofit fontScale="90000"/>
          </a:bodyPr>
          <a:lstStyle/>
          <a:p>
            <a:r>
              <a:rPr lang="ro-RO" dirty="0"/>
              <a:t>Testul </a:t>
            </a:r>
            <a:r>
              <a:rPr lang="ro-RO" cap="none" dirty="0"/>
              <a:t>z(t)</a:t>
            </a:r>
            <a:r>
              <a:rPr lang="ro-RO" dirty="0"/>
              <a:t> pentru un singur eșantion cu 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>
            <a:normAutofit/>
          </a:bodyPr>
          <a:lstStyle/>
          <a:p>
            <a:r>
              <a:rPr lang="ro-RO" b="1" dirty="0"/>
              <a:t>Lb. Română</a:t>
            </a:r>
          </a:p>
          <a:p>
            <a:endParaRPr lang="ro-RO" b="1" dirty="0"/>
          </a:p>
          <a:p>
            <a:endParaRPr lang="ro-RO" b="1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03F01C-6721-AD4B-9A45-2DB38CE5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15" y="2585777"/>
            <a:ext cx="5321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1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/>
          <a:lstStyle/>
          <a:p>
            <a:r>
              <a:rPr lang="ro-RO" dirty="0"/>
              <a:t>Ipoteza </a:t>
            </a:r>
            <a:r>
              <a:rPr lang="ro-RO" dirty="0" err="1"/>
              <a:t>cercetarii</a:t>
            </a:r>
            <a:r>
              <a:rPr lang="ro-RO" dirty="0"/>
              <a:t> si ipoteza de nul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dirty="0"/>
              <a:t>Testarea ipotezelor reprezintă o metodă prin care verificăm  o presupunere despre parametrul unei populații utilizând date măsurate la nivelul unui eșantion extras din acea populație.</a:t>
            </a:r>
          </a:p>
          <a:p>
            <a:endParaRPr lang="ro-RO" dirty="0"/>
          </a:p>
          <a:p>
            <a:r>
              <a:rPr lang="ro-RO" dirty="0"/>
              <a:t>Statistica ne permite să aflăm care este probabilitatea ca acea presupunere să fie adevărată.</a:t>
            </a:r>
          </a:p>
          <a:p>
            <a:endParaRPr lang="ro-RO" dirty="0"/>
          </a:p>
          <a:p>
            <a:r>
              <a:rPr lang="ro-RO" dirty="0"/>
              <a:t>Punctul final al testării unei ipoteze este acela de a lua o decizie.</a:t>
            </a:r>
          </a:p>
        </p:txBody>
      </p:sp>
    </p:spTree>
    <p:extLst>
      <p:ext uri="{BB962C8B-B14F-4D97-AF65-F5344CB8AC3E}">
        <p14:creationId xmlns:p14="http://schemas.microsoft.com/office/powerpoint/2010/main" val="4201592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>
            <a:normAutofit fontScale="90000"/>
          </a:bodyPr>
          <a:lstStyle/>
          <a:p>
            <a:r>
              <a:rPr lang="ro-RO" dirty="0"/>
              <a:t>Testul </a:t>
            </a:r>
            <a:r>
              <a:rPr lang="ro-RO" cap="none" dirty="0"/>
              <a:t>z(t)</a:t>
            </a:r>
            <a:r>
              <a:rPr lang="ro-RO" dirty="0"/>
              <a:t> pentru un singur eșantion cu 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>
            <a:normAutofit/>
          </a:bodyPr>
          <a:lstStyle/>
          <a:p>
            <a:r>
              <a:rPr lang="ro-RO" b="1" dirty="0"/>
              <a:t>Atunci când ne dorim să testăm o ipoteză unilaterală avem următoarele opțiuni:</a:t>
            </a:r>
          </a:p>
          <a:p>
            <a:pPr marL="457200" indent="-457200">
              <a:buAutoNum type="arabicPeriod"/>
            </a:pPr>
            <a:r>
              <a:rPr lang="ro-RO" b="1" dirty="0">
                <a:solidFill>
                  <a:srgbClr val="FF0000"/>
                </a:solidFill>
              </a:rPr>
              <a:t>alternative=</a:t>
            </a:r>
            <a:r>
              <a:rPr lang="ro-RO" b="1" dirty="0" err="1">
                <a:solidFill>
                  <a:srgbClr val="FF0000"/>
                </a:solidFill>
              </a:rPr>
              <a:t>less</a:t>
            </a:r>
            <a:r>
              <a:rPr lang="ro-RO" b="1" dirty="0">
                <a:solidFill>
                  <a:srgbClr val="FF0000"/>
                </a:solidFill>
              </a:rPr>
              <a:t>, atunci când presupunem că media eșantionului este mai mică decât media populației</a:t>
            </a:r>
          </a:p>
          <a:p>
            <a:pPr marL="457200" indent="-457200">
              <a:buAutoNum type="arabicPeriod"/>
            </a:pPr>
            <a:r>
              <a:rPr lang="ro-RO" b="1" dirty="0">
                <a:solidFill>
                  <a:srgbClr val="7030A0"/>
                </a:solidFill>
              </a:rPr>
              <a:t>alternative=</a:t>
            </a:r>
            <a:r>
              <a:rPr lang="ro-RO" b="1" dirty="0" err="1">
                <a:solidFill>
                  <a:srgbClr val="7030A0"/>
                </a:solidFill>
              </a:rPr>
              <a:t>greater</a:t>
            </a:r>
            <a:r>
              <a:rPr lang="ro-RO" b="1" dirty="0">
                <a:solidFill>
                  <a:srgbClr val="7030A0"/>
                </a:solidFill>
              </a:rPr>
              <a:t>, atunci când presupunem că media eșantionului este mai mare decât media populației</a:t>
            </a:r>
          </a:p>
          <a:p>
            <a:endParaRPr lang="ro-RO" b="1" dirty="0"/>
          </a:p>
          <a:p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703976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>
            <a:normAutofit fontScale="90000"/>
          </a:bodyPr>
          <a:lstStyle/>
          <a:p>
            <a:r>
              <a:rPr lang="ro-RO" dirty="0"/>
              <a:t>Testul </a:t>
            </a:r>
            <a:r>
              <a:rPr lang="ro-RO" cap="none" dirty="0"/>
              <a:t>z(t)</a:t>
            </a:r>
            <a:r>
              <a:rPr lang="ro-RO" dirty="0"/>
              <a:t> pentru un singur eșantion cu 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>
            <a:normAutofit/>
          </a:bodyPr>
          <a:lstStyle/>
          <a:p>
            <a:r>
              <a:rPr lang="ro-RO" dirty="0"/>
              <a:t>R folosește implicit </a:t>
            </a:r>
            <a:r>
              <a:rPr lang="ro-RO" dirty="0" err="1"/>
              <a:t>alpha</a:t>
            </a:r>
            <a:r>
              <a:rPr lang="ro-RO" dirty="0"/>
              <a:t> = 0.05.</a:t>
            </a:r>
          </a:p>
          <a:p>
            <a:r>
              <a:rPr lang="ro-RO" dirty="0"/>
              <a:t>Atunci când dorim să schimbăm pragul </a:t>
            </a:r>
            <a:r>
              <a:rPr lang="ro-RO" dirty="0" err="1"/>
              <a:t>alpha</a:t>
            </a:r>
            <a:r>
              <a:rPr lang="ro-RO" dirty="0"/>
              <a:t> vom adăuga în linia de cod argumentul </a:t>
            </a:r>
            <a:r>
              <a:rPr lang="ro-RO" dirty="0" err="1">
                <a:solidFill>
                  <a:srgbClr val="FF0000"/>
                </a:solidFill>
              </a:rPr>
              <a:t>conf.level</a:t>
            </a:r>
            <a:endParaRPr lang="ro-RO" dirty="0">
              <a:solidFill>
                <a:srgbClr val="FF0000"/>
              </a:solidFill>
            </a:endParaRPr>
          </a:p>
          <a:p>
            <a:r>
              <a:rPr lang="ro-RO" dirty="0">
                <a:solidFill>
                  <a:srgbClr val="FF0000"/>
                </a:solidFill>
              </a:rPr>
              <a:t>Intervalul de încredere este egal cu 1 – </a:t>
            </a:r>
            <a:r>
              <a:rPr lang="ro-RO" dirty="0" err="1">
                <a:solidFill>
                  <a:srgbClr val="FF0000"/>
                </a:solidFill>
              </a:rPr>
              <a:t>alpha</a:t>
            </a:r>
            <a:r>
              <a:rPr lang="ro-RO" dirty="0">
                <a:solidFill>
                  <a:srgbClr val="FF0000"/>
                </a:solidFill>
              </a:rPr>
              <a:t>.</a:t>
            </a:r>
            <a:endParaRPr lang="ro-RO" b="1" dirty="0">
              <a:solidFill>
                <a:srgbClr val="FF0000"/>
              </a:solidFill>
            </a:endParaRPr>
          </a:p>
          <a:p>
            <a:r>
              <a:rPr lang="ro-RO" b="1" dirty="0">
                <a:solidFill>
                  <a:srgbClr val="00B050"/>
                </a:solidFill>
              </a:rPr>
              <a:t>Pentru un </a:t>
            </a:r>
            <a:r>
              <a:rPr lang="ro-RO" b="1" dirty="0" err="1">
                <a:solidFill>
                  <a:srgbClr val="00B050"/>
                </a:solidFill>
              </a:rPr>
              <a:t>alpha</a:t>
            </a:r>
            <a:r>
              <a:rPr lang="ro-RO" b="1" dirty="0">
                <a:solidFill>
                  <a:srgbClr val="00B050"/>
                </a:solidFill>
              </a:rPr>
              <a:t> = 0.01, intervalul de încredere este 0.99.</a:t>
            </a:r>
          </a:p>
          <a:p>
            <a:r>
              <a:rPr lang="ro-RO" b="1" dirty="0">
                <a:solidFill>
                  <a:srgbClr val="00B050"/>
                </a:solidFill>
              </a:rPr>
              <a:t>Pentru </a:t>
            </a:r>
            <a:r>
              <a:rPr lang="ro-RO" b="1" dirty="0" err="1">
                <a:solidFill>
                  <a:srgbClr val="00B050"/>
                </a:solidFill>
              </a:rPr>
              <a:t>alpha</a:t>
            </a:r>
            <a:r>
              <a:rPr lang="ro-RO" b="1" dirty="0">
                <a:solidFill>
                  <a:srgbClr val="00B050"/>
                </a:solidFill>
              </a:rPr>
              <a:t> = 0.03, intervalul de încredere este 0.97.</a:t>
            </a:r>
            <a:endParaRPr lang="ro-RO" dirty="0">
              <a:solidFill>
                <a:srgbClr val="00B050"/>
              </a:solidFill>
            </a:endParaRPr>
          </a:p>
          <a:p>
            <a:endParaRPr lang="ro-RO" b="1" dirty="0"/>
          </a:p>
          <a:p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574767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>
            <a:normAutofit fontScale="90000"/>
          </a:bodyPr>
          <a:lstStyle/>
          <a:p>
            <a:r>
              <a:rPr lang="ro-RO" dirty="0"/>
              <a:t>Testul </a:t>
            </a:r>
            <a:r>
              <a:rPr lang="ro-RO" cap="none" dirty="0"/>
              <a:t>z(t)</a:t>
            </a:r>
            <a:r>
              <a:rPr lang="ro-RO" dirty="0"/>
              <a:t> pentru un singur eșantion cu 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>
            <a:normAutofit/>
          </a:bodyPr>
          <a:lstStyle/>
          <a:p>
            <a:r>
              <a:rPr lang="ro-RO" dirty="0"/>
              <a:t>Imaginea de mai jos exemplifică cum arată linia de cod atunci când presupunem că performanța la matematică este mai bună decât media populației, folosind un prag </a:t>
            </a:r>
            <a:r>
              <a:rPr lang="ro-RO" dirty="0" err="1"/>
              <a:t>alpha</a:t>
            </a:r>
            <a:r>
              <a:rPr lang="ro-RO" dirty="0"/>
              <a:t> = 0.02.</a:t>
            </a:r>
            <a:endParaRPr lang="ro-RO" dirty="0">
              <a:solidFill>
                <a:srgbClr val="00B050"/>
              </a:solidFill>
            </a:endParaRPr>
          </a:p>
          <a:p>
            <a:endParaRPr lang="ro-RO" b="1" dirty="0"/>
          </a:p>
          <a:p>
            <a:endParaRPr lang="ro-RO" b="1" dirty="0"/>
          </a:p>
        </p:txBody>
      </p:sp>
      <p:pic>
        <p:nvPicPr>
          <p:cNvPr id="5" name="Picture 4" descr="A blue screen with white text&#10;&#10;Description automatically generated">
            <a:extLst>
              <a:ext uri="{FF2B5EF4-FFF2-40B4-BE49-F238E27FC236}">
                <a16:creationId xmlns:a16="http://schemas.microsoft.com/office/drawing/2014/main" id="{92A8038A-2DF8-CFCB-9A41-EF1842374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23" y="3218472"/>
            <a:ext cx="7137400" cy="20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>
            <a:normAutofit/>
          </a:bodyPr>
          <a:lstStyle/>
          <a:p>
            <a:pPr algn="ctr"/>
            <a:r>
              <a:rPr lang="ro-RO" dirty="0" err="1"/>
              <a:t>MulTumesc</a:t>
            </a:r>
            <a:r>
              <a:rPr lang="ro-RO"/>
              <a:t>!!!</a:t>
            </a:r>
            <a:endParaRPr lang="ro-RO" dirty="0"/>
          </a:p>
        </p:txBody>
      </p: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8A849E84-91CB-400A-9F51-B27ED7E94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252" y="2065338"/>
            <a:ext cx="6897496" cy="44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6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/>
          <a:lstStyle/>
          <a:p>
            <a:r>
              <a:rPr lang="ro-RO" dirty="0"/>
              <a:t>Ipoteza </a:t>
            </a:r>
            <a:r>
              <a:rPr lang="ro-RO" dirty="0" err="1"/>
              <a:t>cercetarii</a:t>
            </a:r>
            <a:r>
              <a:rPr lang="ro-RO" dirty="0"/>
              <a:t> si ipoteza de nul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i="1" dirty="0"/>
              <a:t>Să ne imaginăm că ne dorim să cumpărăm înghețată, iar compania producătoare, BI, susține că o cupă de înghețată are 150g. În calitate de cumpărători, ne putem întreba dacă chiar primim cantitatea menționată de vânzător. În această situație, BI susține că media populației este µ = 150g.</a:t>
            </a:r>
          </a:p>
          <a:p>
            <a:endParaRPr lang="ro-RO" i="1" dirty="0"/>
          </a:p>
          <a:p>
            <a:endParaRPr lang="ro-RO" i="1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646CD257-6959-4E22-B7EA-3D462754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3805237"/>
            <a:ext cx="30480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1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/>
          <a:lstStyle/>
          <a:p>
            <a:r>
              <a:rPr lang="ro-RO" dirty="0"/>
              <a:t>Ipoteza </a:t>
            </a:r>
            <a:r>
              <a:rPr lang="ro-RO" dirty="0" err="1"/>
              <a:t>cercetarii</a:t>
            </a:r>
            <a:r>
              <a:rPr lang="ro-RO" dirty="0"/>
              <a:t> si ipoteza de nul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dirty="0"/>
              <a:t>Pentru a înțelege dacă BI oferă gramajul corect clienților trebuie să măsurăm mai multe cupe.</a:t>
            </a:r>
          </a:p>
          <a:p>
            <a:r>
              <a:rPr lang="ro-RO" dirty="0"/>
              <a:t>Pe baza statisticii inferențiale vom putea trage câteva concluzii referitoare la media populației:</a:t>
            </a:r>
          </a:p>
          <a:p>
            <a:pPr marL="457200" lvl="0" indent="-457200">
              <a:buFont typeface="+mj-lt"/>
              <a:buAutoNum type="arabicPeriod"/>
            </a:pPr>
            <a:r>
              <a:rPr lang="ro-RO" dirty="0"/>
              <a:t>Cupele de înghețată pe care le primesc clienții cântăresc mai puțin decât susține firma BI.</a:t>
            </a:r>
          </a:p>
          <a:p>
            <a:pPr marL="457200" lvl="0" indent="-457200">
              <a:buFont typeface="+mj-lt"/>
              <a:buAutoNum type="arabicPeriod"/>
            </a:pPr>
            <a:r>
              <a:rPr lang="ro-RO" dirty="0"/>
              <a:t>Cupele de înghețată au o greutate apropiată de cea asumată de firmă, angajații încercând să pună 150g în fiecare cupă.</a:t>
            </a:r>
          </a:p>
          <a:p>
            <a:pPr marL="457200" lvl="0" indent="-457200">
              <a:buFont typeface="+mj-lt"/>
              <a:buAutoNum type="arabicPeriod"/>
            </a:pPr>
            <a:r>
              <a:rPr lang="ro-RO" dirty="0"/>
              <a:t>Cupele de înghețată cântăresc mai mult decât susține firma.</a:t>
            </a:r>
          </a:p>
        </p:txBody>
      </p:sp>
    </p:spTree>
    <p:extLst>
      <p:ext uri="{BB962C8B-B14F-4D97-AF65-F5344CB8AC3E}">
        <p14:creationId xmlns:p14="http://schemas.microsoft.com/office/powerpoint/2010/main" val="368422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/>
          <a:lstStyle/>
          <a:p>
            <a:r>
              <a:rPr lang="ro-RO" dirty="0"/>
              <a:t>Ipoteza </a:t>
            </a:r>
            <a:r>
              <a:rPr lang="ro-RO" dirty="0" err="1"/>
              <a:t>cercetarii</a:t>
            </a:r>
            <a:r>
              <a:rPr lang="ro-RO" dirty="0"/>
              <a:t> si ipoteza de nul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dirty="0"/>
              <a:t>Pentru a lua o decizie cu privire la cantitatea de înghețată, vom cântări cupele de înghețată vândute unui eșantion de 40 de clienți. După cântărirea celor 40 de cupe de înghețată obținem m = 153,95g și s = 8,32g. Media populației este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ro-RO" dirty="0"/>
              <a:t> 150g.</a:t>
            </a:r>
          </a:p>
          <a:p>
            <a:endParaRPr lang="ro-RO" dirty="0"/>
          </a:p>
          <a:p>
            <a:r>
              <a:rPr lang="ro-RO" dirty="0"/>
              <a:t>În cercetare ne bazăm pe estimarea unui rezultat așteptat: greutatea cupelor de înghețată primite de clienți este diferită de media populației (150g). Acest raționament se numește </a:t>
            </a:r>
            <a:r>
              <a:rPr lang="ro-RO" b="1" dirty="0"/>
              <a:t>ipoteza cercetării (H</a:t>
            </a:r>
            <a:r>
              <a:rPr lang="ro-RO" b="1" baseline="-25000" dirty="0"/>
              <a:t>1</a:t>
            </a:r>
            <a:r>
              <a:rPr lang="ro-RO" b="1" dirty="0"/>
              <a:t>)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99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/>
          <a:lstStyle/>
          <a:p>
            <a:r>
              <a:rPr lang="ro-RO" dirty="0"/>
              <a:t>Ipoteza </a:t>
            </a:r>
            <a:r>
              <a:rPr lang="ro-RO" dirty="0" err="1"/>
              <a:t>cercetarii</a:t>
            </a:r>
            <a:r>
              <a:rPr lang="ro-RO" dirty="0"/>
              <a:t> si ipoteza de nul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dirty="0"/>
              <a:t>Ipoteza cercetării poate fi formulată astfel: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Bilateral - Greutate unei cupe de înghețată cumpărate de clienți este diferită de 150g.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Unilateral</a:t>
            </a:r>
          </a:p>
          <a:p>
            <a:pPr marL="457200" indent="-457200">
              <a:buFont typeface="+mj-lt"/>
              <a:buAutoNum type="alphaLcPeriod"/>
            </a:pPr>
            <a:r>
              <a:rPr lang="ro-RO" dirty="0"/>
              <a:t>Greutatea unei cupe de înghețată este mai mică de 150g.</a:t>
            </a:r>
          </a:p>
          <a:p>
            <a:pPr marL="457200" indent="-457200">
              <a:buFont typeface="+mj-lt"/>
              <a:buAutoNum type="alphaLcPeriod"/>
            </a:pPr>
            <a:r>
              <a:rPr lang="ro-RO" dirty="0"/>
              <a:t>Greutatea unei cupe de înghețată este mai mare de 150g.</a:t>
            </a:r>
          </a:p>
          <a:p>
            <a:pPr marL="457200" indent="-457200">
              <a:buFont typeface="+mj-lt"/>
              <a:buAutoNum type="alphaLcPeriod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2424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/>
          <a:lstStyle/>
          <a:p>
            <a:r>
              <a:rPr lang="ro-RO" dirty="0"/>
              <a:t>Ipoteza </a:t>
            </a:r>
            <a:r>
              <a:rPr lang="ro-RO" dirty="0" err="1"/>
              <a:t>cercetarii</a:t>
            </a:r>
            <a:r>
              <a:rPr lang="ro-RO" dirty="0"/>
              <a:t> si ipoteza de nul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dirty="0"/>
              <a:t>Cercetătorul trebuie să dovedească că media eșantionului său, care este cu 3,95g mai mare decât cea a populației, nu se încadrează în caracteristica oricărei medii a unui eșantion de a oscila în jurul mediei populației din care a fost extras (vezi teorema limitei centrale).</a:t>
            </a:r>
          </a:p>
          <a:p>
            <a:r>
              <a:rPr lang="ro-RO" dirty="0"/>
              <a:t>Care este probabilitatea ca eșantionul să facă parte din populația din care a fost extras?</a:t>
            </a:r>
          </a:p>
          <a:p>
            <a:r>
              <a:rPr lang="ro-RO" dirty="0"/>
              <a:t>Acest raționament statistic se numește </a:t>
            </a:r>
            <a:r>
              <a:rPr lang="ro-RO" b="1" dirty="0"/>
              <a:t>ipoteză de nul (H</a:t>
            </a:r>
            <a:r>
              <a:rPr lang="ro-RO" b="1" baseline="-25000" dirty="0"/>
              <a:t>0</a:t>
            </a:r>
            <a:r>
              <a:rPr lang="ro-RO" b="1" dirty="0"/>
              <a:t>)</a:t>
            </a:r>
            <a:r>
              <a:rPr lang="ro-RO" dirty="0"/>
              <a:t>.</a:t>
            </a:r>
          </a:p>
          <a:p>
            <a:r>
              <a:rPr lang="ro-RO" dirty="0"/>
              <a:t>Ipoteza de nul = </a:t>
            </a:r>
            <a:r>
              <a:rPr lang="ro-RO"/>
              <a:t>ipoteza statistică.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5118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/>
          <a:lstStyle/>
          <a:p>
            <a:r>
              <a:rPr lang="ro-RO" dirty="0"/>
              <a:t>Ipoteza </a:t>
            </a:r>
            <a:r>
              <a:rPr lang="ro-RO" dirty="0" err="1"/>
              <a:t>cercetarii</a:t>
            </a:r>
            <a:r>
              <a:rPr lang="ro-RO" dirty="0"/>
              <a:t> si ipoteza de nul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154C02-A937-4937-8D02-172385C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dirty="0"/>
              <a:t>Dacă probabilitatea ca H0 să fie adevărată este mică </a:t>
            </a:r>
            <a:r>
              <a:rPr lang="ro-RO" dirty="0">
                <a:latin typeface="Times" panose="02020603050405020304" pitchFamily="18" charset="0"/>
                <a:cs typeface="Times" panose="02020603050405020304" pitchFamily="18" charset="0"/>
              </a:rPr>
              <a:t>→ </a:t>
            </a:r>
            <a:r>
              <a:rPr lang="ro-RO" dirty="0">
                <a:cs typeface="Times" panose="02020603050405020304" pitchFamily="18" charset="0"/>
              </a:rPr>
              <a:t>respingem H0 și eșantionul face parte din altă populație </a:t>
            </a:r>
            <a:r>
              <a:rPr lang="ro-RO" dirty="0">
                <a:latin typeface="Times" panose="02020603050405020304" pitchFamily="18" charset="0"/>
                <a:cs typeface="Times" panose="02020603050405020304" pitchFamily="18" charset="0"/>
              </a:rPr>
              <a:t>→ </a:t>
            </a:r>
            <a:r>
              <a:rPr lang="ro-RO" dirty="0"/>
              <a:t>cantitatea de înghețată primită de clienți este diferită semnificativ față de cea asumată de firmă.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Dacă probabilitatea ca H0 să fie adevărată este mare </a:t>
            </a:r>
            <a:r>
              <a:rPr lang="ro-RO" dirty="0">
                <a:latin typeface="Times" panose="02020603050405020304" pitchFamily="18" charset="0"/>
                <a:cs typeface="Times" panose="02020603050405020304" pitchFamily="18" charset="0"/>
              </a:rPr>
              <a:t>→ </a:t>
            </a:r>
            <a:r>
              <a:rPr lang="ro-RO" dirty="0">
                <a:cs typeface="Times" panose="02020603050405020304" pitchFamily="18" charset="0"/>
              </a:rPr>
              <a:t>acceptăm H0 și eșantionul nu face parte din altă populație </a:t>
            </a:r>
            <a:r>
              <a:rPr lang="ro-RO" dirty="0">
                <a:latin typeface="Times" panose="02020603050405020304" pitchFamily="18" charset="0"/>
                <a:cs typeface="Times" panose="02020603050405020304" pitchFamily="18" charset="0"/>
              </a:rPr>
              <a:t>→ </a:t>
            </a:r>
            <a:r>
              <a:rPr lang="ro-RO" dirty="0"/>
              <a:t>cantitatea de înghețată primită de clienți nu este diferită semnificativ față de cea asumată de firmă.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4476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F47A7-8EA6-4C57-823A-DE2EE2E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7636"/>
          </a:xfrm>
        </p:spPr>
        <p:txBody>
          <a:bodyPr>
            <a:normAutofit fontScale="90000"/>
          </a:bodyPr>
          <a:lstStyle/>
          <a:p>
            <a:r>
              <a:rPr lang="ro-RO" dirty="0"/>
              <a:t>Testul </a:t>
            </a:r>
            <a:r>
              <a:rPr lang="ro-RO" cap="none" dirty="0"/>
              <a:t>z(t)</a:t>
            </a:r>
            <a:r>
              <a:rPr lang="ro-RO" dirty="0"/>
              <a:t> pentru un singur </a:t>
            </a:r>
            <a:r>
              <a:rPr lang="ro-RO" dirty="0" err="1"/>
              <a:t>esantion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86154C02-A937-4937-8D02-172385C50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22268"/>
                <a:ext cx="10058400" cy="4449932"/>
              </a:xfrm>
            </p:spPr>
            <p:txBody>
              <a:bodyPr>
                <a:normAutofit/>
              </a:bodyPr>
              <a:lstStyle/>
              <a:p>
                <a:r>
                  <a:rPr lang="ro-RO" dirty="0"/>
                  <a:t>Acest test statistic este utilizat pentru a testa semnificația statistică a diferenței dintre media unui eșantion și media populației din care a fost extras.</a:t>
                </a:r>
              </a:p>
              <a:p>
                <a:r>
                  <a:rPr lang="ro-RO" dirty="0"/>
                  <a:t>Este necesar să cunoaștem media populației!!!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o-RO" dirty="0"/>
              </a:p>
              <a:p>
                <a:pPr lvl="0"/>
                <a:r>
                  <a:rPr lang="ro-RO" dirty="0"/>
                  <a:t>m este media eșantionului</a:t>
                </a:r>
              </a:p>
              <a:p>
                <a:pPr lvl="0"/>
                <a:r>
                  <a:rPr lang="ro-RO" dirty="0"/>
                  <a:t>µ este media populației</a:t>
                </a:r>
              </a:p>
              <a:p>
                <a:pPr lvl="0"/>
                <a:r>
                  <a:rPr lang="ro-RO" dirty="0" err="1"/>
                  <a:t>s</a:t>
                </a:r>
                <a:r>
                  <a:rPr lang="ro-RO" baseline="-25000" dirty="0" err="1"/>
                  <a:t>m</a:t>
                </a:r>
                <a:r>
                  <a:rPr lang="ro-RO" dirty="0"/>
                  <a:t> este eroarea standard a mediei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o-RO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86154C02-A937-4937-8D02-172385C50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22268"/>
                <a:ext cx="10058400" cy="4449932"/>
              </a:xfrm>
              <a:blipFill>
                <a:blip r:embed="rId2"/>
                <a:stretch>
                  <a:fillRect l="-303" t="-164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766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 lemn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 lemn</Template>
  <TotalTime>496</TotalTime>
  <Words>1261</Words>
  <Application>Microsoft Macintosh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Cambria Math</vt:lpstr>
      <vt:lpstr>Rockwell</vt:lpstr>
      <vt:lpstr>Rockwell Condensed</vt:lpstr>
      <vt:lpstr>Times</vt:lpstr>
      <vt:lpstr>Times New Roman</vt:lpstr>
      <vt:lpstr>Wingdings</vt:lpstr>
      <vt:lpstr>Tip lemn</vt:lpstr>
      <vt:lpstr>Curs 7 – Testarea ipotezelor. Testul z(t) pentru un singur esantion</vt:lpstr>
      <vt:lpstr>Ipoteza cercetarii si ipoteza de nul</vt:lpstr>
      <vt:lpstr>Ipoteza cercetarii si ipoteza de nul</vt:lpstr>
      <vt:lpstr>Ipoteza cercetarii si ipoteza de nul</vt:lpstr>
      <vt:lpstr>Ipoteza cercetarii si ipoteza de nul</vt:lpstr>
      <vt:lpstr>Ipoteza cercetarii si ipoteza de nul</vt:lpstr>
      <vt:lpstr>Ipoteza cercetarii si ipoteza de nul</vt:lpstr>
      <vt:lpstr>Ipoteza cercetarii si ipoteza de nul</vt:lpstr>
      <vt:lpstr>Testul z(t) pentru un singur esantion</vt:lpstr>
      <vt:lpstr>Testul z(t) pentru un singur esantion</vt:lpstr>
      <vt:lpstr>Pragul de semnificatie statistica</vt:lpstr>
      <vt:lpstr>Pragul de semnificatie statistica</vt:lpstr>
      <vt:lpstr>Pragul de semnificatie statistica</vt:lpstr>
      <vt:lpstr>Testul z(t) pentru un singur eșantion cu SPSS</vt:lpstr>
      <vt:lpstr>Testul z(t) pentru un singur eșantion cu R</vt:lpstr>
      <vt:lpstr>Testul z(t) pentru un singur eșantion cu R</vt:lpstr>
      <vt:lpstr>Testul z(t) pentru un singur eșantion cu R</vt:lpstr>
      <vt:lpstr>Testul z(t) pentru un singur eșantion cu R</vt:lpstr>
      <vt:lpstr>Testul z(t) pentru un singur eșantion cu R</vt:lpstr>
      <vt:lpstr>Testul z(t) pentru un singur eșantion cu R</vt:lpstr>
      <vt:lpstr>Testul z(t) pentru un singur eșantion cu R</vt:lpstr>
      <vt:lpstr>Testul z(t) pentru un singur eșantion cu R</vt:lpstr>
      <vt:lpstr>MulTumesc!!!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7 – Testarea ipotezelor. Testul z(t) pentru un singur esantion</dc:title>
  <dc:creator>Adrian</dc:creator>
  <cp:lastModifiedBy>Adrian Gorbanescu</cp:lastModifiedBy>
  <cp:revision>22</cp:revision>
  <dcterms:created xsi:type="dcterms:W3CDTF">2018-11-11T12:14:37Z</dcterms:created>
  <dcterms:modified xsi:type="dcterms:W3CDTF">2023-11-24T07:06:49Z</dcterms:modified>
</cp:coreProperties>
</file>