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95" r:id="rId31"/>
    <p:sldId id="287" r:id="rId32"/>
    <p:sldId id="296" r:id="rId33"/>
    <p:sldId id="297" r:id="rId34"/>
    <p:sldId id="298" r:id="rId35"/>
    <p:sldId id="299" r:id="rId36"/>
    <p:sldId id="288" r:id="rId37"/>
    <p:sldId id="300" r:id="rId38"/>
    <p:sldId id="289" r:id="rId39"/>
    <p:sldId id="294" r:id="rId40"/>
    <p:sldId id="301" r:id="rId41"/>
    <p:sldId id="302" r:id="rId42"/>
    <p:sldId id="303" r:id="rId43"/>
    <p:sldId id="304" r:id="rId44"/>
    <p:sldId id="305" r:id="rId45"/>
    <p:sldId id="306" r:id="rId46"/>
    <p:sldId id="29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" initials="A" lastIdx="2" clrIdx="0">
    <p:extLst>
      <p:ext uri="{19B8F6BF-5375-455C-9EA6-DF929625EA0E}">
        <p15:presenceInfo xmlns:p15="http://schemas.microsoft.com/office/powerpoint/2012/main" userId="Ad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4" autoAdjust="0"/>
    <p:restoredTop sz="94660"/>
  </p:normalViewPr>
  <p:slideViewPr>
    <p:cSldViewPr snapToGrid="0">
      <p:cViewPr>
        <p:scale>
          <a:sx n="110" d="100"/>
          <a:sy n="110" d="100"/>
        </p:scale>
        <p:origin x="21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vassarstats.net/rdiff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14AD33-BD1B-4B2C-86EF-A8ABE66B8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600"/>
              <a:t>Curs 11 </a:t>
            </a:r>
            <a:r>
              <a:rPr lang="ro-RO" sz="7600" dirty="0"/>
              <a:t>– coeficientul de </a:t>
            </a:r>
            <a:r>
              <a:rPr lang="ro-RO" sz="7600" dirty="0" err="1"/>
              <a:t>corelatie</a:t>
            </a:r>
            <a:r>
              <a:rPr lang="ro-RO" sz="7600" dirty="0"/>
              <a:t> liniara </a:t>
            </a:r>
            <a:r>
              <a:rPr lang="ro-RO" sz="7600" dirty="0" err="1"/>
              <a:t>Pearson</a:t>
            </a:r>
            <a:endParaRPr lang="ro-RO" sz="76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968D64E-A17B-4C03-8EB4-12323CBA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Lect. univ. dr. Adrian </a:t>
            </a:r>
            <a:r>
              <a:rPr lang="ro-RO" dirty="0" err="1"/>
              <a:t>Gorbănescu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18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 err="1"/>
              <a:t>Corelatia</a:t>
            </a:r>
            <a:r>
              <a:rPr lang="ro-RO" dirty="0"/>
              <a:t> pozitiva</a:t>
            </a:r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8901"/>
            <a:ext cx="10058400" cy="4423299"/>
          </a:xfrm>
        </p:spPr>
        <p:txBody>
          <a:bodyPr/>
          <a:lstStyle/>
          <a:p>
            <a:pPr algn="just"/>
            <a:r>
              <a:rPr lang="ro-RO" b="1" dirty="0"/>
              <a:t>„+”</a:t>
            </a:r>
            <a:r>
              <a:rPr lang="ro-RO" dirty="0"/>
              <a:t> – indică corelația pozitivă dintre X și Y</a:t>
            </a:r>
          </a:p>
          <a:p>
            <a:pPr algn="just"/>
            <a:endParaRPr lang="ro-RO" dirty="0">
              <a:cs typeface="Times" panose="02020603050405020304" pitchFamily="18" charset="0"/>
            </a:endParaRPr>
          </a:p>
          <a:p>
            <a:pPr algn="just"/>
            <a:r>
              <a:rPr lang="ro-RO" dirty="0">
                <a:cs typeface="Times" panose="02020603050405020304" pitchFamily="18" charset="0"/>
              </a:rPr>
              <a:t>Scoruri ridicate ale lui X se asociază cu scoruri ridicate ale lui Y</a:t>
            </a:r>
          </a:p>
          <a:p>
            <a:pPr algn="just"/>
            <a:endParaRPr lang="ro-RO" dirty="0">
              <a:cs typeface="Times" panose="02020603050405020304" pitchFamily="18" charset="0"/>
            </a:endParaRPr>
          </a:p>
          <a:p>
            <a:pPr algn="just"/>
            <a:r>
              <a:rPr lang="ro-RO" dirty="0">
                <a:cs typeface="Times" panose="02020603050405020304" pitchFamily="18" charset="0"/>
              </a:rPr>
              <a:t> Scoruri mici ale lui X se asociază cu scoruri mici ale lui Y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167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 err="1"/>
              <a:t>Corelatia</a:t>
            </a:r>
            <a:r>
              <a:rPr lang="ro-RO" dirty="0"/>
              <a:t> negativa</a:t>
            </a:r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8901"/>
            <a:ext cx="10058400" cy="4423299"/>
          </a:xfrm>
        </p:spPr>
        <p:txBody>
          <a:bodyPr/>
          <a:lstStyle/>
          <a:p>
            <a:pPr algn="just"/>
            <a:r>
              <a:rPr lang="ro-RO" b="1" dirty="0"/>
              <a:t>„-”</a:t>
            </a:r>
            <a:r>
              <a:rPr lang="ro-RO" dirty="0"/>
              <a:t> – indică corelația negativă dintre X și Y</a:t>
            </a:r>
          </a:p>
          <a:p>
            <a:pPr algn="just"/>
            <a:endParaRPr lang="ro-RO" dirty="0">
              <a:cs typeface="Times" panose="02020603050405020304" pitchFamily="18" charset="0"/>
            </a:endParaRPr>
          </a:p>
          <a:p>
            <a:pPr algn="just"/>
            <a:r>
              <a:rPr lang="ro-RO" dirty="0">
                <a:cs typeface="Times" panose="02020603050405020304" pitchFamily="18" charset="0"/>
              </a:rPr>
              <a:t>Scoruri ridicate ale lui X se asociază cu scoruri mici ale lui Y</a:t>
            </a:r>
          </a:p>
          <a:p>
            <a:pPr algn="just"/>
            <a:endParaRPr lang="ro-RO" dirty="0">
              <a:cs typeface="Times" panose="02020603050405020304" pitchFamily="18" charset="0"/>
            </a:endParaRPr>
          </a:p>
          <a:p>
            <a:pPr algn="just"/>
            <a:r>
              <a:rPr lang="ro-RO" dirty="0">
                <a:cs typeface="Times" panose="02020603050405020304" pitchFamily="18" charset="0"/>
              </a:rPr>
              <a:t> Scoruri mici ale lui X se asociază cu scoruri mari ale lui Y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6326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 err="1"/>
              <a:t>exercitii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/>
          <a:lstStyle/>
          <a:p>
            <a:pPr algn="just"/>
            <a:r>
              <a:rPr lang="en-US" b="1" dirty="0"/>
              <a:t>Care </a:t>
            </a:r>
            <a:r>
              <a:rPr lang="en-US" b="1" dirty="0" err="1"/>
              <a:t>dintre</a:t>
            </a:r>
            <a:r>
              <a:rPr lang="en-US" b="1" dirty="0"/>
              <a:t> </a:t>
            </a:r>
            <a:r>
              <a:rPr lang="en-US" b="1" dirty="0" err="1"/>
              <a:t>cei</a:t>
            </a:r>
            <a:r>
              <a:rPr lang="en-US" b="1" dirty="0"/>
              <a:t> </a:t>
            </a:r>
            <a:r>
              <a:rPr lang="en-US" b="1" dirty="0" err="1"/>
              <a:t>doi</a:t>
            </a:r>
            <a:r>
              <a:rPr lang="en-US" b="1" dirty="0"/>
              <a:t> </a:t>
            </a:r>
            <a:r>
              <a:rPr lang="en-US" b="1" dirty="0" err="1"/>
              <a:t>coeficien</a:t>
            </a:r>
            <a:r>
              <a:rPr lang="ro-RO" b="1" dirty="0"/>
              <a:t>ți de corelație indică o relație mai puternică între variabile?</a:t>
            </a:r>
          </a:p>
          <a:p>
            <a:pPr algn="just"/>
            <a:endParaRPr lang="en-US" b="1" dirty="0"/>
          </a:p>
          <a:p>
            <a:pPr marL="514350" indent="-514350" algn="just">
              <a:buFont typeface="+mj-lt"/>
              <a:buAutoNum type="arabicPeriod"/>
            </a:pPr>
            <a:r>
              <a:rPr lang="ro-RO" sz="3200" b="1" dirty="0"/>
              <a:t>r</a:t>
            </a:r>
            <a:r>
              <a:rPr lang="ro-RO" sz="1000" b="1" dirty="0"/>
              <a:t>1 </a:t>
            </a:r>
            <a:r>
              <a:rPr lang="ro-RO" sz="3000" b="1" dirty="0"/>
              <a:t>= 0.40 </a:t>
            </a:r>
            <a:r>
              <a:rPr lang="ro-RO" sz="3000" dirty="0"/>
              <a:t>și </a:t>
            </a:r>
            <a:r>
              <a:rPr lang="ro-RO" sz="3000" b="1" dirty="0"/>
              <a:t>r</a:t>
            </a:r>
            <a:r>
              <a:rPr lang="ro-RO" sz="800" b="1" dirty="0"/>
              <a:t>2</a:t>
            </a:r>
            <a:r>
              <a:rPr lang="ro-RO" sz="3000" b="1" dirty="0"/>
              <a:t> = 0.28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o-RO" sz="3600" b="1" dirty="0"/>
              <a:t>r</a:t>
            </a:r>
            <a:r>
              <a:rPr lang="ro-RO" sz="1050" b="1" dirty="0"/>
              <a:t>1 </a:t>
            </a:r>
            <a:r>
              <a:rPr lang="ro-RO" sz="3200" b="1" dirty="0"/>
              <a:t>= 0.40 </a:t>
            </a:r>
            <a:r>
              <a:rPr lang="ro-RO" sz="3200" dirty="0"/>
              <a:t>și </a:t>
            </a:r>
            <a:r>
              <a:rPr lang="ro-RO" sz="3200" b="1" dirty="0"/>
              <a:t>r</a:t>
            </a:r>
            <a:r>
              <a:rPr lang="ro-RO" sz="900" b="1" dirty="0"/>
              <a:t>2</a:t>
            </a:r>
            <a:r>
              <a:rPr lang="ro-RO" sz="3200" b="1" dirty="0"/>
              <a:t> = -0.60</a:t>
            </a:r>
            <a:endParaRPr lang="en-US" sz="3200" b="1" dirty="0"/>
          </a:p>
          <a:p>
            <a:pPr marL="514350" indent="-514350" algn="just">
              <a:buFont typeface="+mj-lt"/>
              <a:buAutoNum type="arabicPeriod"/>
            </a:pPr>
            <a:r>
              <a:rPr lang="ro-RO" sz="3600" b="1" dirty="0"/>
              <a:t>r</a:t>
            </a:r>
            <a:r>
              <a:rPr lang="ro-RO" sz="1050" b="1" dirty="0"/>
              <a:t>1 </a:t>
            </a:r>
            <a:r>
              <a:rPr lang="ro-RO" sz="3200" b="1" dirty="0"/>
              <a:t>= 0.40 </a:t>
            </a:r>
            <a:r>
              <a:rPr lang="ro-RO" sz="3200" dirty="0"/>
              <a:t>și </a:t>
            </a:r>
            <a:r>
              <a:rPr lang="ro-RO" sz="3200" b="1" dirty="0"/>
              <a:t>r</a:t>
            </a:r>
            <a:r>
              <a:rPr lang="ro-RO" sz="900" b="1" dirty="0"/>
              <a:t>2</a:t>
            </a:r>
            <a:r>
              <a:rPr lang="ro-RO" sz="3200" b="1" dirty="0"/>
              <a:t> = -0.40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o-RO" sz="3600" b="1" dirty="0"/>
              <a:t>r</a:t>
            </a:r>
            <a:r>
              <a:rPr lang="ro-RO" sz="1050" b="1" dirty="0"/>
              <a:t>1 </a:t>
            </a:r>
            <a:r>
              <a:rPr lang="ro-RO" sz="3200" b="1" dirty="0"/>
              <a:t>= 0.40 (p </a:t>
            </a:r>
            <a:r>
              <a:rPr lang="en-US" sz="3200" b="1" dirty="0"/>
              <a:t>&lt; 0.05</a:t>
            </a:r>
            <a:r>
              <a:rPr lang="ro-RO" sz="3200" b="1" dirty="0"/>
              <a:t>) </a:t>
            </a:r>
            <a:r>
              <a:rPr lang="ro-RO" sz="3200" dirty="0"/>
              <a:t>și </a:t>
            </a:r>
            <a:r>
              <a:rPr lang="ro-RO" sz="3200" b="1" dirty="0"/>
              <a:t>r</a:t>
            </a:r>
            <a:r>
              <a:rPr lang="ro-RO" sz="900" b="1" dirty="0"/>
              <a:t>2</a:t>
            </a:r>
            <a:r>
              <a:rPr lang="ro-RO" sz="3200" b="1" dirty="0"/>
              <a:t> = -0.40 </a:t>
            </a:r>
            <a:r>
              <a:rPr lang="en-US" sz="3200" b="1" dirty="0"/>
              <a:t>(p &lt; 0.01)</a:t>
            </a:r>
            <a:endParaRPr lang="ro-RO" sz="3200" b="1" dirty="0"/>
          </a:p>
          <a:p>
            <a:pPr marL="514350" indent="-514350" algn="just">
              <a:buFont typeface="+mj-lt"/>
              <a:buAutoNum type="arabicPeriod"/>
            </a:pPr>
            <a:endParaRPr lang="ro-RO" sz="32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721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H0 si H1</a:t>
            </a:r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>
            <a:normAutofit/>
          </a:bodyPr>
          <a:lstStyle/>
          <a:p>
            <a:pPr algn="just"/>
            <a:r>
              <a:rPr lang="ro-RO" sz="2200" dirty="0"/>
              <a:t>Coeficientul de corelație la nivelul populației este simbolizat prin litera grecească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200" dirty="0">
                <a:cs typeface="Times New Roman" panose="02020603050405020304" pitchFamily="18" charset="0"/>
              </a:rPr>
              <a:t>(</a:t>
            </a:r>
            <a:r>
              <a:rPr lang="ro-RO" sz="2200" b="1" dirty="0" err="1">
                <a:cs typeface="Times New Roman" panose="02020603050405020304" pitchFamily="18" charset="0"/>
              </a:rPr>
              <a:t>rho</a:t>
            </a:r>
            <a:r>
              <a:rPr lang="ro-RO" sz="2200" dirty="0">
                <a:cs typeface="Times New Roman" panose="02020603050405020304" pitchFamily="18" charset="0"/>
              </a:rPr>
              <a:t>)</a:t>
            </a:r>
            <a:endParaRPr lang="ro-RO" sz="2200" dirty="0"/>
          </a:p>
          <a:p>
            <a:pPr algn="just"/>
            <a:r>
              <a:rPr lang="ro-RO" sz="2200" dirty="0"/>
              <a:t>H0: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o-RO" sz="2200" dirty="0"/>
              <a:t> = 0</a:t>
            </a:r>
          </a:p>
          <a:p>
            <a:pPr algn="just"/>
            <a:r>
              <a:rPr lang="ro-RO" sz="2200" dirty="0"/>
              <a:t>H1(bilateral):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o-RO" sz="2200" dirty="0"/>
              <a:t> </a:t>
            </a:r>
            <a:r>
              <a:rPr lang="ro-RO" dirty="0"/>
              <a:t>≠</a:t>
            </a:r>
            <a:r>
              <a:rPr lang="ro-RO" sz="2200" dirty="0"/>
              <a:t> 0</a:t>
            </a:r>
          </a:p>
          <a:p>
            <a:pPr algn="just"/>
            <a:r>
              <a:rPr lang="ro-RO" sz="2200" dirty="0"/>
              <a:t>H1 (unilateral):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o-RO" sz="2200" dirty="0"/>
              <a:t> </a:t>
            </a:r>
            <a:r>
              <a:rPr lang="en-US" sz="2200" dirty="0"/>
              <a:t>&gt;</a:t>
            </a:r>
            <a:r>
              <a:rPr lang="ro-RO" sz="2200" dirty="0"/>
              <a:t> 0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o-RO" sz="2200" dirty="0"/>
              <a:t> </a:t>
            </a:r>
            <a:r>
              <a:rPr lang="en-US" sz="2200" dirty="0"/>
              <a:t>&lt;</a:t>
            </a:r>
            <a:r>
              <a:rPr lang="ro-RO" sz="2200" dirty="0"/>
              <a:t> 0</a:t>
            </a:r>
          </a:p>
          <a:p>
            <a:pPr algn="just"/>
            <a:endParaRPr lang="ro-RO" sz="2200" dirty="0"/>
          </a:p>
          <a:p>
            <a:pPr algn="just"/>
            <a:endParaRPr lang="ro-RO" sz="2200" dirty="0"/>
          </a:p>
          <a:p>
            <a:pPr algn="just"/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141816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Graficul </a:t>
            </a:r>
            <a:r>
              <a:rPr lang="ro-RO" dirty="0" err="1"/>
              <a:t>scatterplot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>
            <a:normAutofit/>
          </a:bodyPr>
          <a:lstStyle/>
          <a:p>
            <a:pPr algn="just"/>
            <a:r>
              <a:rPr lang="ro-RO" sz="2200" dirty="0"/>
              <a:t>Corelație perfect pozitivă (</a:t>
            </a:r>
            <a:r>
              <a:rPr lang="ro-RO" sz="2200" b="1" dirty="0"/>
              <a:t>r = 1</a:t>
            </a:r>
            <a:r>
              <a:rPr lang="ro-RO" sz="2200" dirty="0"/>
              <a:t>)</a:t>
            </a:r>
          </a:p>
          <a:p>
            <a:pPr algn="just"/>
            <a:endParaRPr lang="ro-RO" sz="22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2D0D48E-7493-4602-91E1-A65E778C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2395666"/>
            <a:ext cx="3895725" cy="27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Graficul </a:t>
            </a:r>
            <a:r>
              <a:rPr lang="ro-RO" dirty="0" err="1"/>
              <a:t>scatterplot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>
            <a:normAutofit/>
          </a:bodyPr>
          <a:lstStyle/>
          <a:p>
            <a:pPr algn="just"/>
            <a:r>
              <a:rPr lang="ro-RO" sz="2200" dirty="0"/>
              <a:t>Corelație pozitivă (</a:t>
            </a:r>
            <a:r>
              <a:rPr lang="ro-RO" sz="2200" b="1" dirty="0"/>
              <a:t>r = 0.85</a:t>
            </a:r>
            <a:r>
              <a:rPr lang="ro-RO" sz="2200" dirty="0"/>
              <a:t>)</a:t>
            </a:r>
          </a:p>
          <a:p>
            <a:pPr algn="just"/>
            <a:endParaRPr lang="ro-RO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DB3E1B0-41A8-4FD6-9424-B1F910B0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873951"/>
            <a:ext cx="5038725" cy="26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Graficul </a:t>
            </a:r>
            <a:r>
              <a:rPr lang="ro-RO" dirty="0" err="1"/>
              <a:t>scatterplot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>
            <a:normAutofit/>
          </a:bodyPr>
          <a:lstStyle/>
          <a:p>
            <a:pPr algn="just"/>
            <a:r>
              <a:rPr lang="ro-RO" sz="2200" dirty="0"/>
              <a:t>Corelație perfect negativă (</a:t>
            </a:r>
            <a:r>
              <a:rPr lang="ro-RO" sz="2200" b="1" dirty="0"/>
              <a:t>r = -1</a:t>
            </a:r>
            <a:r>
              <a:rPr lang="ro-RO" sz="2200" dirty="0"/>
              <a:t>)</a:t>
            </a:r>
          </a:p>
          <a:p>
            <a:pPr algn="just"/>
            <a:endParaRPr lang="ro-RO" sz="22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2F2C301-3862-4995-9FAD-32BC721C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433762"/>
            <a:ext cx="5105399" cy="3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1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Graficul </a:t>
            </a:r>
            <a:r>
              <a:rPr lang="ro-RO" dirty="0" err="1"/>
              <a:t>scatterplot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>
            <a:normAutofit/>
          </a:bodyPr>
          <a:lstStyle/>
          <a:p>
            <a:pPr algn="just"/>
            <a:r>
              <a:rPr lang="ro-RO" sz="2200" dirty="0"/>
              <a:t>Corelație negativă (</a:t>
            </a:r>
            <a:r>
              <a:rPr lang="ro-RO" sz="2200" b="1" dirty="0"/>
              <a:t>r = - 0.85</a:t>
            </a:r>
            <a:r>
              <a:rPr lang="ro-RO" sz="2200" dirty="0"/>
              <a:t>)</a:t>
            </a:r>
          </a:p>
          <a:p>
            <a:pPr algn="just"/>
            <a:endParaRPr lang="ro-RO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5399C41-B2C4-4F15-970A-CB5A1352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433762"/>
            <a:ext cx="6105525" cy="3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8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Graficul </a:t>
            </a:r>
            <a:r>
              <a:rPr lang="ro-RO" dirty="0" err="1"/>
              <a:t>scatterplot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>
            <a:normAutofit/>
          </a:bodyPr>
          <a:lstStyle/>
          <a:p>
            <a:pPr algn="just"/>
            <a:r>
              <a:rPr lang="ro-RO" sz="2200" dirty="0"/>
              <a:t>Corelație liniară </a:t>
            </a:r>
            <a:r>
              <a:rPr lang="ro-RO" sz="2200" b="1" dirty="0"/>
              <a:t>r =  0</a:t>
            </a:r>
            <a:endParaRPr lang="ro-RO" sz="2200" dirty="0"/>
          </a:p>
          <a:p>
            <a:pPr algn="just"/>
            <a:endParaRPr lang="ro-RO" sz="22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E7C89C5-9082-4C7E-BD94-074C7397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167095"/>
            <a:ext cx="5286375" cy="28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2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 err="1"/>
              <a:t>Corelatiile</a:t>
            </a:r>
            <a:r>
              <a:rPr lang="ro-RO" dirty="0"/>
              <a:t> lui </a:t>
            </a:r>
            <a:r>
              <a:rPr lang="ro-RO" dirty="0" err="1"/>
              <a:t>Anscombe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F5CB404-E363-448D-8619-7C37F265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4" y="2800106"/>
            <a:ext cx="5762602" cy="35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D66E4F-D717-48D2-8068-9F4FD49D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/>
          <a:lstStyle/>
          <a:p>
            <a:r>
              <a:rPr lang="ro-RO" dirty="0"/>
              <a:t>Cel mai utilizat test statistic.</a:t>
            </a:r>
          </a:p>
          <a:p>
            <a:r>
              <a:rPr lang="ro-RO" dirty="0"/>
              <a:t>Alte proceduri statistice se folosesc de rezultatele analizei de corelație.</a:t>
            </a:r>
          </a:p>
          <a:p>
            <a:endParaRPr lang="ro-RO" dirty="0"/>
          </a:p>
          <a:p>
            <a:r>
              <a:rPr lang="ro-RO" b="1" dirty="0"/>
              <a:t>Analiza de corelație studiază în ce măsură variația valorilor unei variabile este în legătură cu variația valorilor celeilalte variabile.</a:t>
            </a:r>
          </a:p>
          <a:p>
            <a:endParaRPr lang="ro-RO" b="1" dirty="0"/>
          </a:p>
          <a:p>
            <a:r>
              <a:rPr lang="ro-RO" dirty="0"/>
              <a:t>Coeficientul de corelație liniară indică în ce măsură modificările unei variabile se află în legătură cu modificările celeilalte variabile și vice-versa</a:t>
            </a:r>
          </a:p>
        </p:txBody>
      </p:sp>
    </p:spTree>
    <p:extLst>
      <p:ext uri="{BB962C8B-B14F-4D97-AF65-F5344CB8AC3E}">
        <p14:creationId xmlns:p14="http://schemas.microsoft.com/office/powerpoint/2010/main" val="105371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 err="1"/>
              <a:t>Corelatiile</a:t>
            </a:r>
            <a:r>
              <a:rPr lang="ro-RO" dirty="0"/>
              <a:t> non-lineara</a:t>
            </a:r>
          </a:p>
        </p:txBody>
      </p:sp>
      <p:pic>
        <p:nvPicPr>
          <p:cNvPr id="3" name="Substituent conținut 2">
            <a:extLst>
              <a:ext uri="{FF2B5EF4-FFF2-40B4-BE49-F238E27FC236}">
                <a16:creationId xmlns:a16="http://schemas.microsoft.com/office/drawing/2014/main" id="{5349F077-AB8B-4838-AFDF-CFA2DECC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351" y="2524125"/>
            <a:ext cx="410527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9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 err="1"/>
              <a:t>Corelatiile</a:t>
            </a:r>
            <a:r>
              <a:rPr lang="ro-RO" dirty="0"/>
              <a:t> = cauzalitate?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19CBB74F-0347-4537-BA42-559392C1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84412"/>
            <a:ext cx="10058400" cy="4387788"/>
          </a:xfrm>
        </p:spPr>
        <p:txBody>
          <a:bodyPr/>
          <a:lstStyle/>
          <a:p>
            <a:r>
              <a:rPr lang="ro-RO" dirty="0"/>
              <a:t>Cea mai frecventă eroare</a:t>
            </a:r>
          </a:p>
          <a:p>
            <a:r>
              <a:rPr lang="ro-RO" dirty="0" err="1"/>
              <a:t>Exexmplu</a:t>
            </a:r>
            <a:r>
              <a:rPr lang="ro-RO" dirty="0"/>
              <a:t>: relația fumat – cancer pulmonar</a:t>
            </a:r>
          </a:p>
          <a:p>
            <a:endParaRPr lang="ro-RO" dirty="0"/>
          </a:p>
          <a:p>
            <a:r>
              <a:rPr lang="ro-RO" dirty="0"/>
              <a:t>Relația dintre fumat și cancer poate fi influențată de stres</a:t>
            </a:r>
          </a:p>
          <a:p>
            <a:endParaRPr lang="ro-RO" dirty="0"/>
          </a:p>
          <a:p>
            <a:r>
              <a:rPr lang="ro-RO" dirty="0"/>
              <a:t>Corelația NU se interpretează cauzal</a:t>
            </a:r>
          </a:p>
        </p:txBody>
      </p:sp>
    </p:spTree>
    <p:extLst>
      <p:ext uri="{BB962C8B-B14F-4D97-AF65-F5344CB8AC3E}">
        <p14:creationId xmlns:p14="http://schemas.microsoft.com/office/powerpoint/2010/main" val="2598729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Exemplu de calcul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19CBB74F-0347-4537-BA42-559392C1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84412"/>
            <a:ext cx="10058400" cy="4387788"/>
          </a:xfrm>
        </p:spPr>
        <p:txBody>
          <a:bodyPr/>
          <a:lstStyle/>
          <a:p>
            <a:r>
              <a:rPr lang="ro-RO" i="1" dirty="0"/>
              <a:t>Un cercetător este interesat să studieze, folosind un prag de semnificație α = 0,05 (bilateral), corelația dintre respectul normelor și nivelul de flexibilitate (în gândire și comportament). În acest sens, aplică unui eșantion de 12 participanți o scală de evaluare a respectului față de norme și una cu scopul de a măsura flexibilitatea. Tabelul 10.1 prezintă datele participanților.</a:t>
            </a:r>
          </a:p>
          <a:p>
            <a:endParaRPr lang="ro-RO" i="1" dirty="0"/>
          </a:p>
          <a:p>
            <a:pPr lvl="0"/>
            <a:r>
              <a:rPr lang="ro-RO" dirty="0"/>
              <a:t>Calculați coeficientul de corelație dintre cele două variabile</a:t>
            </a:r>
          </a:p>
          <a:p>
            <a:r>
              <a:rPr lang="ro-RO" dirty="0"/>
              <a:t>Luați decizia statistică.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354542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Exemplu de calcul</a:t>
            </a:r>
          </a:p>
        </p:txBody>
      </p:sp>
      <p:pic>
        <p:nvPicPr>
          <p:cNvPr id="3" name="Substituent conținut 2">
            <a:extLst>
              <a:ext uri="{FF2B5EF4-FFF2-40B4-BE49-F238E27FC236}">
                <a16:creationId xmlns:a16="http://schemas.microsoft.com/office/drawing/2014/main" id="{DCE31EA0-AE3A-4495-BA19-FB96E45F5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962" y="2259012"/>
            <a:ext cx="7210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1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Exemplu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43638C44-0914-4073-9106-A5ADDE5A6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02167"/>
                <a:ext cx="10058400" cy="437003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dirty="0"/>
              </a:p>
              <a:p>
                <a:endParaRPr lang="ro-RO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ro-RO" i="1">
                        <a:latin typeface="Cambria Math" panose="02040503050406030204" pitchFamily="18" charset="0"/>
                      </a:rPr>
                      <m:t>=456,92</m:t>
                    </m:r>
                  </m:oMath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ro-RO" i="1">
                        <a:latin typeface="Cambria Math" panose="02040503050406030204" pitchFamily="18" charset="0"/>
                      </a:rPr>
                      <m:t>=254,92</m:t>
                    </m:r>
                  </m:oMath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43638C44-0914-4073-9106-A5ADDE5A6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02167"/>
                <a:ext cx="10058400" cy="4370033"/>
              </a:xfrm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20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Exemplu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43638C44-0914-4073-9106-A5ADDE5A6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02167"/>
                <a:ext cx="10058400" cy="43700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ro-R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o-RO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o-RO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ro-RO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456,92</m:t>
                            </m:r>
                          </m:num>
                          <m:den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rad>
                    <m:r>
                      <a:rPr lang="ro-RO" i="1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41,53</m:t>
                        </m:r>
                      </m:e>
                    </m:rad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=6,44</m:t>
                    </m:r>
                  </m:oMath>
                </a14:m>
                <a:endParaRPr lang="ro-RO" dirty="0"/>
              </a:p>
              <a:p>
                <a:endParaRPr lang="ro-R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ro-RO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o-RO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o-RO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ro-RO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254,92</m:t>
                            </m:r>
                          </m:num>
                          <m:den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rad>
                    <m:r>
                      <a:rPr lang="ro-RO" i="1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23,17</m:t>
                        </m:r>
                      </m:e>
                    </m:rad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=4,81</m:t>
                    </m:r>
                  </m:oMath>
                </a14:m>
                <a:endParaRPr lang="ro-RO" dirty="0"/>
              </a:p>
              <a:p>
                <a:endParaRPr lang="ro-RO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ro-RO" i="1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= −247,58</m:t>
                    </m:r>
                  </m:oMath>
                </a14:m>
                <a:endParaRPr lang="ro-RO" dirty="0"/>
              </a:p>
              <a:p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43638C44-0914-4073-9106-A5ADDE5A6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02167"/>
                <a:ext cx="10058400" cy="4370033"/>
              </a:xfrm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14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Exemplu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43638C44-0914-4073-9106-A5ADDE5A6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02167"/>
                <a:ext cx="10058400" cy="43700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endParaRPr lang="ro-RO" i="1" dirty="0"/>
              </a:p>
              <a:p>
                <a:endParaRPr lang="ro-RO" i="1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247,58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12∗6,44∗4,81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endParaRPr lang="ro-RO" i="1" dirty="0"/>
              </a:p>
              <a:p>
                <a:endParaRPr lang="ro-RO" i="1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247,58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371,71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ro-RO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ro-RO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b="1" i="1">
                        <a:latin typeface="Cambria Math" panose="02040503050406030204" pitchFamily="18" charset="0"/>
                      </a:rPr>
                      <m:t>𝟔𝟕</m:t>
                    </m:r>
                  </m:oMath>
                </a14:m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r>
                  <a:rPr lang="ro-RO" i="1" dirty="0" err="1"/>
                  <a:t>r</a:t>
                </a:r>
                <a:r>
                  <a:rPr lang="ro-RO" i="1" baseline="-25000" dirty="0" err="1"/>
                  <a:t>critic</a:t>
                </a:r>
                <a:r>
                  <a:rPr lang="ro-RO" dirty="0"/>
                  <a:t> = 0,57.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Respingem</a:t>
                </a:r>
                <a:r>
                  <a:rPr lang="en-US" dirty="0"/>
                  <a:t> H0 </a:t>
                </a:r>
                <a:r>
                  <a:rPr lang="ro-RO" dirty="0"/>
                  <a:t>și acceptăm H1</a:t>
                </a:r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43638C44-0914-4073-9106-A5ADDE5A6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02167"/>
                <a:ext cx="10058400" cy="4370033"/>
              </a:xfrm>
              <a:blipFill>
                <a:blip r:embed="rId2"/>
                <a:stretch>
                  <a:fillRect l="-667" b="-69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393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PEARSON -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0A955-B911-1096-E08F-1BEED0FC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6301"/>
            <a:ext cx="10058400" cy="4295899"/>
          </a:xfrm>
        </p:spPr>
        <p:txBody>
          <a:bodyPr/>
          <a:lstStyle/>
          <a:p>
            <a:r>
              <a:rPr lang="ro-RO" dirty="0"/>
              <a:t>Într-un studiu a fost analizată relația dintre dificultățile în reglarea emoțională (DERS) și stresul post-traumatic (PTSD). Există o relație semnificativă între DERS și PTSD? </a:t>
            </a:r>
          </a:p>
          <a:p>
            <a:r>
              <a:rPr lang="ro-RO" dirty="0"/>
              <a:t>(</a:t>
            </a:r>
            <a:r>
              <a:rPr lang="ro-RO" dirty="0" err="1"/>
              <a:t>alpha</a:t>
            </a:r>
            <a:r>
              <a:rPr lang="ro-RO" dirty="0"/>
              <a:t> =0.05)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73633-3A5B-1D3E-AC41-C1FD1155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26" y="3429000"/>
            <a:ext cx="7772400" cy="12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38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pic>
        <p:nvPicPr>
          <p:cNvPr id="3" name="Picture 2" descr="A picture containing funnel chart&#10;&#10;Description automatically generated">
            <a:extLst>
              <a:ext uri="{FF2B5EF4-FFF2-40B4-BE49-F238E27FC236}">
                <a16:creationId xmlns:a16="http://schemas.microsoft.com/office/drawing/2014/main" id="{0EAA6187-71AB-932A-999D-A3774DC9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363190"/>
            <a:ext cx="5054600" cy="32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4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b="1" dirty="0"/>
              <a:t>Testarea normalității</a:t>
            </a:r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  <a:p>
            <a:r>
              <a:rPr lang="ro-RO" b="1" dirty="0"/>
              <a:t>Deoarece </a:t>
            </a:r>
            <a:r>
              <a:rPr lang="ro-RO" b="1" dirty="0" err="1"/>
              <a:t>Skewness</a:t>
            </a:r>
            <a:r>
              <a:rPr lang="ro-RO" b="1" dirty="0"/>
              <a:t> și </a:t>
            </a:r>
            <a:r>
              <a:rPr lang="ro-RO" b="1" dirty="0" err="1"/>
              <a:t>Kurtosis</a:t>
            </a:r>
            <a:r>
              <a:rPr lang="ro-RO" b="1" dirty="0"/>
              <a:t> sunt cuprinși între -1 și 1 pentru ambele variabile -&gt; este îndeplinită condiția de normalitate pentru ambele variabile.</a:t>
            </a:r>
            <a:endParaRPr lang="ro-RO" dirty="0"/>
          </a:p>
          <a:p>
            <a:endParaRPr lang="ro-RO" dirty="0"/>
          </a:p>
        </p:txBody>
      </p:sp>
      <p:pic>
        <p:nvPicPr>
          <p:cNvPr id="5" name="Picture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58662908-1A5B-E508-3670-5EBCD363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10" y="2359734"/>
            <a:ext cx="2997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1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D66E4F-D717-48D2-8068-9F4FD49D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/>
          <a:lstStyle/>
          <a:p>
            <a:pPr lvl="0"/>
            <a:r>
              <a:rPr lang="ro-RO" dirty="0"/>
              <a:t>Există o relație între nivelul de anxietate al copilului și nivelul de anxietate al mamei?</a:t>
            </a:r>
          </a:p>
          <a:p>
            <a:pPr lvl="0"/>
            <a:endParaRPr lang="ro-RO" dirty="0"/>
          </a:p>
          <a:p>
            <a:pPr lvl="0"/>
            <a:r>
              <a:rPr lang="ro-RO" dirty="0"/>
              <a:t>Există o relație între atitudinea față de statistică și nota la examen?</a:t>
            </a:r>
          </a:p>
          <a:p>
            <a:pPr lvl="0"/>
            <a:endParaRPr lang="ro-RO" dirty="0"/>
          </a:p>
          <a:p>
            <a:r>
              <a:rPr lang="ro-RO" dirty="0"/>
              <a:t>Există o relație între starea de bine psihologic și nivelul salarial?</a:t>
            </a:r>
          </a:p>
        </p:txBody>
      </p:sp>
    </p:spTree>
    <p:extLst>
      <p:ext uri="{BB962C8B-B14F-4D97-AF65-F5344CB8AC3E}">
        <p14:creationId xmlns:p14="http://schemas.microsoft.com/office/powerpoint/2010/main" val="3508574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b="1" dirty="0"/>
              <a:t>Identificarea valorilor extreme</a:t>
            </a:r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689BEF-2C94-AF2B-C31D-40D5A2DF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16" y="3070371"/>
            <a:ext cx="4267200" cy="2937901"/>
          </a:xfrm>
          <a:prstGeom prst="rect">
            <a:avLst/>
          </a:prstGeom>
        </p:spPr>
      </p:pic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19A404F-9EEF-0A93-EEF2-D724F12C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76" y="2279272"/>
            <a:ext cx="5422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Pentru a obține coeficientul de corelație vom folosi funcția </a:t>
            </a:r>
            <a:r>
              <a:rPr lang="ro-RO" dirty="0" err="1"/>
              <a:t>cor.test</a:t>
            </a:r>
            <a:r>
              <a:rPr lang="ro-RO" dirty="0"/>
              <a:t>().</a:t>
            </a:r>
          </a:p>
          <a:p>
            <a:r>
              <a:rPr lang="ro-RO" dirty="0" err="1"/>
              <a:t>cor.test</a:t>
            </a:r>
            <a:r>
              <a:rPr lang="ro-RO" dirty="0"/>
              <a:t>(variabila1, variabila2, </a:t>
            </a:r>
            <a:r>
              <a:rPr lang="ro-RO" dirty="0" err="1"/>
              <a:t>method</a:t>
            </a:r>
            <a:r>
              <a:rPr lang="ro-RO" dirty="0"/>
              <a:t>=„</a:t>
            </a:r>
            <a:r>
              <a:rPr lang="ro-RO" dirty="0" err="1"/>
              <a:t>pearson</a:t>
            </a:r>
            <a:r>
              <a:rPr lang="ro-RO" dirty="0"/>
              <a:t>”, </a:t>
            </a:r>
            <a:r>
              <a:rPr lang="ro-RO" dirty="0" err="1"/>
              <a:t>conf.level</a:t>
            </a:r>
            <a:r>
              <a:rPr lang="ro-RO" dirty="0"/>
              <a:t>=0.95)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8200C-6308-DC50-4633-C5255DEB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13" y="3067050"/>
            <a:ext cx="656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8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t = 6.289 reprezintă valoarea calculată a testului t (test utilizat pentru a analiza semnificația statistică a coeficientului de corelație).</a:t>
            </a:r>
          </a:p>
          <a:p>
            <a:r>
              <a:rPr lang="ro-RO" dirty="0"/>
              <a:t>p = 9.056e-08 reprezintă </a:t>
            </a:r>
            <a:r>
              <a:rPr lang="ro-RO" dirty="0" err="1"/>
              <a:t>porbabilitatea</a:t>
            </a:r>
            <a:r>
              <a:rPr lang="ro-RO" dirty="0"/>
              <a:t> asociată a testului.</a:t>
            </a:r>
          </a:p>
          <a:p>
            <a:endParaRPr lang="ro-RO" dirty="0"/>
          </a:p>
          <a:p>
            <a:r>
              <a:rPr lang="ro-RO" dirty="0"/>
              <a:t>Dacă p ≤ </a:t>
            </a:r>
            <a:r>
              <a:rPr lang="ro-RO" dirty="0" err="1"/>
              <a:t>alpha</a:t>
            </a:r>
            <a:r>
              <a:rPr lang="ro-RO" dirty="0"/>
              <a:t> -&gt; respingem ipoteza de nul și acceptăm ipoteza cercetării.</a:t>
            </a:r>
          </a:p>
          <a:p>
            <a:r>
              <a:rPr lang="ro-RO" dirty="0"/>
              <a:t>Dacă p &gt; </a:t>
            </a:r>
            <a:r>
              <a:rPr lang="ro-RO" dirty="0" err="1"/>
              <a:t>alpha</a:t>
            </a:r>
            <a:r>
              <a:rPr lang="ro-RO" dirty="0"/>
              <a:t> -&gt; acceptăm ipoteza de nul și respingem ipoteza cercetării</a:t>
            </a:r>
          </a:p>
          <a:p>
            <a:endParaRPr lang="ro-RO" dirty="0"/>
          </a:p>
          <a:p>
            <a:r>
              <a:rPr lang="ro-RO" dirty="0"/>
              <a:t>În cazul nostru p &lt; </a:t>
            </a:r>
            <a:r>
              <a:rPr lang="ro-RO" dirty="0" err="1"/>
              <a:t>alpha</a:t>
            </a:r>
            <a:r>
              <a:rPr lang="ro-RO" dirty="0"/>
              <a:t> -&gt; respingem H0 -&gt; coeficientul de corelație dintre DERS și PTSD este semnificativă statistic.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0035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pPr marL="0" indent="0">
              <a:buNone/>
            </a:pPr>
            <a:endParaRPr lang="ro-RO" dirty="0"/>
          </a:p>
          <a:p>
            <a:r>
              <a:rPr lang="ro-RO" dirty="0"/>
              <a:t>cor = 0.67 indică coeficientul de corelație dintre cele două variabile.</a:t>
            </a:r>
          </a:p>
          <a:p>
            <a:r>
              <a:rPr lang="ro-RO" dirty="0"/>
              <a:t>În concluzie, </a:t>
            </a:r>
            <a:r>
              <a:rPr lang="ro-RO"/>
              <a:t>r = </a:t>
            </a:r>
            <a:r>
              <a:rPr lang="ro-RO" dirty="0"/>
              <a:t>0,67</a:t>
            </a:r>
          </a:p>
        </p:txBody>
      </p: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EC1D875-394A-9859-EB21-DDFDF20A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4" y="3236495"/>
            <a:ext cx="589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95 </a:t>
            </a:r>
            <a:r>
              <a:rPr lang="ro-RO" dirty="0" err="1"/>
              <a:t>percent</a:t>
            </a:r>
            <a:r>
              <a:rPr lang="ro-RO" dirty="0"/>
              <a:t> </a:t>
            </a:r>
            <a:r>
              <a:rPr lang="ro-RO" dirty="0" err="1"/>
              <a:t>confidence</a:t>
            </a:r>
            <a:r>
              <a:rPr lang="ro-RO" dirty="0"/>
              <a:t> interval reprezintă intervalul de încredere al coeficientului de corelație.</a:t>
            </a:r>
          </a:p>
          <a:p>
            <a:r>
              <a:rPr lang="ro-RO" dirty="0"/>
              <a:t>Dacă am extrage alte k eșantioane, în cel puțin 95% din cazuri am obține un r cuprins între 0.48 și 0.80.</a:t>
            </a:r>
          </a:p>
          <a:p>
            <a:r>
              <a:rPr lang="ro-RO" dirty="0"/>
              <a:t>Absența lui 0 din interiorul intervalului de încredere este un indiciu pentru respingerea H0.</a:t>
            </a: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8202283-BA34-4470-8CF8-9F8D67EB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95" y="3746500"/>
            <a:ext cx="589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25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Corelația </a:t>
            </a:r>
            <a:r>
              <a:rPr lang="ro-RO" dirty="0" err="1"/>
              <a:t>pearson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95 </a:t>
            </a:r>
            <a:r>
              <a:rPr lang="ro-RO" dirty="0" err="1"/>
              <a:t>percent</a:t>
            </a:r>
            <a:r>
              <a:rPr lang="ro-RO" dirty="0"/>
              <a:t> </a:t>
            </a:r>
            <a:r>
              <a:rPr lang="ro-RO" dirty="0" err="1"/>
              <a:t>confidence</a:t>
            </a:r>
            <a:r>
              <a:rPr lang="ro-RO" dirty="0"/>
              <a:t> interval reprezintă intervalul de încredere al coeficientului de corelație.</a:t>
            </a:r>
          </a:p>
          <a:p>
            <a:r>
              <a:rPr lang="ro-RO" dirty="0"/>
              <a:t>Dacă am extrage alte k eșantioane, în cel puțin 95% din cazuri am obține un r cuprins între 0.48 și 0.80.</a:t>
            </a:r>
          </a:p>
          <a:p>
            <a:r>
              <a:rPr lang="ro-RO" dirty="0"/>
              <a:t>Absența lui 0 din interiorul intervalului de încredere este un indiciu pentru respingerea H0.</a:t>
            </a: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59C6570-1406-3099-891A-FCBF3E38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59" y="3429000"/>
            <a:ext cx="589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1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Graficul </a:t>
            </a:r>
            <a:r>
              <a:rPr lang="ro-RO" dirty="0" err="1"/>
              <a:t>ScatteRplot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Pentru a obține graficul </a:t>
            </a:r>
            <a:r>
              <a:rPr lang="ro-RO" dirty="0" err="1"/>
              <a:t>scatterplot</a:t>
            </a:r>
            <a:r>
              <a:rPr lang="ro-RO" dirty="0"/>
              <a:t> avem nevoie de pachetul </a:t>
            </a:r>
            <a:r>
              <a:rPr lang="ro-RO" dirty="0" err="1"/>
              <a:t>ggpubr</a:t>
            </a:r>
            <a:r>
              <a:rPr lang="ro-RO" dirty="0"/>
              <a:t> și funcția </a:t>
            </a:r>
            <a:r>
              <a:rPr lang="ro-RO" dirty="0" err="1"/>
              <a:t>ggscatter</a:t>
            </a:r>
            <a:r>
              <a:rPr lang="ro-RO" dirty="0"/>
              <a:t>().</a:t>
            </a:r>
          </a:p>
          <a:p>
            <a:r>
              <a:rPr lang="ro-RO" dirty="0" err="1"/>
              <a:t>ggscatter</a:t>
            </a:r>
            <a:r>
              <a:rPr lang="ro-RO" dirty="0"/>
              <a:t>(baza de date, x=„variabila1”, y=„variabila2”, </a:t>
            </a:r>
            <a:r>
              <a:rPr lang="ro-RO" dirty="0" err="1"/>
              <a:t>add</a:t>
            </a:r>
            <a:r>
              <a:rPr lang="ro-RO" dirty="0"/>
              <a:t> = "</a:t>
            </a:r>
            <a:r>
              <a:rPr lang="ro-RO" dirty="0" err="1"/>
              <a:t>reg.line</a:t>
            </a:r>
            <a:r>
              <a:rPr lang="ro-RO" dirty="0"/>
              <a:t>", </a:t>
            </a:r>
            <a:r>
              <a:rPr lang="ro-RO" dirty="0" err="1"/>
              <a:t>conf.int</a:t>
            </a:r>
            <a:r>
              <a:rPr lang="ro-RO" dirty="0"/>
              <a:t> = TRUE, </a:t>
            </a:r>
            <a:r>
              <a:rPr lang="ro-RO" dirty="0" err="1"/>
              <a:t>cor.coef</a:t>
            </a:r>
            <a:r>
              <a:rPr lang="ro-RO" dirty="0"/>
              <a:t> = TRUE, </a:t>
            </a:r>
            <a:r>
              <a:rPr lang="ro-RO" dirty="0" err="1"/>
              <a:t>cor.method</a:t>
            </a:r>
            <a:r>
              <a:rPr lang="ro-RO" dirty="0"/>
              <a:t> = "</a:t>
            </a:r>
            <a:r>
              <a:rPr lang="ro-RO" dirty="0" err="1"/>
              <a:t>pearson</a:t>
            </a:r>
            <a:r>
              <a:rPr lang="ro-RO" dirty="0"/>
              <a:t>", </a:t>
            </a:r>
            <a:r>
              <a:rPr lang="ro-RO" dirty="0" err="1"/>
              <a:t>xlab</a:t>
            </a:r>
            <a:r>
              <a:rPr lang="ro-RO" dirty="0"/>
              <a:t> = ”eticheta variabila 1", </a:t>
            </a:r>
            <a:r>
              <a:rPr lang="ro-RO" dirty="0" err="1"/>
              <a:t>ylab</a:t>
            </a:r>
            <a:r>
              <a:rPr lang="ro-RO" dirty="0"/>
              <a:t> = ”eticheta variabila 2")</a:t>
            </a:r>
          </a:p>
          <a:p>
            <a:endParaRPr lang="ro-RO" dirty="0"/>
          </a:p>
        </p:txBody>
      </p:sp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29F4A6A2-4232-72BC-BECE-A74C977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5" y="3600450"/>
            <a:ext cx="7137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3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Graficul </a:t>
            </a:r>
            <a:r>
              <a:rPr lang="ro-RO" dirty="0" err="1"/>
              <a:t>ScatteRplot</a:t>
            </a:r>
            <a:r>
              <a:rPr lang="ro-RO" dirty="0"/>
              <a:t>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Pentru a obține graficul </a:t>
            </a:r>
            <a:r>
              <a:rPr lang="ro-RO" dirty="0" err="1"/>
              <a:t>scatterplot</a:t>
            </a:r>
            <a:r>
              <a:rPr lang="ro-RO" dirty="0"/>
              <a:t> avem nevoie de pachetul </a:t>
            </a:r>
            <a:r>
              <a:rPr lang="ro-RO" dirty="0" err="1"/>
              <a:t>ggpubr</a:t>
            </a:r>
            <a:r>
              <a:rPr lang="ro-RO" dirty="0"/>
              <a:t> și funcția </a:t>
            </a:r>
            <a:r>
              <a:rPr lang="ro-RO" dirty="0" err="1"/>
              <a:t>ggscatter</a:t>
            </a:r>
            <a:r>
              <a:rPr lang="ro-RO" dirty="0"/>
              <a:t>().</a:t>
            </a:r>
          </a:p>
          <a:p>
            <a:endParaRPr lang="ro-RO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6F2A597-AC16-B1B8-2FF7-03D13D80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04" y="2208810"/>
            <a:ext cx="6553200" cy="38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7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>
            <a:normAutofit/>
          </a:bodyPr>
          <a:lstStyle/>
          <a:p>
            <a:r>
              <a:rPr lang="ro-RO" dirty="0" err="1"/>
              <a:t>Marimea</a:t>
            </a:r>
            <a:r>
              <a:rPr lang="ro-RO" dirty="0"/>
              <a:t> efectului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Coeficientul de corelație prin valoarea sa indică și intensitatea relației dintre variabile</a:t>
            </a:r>
          </a:p>
          <a:p>
            <a:endParaRPr lang="ro-RO" dirty="0"/>
          </a:p>
          <a:p>
            <a:r>
              <a:rPr lang="ro-RO" b="1" dirty="0"/>
              <a:t>Coeficientul de determinare </a:t>
            </a:r>
            <a:r>
              <a:rPr lang="ro-RO" dirty="0"/>
              <a:t>= </a:t>
            </a:r>
            <a:r>
              <a:rPr lang="ro-RO" i="1" dirty="0"/>
              <a:t>r</a:t>
            </a:r>
            <a:r>
              <a:rPr lang="ro-RO" i="1" baseline="30000" dirty="0"/>
              <a:t>2</a:t>
            </a:r>
            <a:endParaRPr lang="ro-RO" dirty="0"/>
          </a:p>
          <a:p>
            <a:endParaRPr lang="ro-RO" i="1" dirty="0"/>
          </a:p>
          <a:p>
            <a:r>
              <a:rPr lang="ro-RO" b="1" i="1" dirty="0"/>
              <a:t>r</a:t>
            </a:r>
            <a:r>
              <a:rPr lang="ro-RO" b="1" i="1" baseline="30000" dirty="0"/>
              <a:t>2</a:t>
            </a:r>
            <a:r>
              <a:rPr lang="ro-RO" i="1" dirty="0"/>
              <a:t> </a:t>
            </a:r>
            <a:r>
              <a:rPr lang="ro-RO" dirty="0"/>
              <a:t>poate fi interpretat procentual</a:t>
            </a:r>
          </a:p>
          <a:p>
            <a:endParaRPr lang="ro-RO" dirty="0"/>
          </a:p>
          <a:p>
            <a:r>
              <a:rPr lang="ro-RO" dirty="0"/>
              <a:t>r </a:t>
            </a:r>
            <a:r>
              <a:rPr lang="ro-RO"/>
              <a:t>= 0,67 </a:t>
            </a:r>
            <a:r>
              <a:rPr lang="ro-RO" dirty="0">
                <a:cs typeface="Times" panose="02020603050405020304" pitchFamily="18" charset="0"/>
              </a:rPr>
              <a:t>→ </a:t>
            </a:r>
            <a:r>
              <a:rPr lang="ro-RO" i="1" dirty="0"/>
              <a:t>r</a:t>
            </a:r>
            <a:r>
              <a:rPr lang="ro-RO" i="1" baseline="30000" dirty="0"/>
              <a:t>2</a:t>
            </a:r>
            <a:r>
              <a:rPr lang="ro-RO" dirty="0"/>
              <a:t> = 0,44</a:t>
            </a:r>
          </a:p>
        </p:txBody>
      </p:sp>
    </p:spTree>
    <p:extLst>
      <p:ext uri="{BB962C8B-B14F-4D97-AF65-F5344CB8AC3E}">
        <p14:creationId xmlns:p14="http://schemas.microsoft.com/office/powerpoint/2010/main" val="235896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ro-RO" dirty="0" err="1"/>
              <a:t>Marimea</a:t>
            </a:r>
            <a:r>
              <a:rPr lang="ro-RO" dirty="0"/>
              <a:t> efectului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E89987E-9AC4-0442-B0EA-B8B621DA0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31681"/>
              </p:ext>
            </p:extLst>
          </p:nvPr>
        </p:nvGraphicFramePr>
        <p:xfrm>
          <a:off x="1253037" y="2385390"/>
          <a:ext cx="9692276" cy="361784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846138">
                  <a:extLst>
                    <a:ext uri="{9D8B030D-6E8A-4147-A177-3AD203B41FA5}">
                      <a16:colId xmlns:a16="http://schemas.microsoft.com/office/drawing/2014/main" val="3311903895"/>
                    </a:ext>
                  </a:extLst>
                </a:gridCol>
                <a:gridCol w="4846138">
                  <a:extLst>
                    <a:ext uri="{9D8B030D-6E8A-4147-A177-3AD203B41FA5}">
                      <a16:colId xmlns:a16="http://schemas.microsoft.com/office/drawing/2014/main" val="3287076648"/>
                    </a:ext>
                  </a:extLst>
                </a:gridCol>
              </a:tblGrid>
              <a:tr h="7654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all" spc="60" dirty="0">
                          <a:solidFill>
                            <a:schemeClr val="tx1"/>
                          </a:solidFill>
                          <a:effectLst/>
                        </a:rPr>
                        <a:t>Valoarea coeficientului de corelație</a:t>
                      </a:r>
                      <a:endParaRPr lang="en-RO" sz="1500" b="1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117143" marB="1171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all" spc="60">
                          <a:solidFill>
                            <a:schemeClr val="tx1"/>
                          </a:solidFill>
                          <a:effectLst/>
                        </a:rPr>
                        <a:t>Intensitate</a:t>
                      </a:r>
                      <a:endParaRPr lang="en-RO" sz="1500" b="1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117143" marB="1171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72213"/>
                  </a:ext>
                </a:extLst>
              </a:tr>
              <a:tr h="47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none" spc="0">
                          <a:solidFill>
                            <a:schemeClr val="tx1"/>
                          </a:solidFill>
                          <a:effectLst/>
                        </a:rPr>
                        <a:t>0 – 0,1</a:t>
                      </a:r>
                      <a:endParaRPr lang="en-RO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2000" cap="none" spc="0">
                          <a:solidFill>
                            <a:schemeClr val="tx1"/>
                          </a:solidFill>
                          <a:effectLst/>
                        </a:rPr>
                        <a:t>Foarte mic</a:t>
                      </a:r>
                      <a:endParaRPr lang="en-RO" sz="2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41557"/>
                  </a:ext>
                </a:extLst>
              </a:tr>
              <a:tr h="47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none" spc="0">
                          <a:solidFill>
                            <a:schemeClr val="tx1"/>
                          </a:solidFill>
                          <a:effectLst/>
                        </a:rPr>
                        <a:t>0,1 – 0,3</a:t>
                      </a:r>
                      <a:endParaRPr lang="en-RO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2000" cap="none" spc="0">
                          <a:solidFill>
                            <a:schemeClr val="tx1"/>
                          </a:solidFill>
                          <a:effectLst/>
                        </a:rPr>
                        <a:t>Mic</a:t>
                      </a:r>
                      <a:endParaRPr lang="en-RO" sz="2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57782"/>
                  </a:ext>
                </a:extLst>
              </a:tr>
              <a:tr h="47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none" spc="0">
                          <a:solidFill>
                            <a:schemeClr val="tx1"/>
                          </a:solidFill>
                          <a:effectLst/>
                        </a:rPr>
                        <a:t>0,3 – 0,5</a:t>
                      </a:r>
                      <a:endParaRPr lang="en-RO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2000" cap="none" spc="0">
                          <a:solidFill>
                            <a:schemeClr val="tx1"/>
                          </a:solidFill>
                          <a:effectLst/>
                        </a:rPr>
                        <a:t>Mediu</a:t>
                      </a:r>
                      <a:endParaRPr lang="en-RO" sz="2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37891"/>
                  </a:ext>
                </a:extLst>
              </a:tr>
              <a:tr h="47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none" spc="0" dirty="0">
                          <a:solidFill>
                            <a:schemeClr val="tx1"/>
                          </a:solidFill>
                          <a:effectLst/>
                        </a:rPr>
                        <a:t>0,5 – 0,7</a:t>
                      </a:r>
                      <a:endParaRPr lang="en-RO" sz="15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2000" cap="none" spc="0">
                          <a:solidFill>
                            <a:schemeClr val="tx1"/>
                          </a:solidFill>
                          <a:effectLst/>
                        </a:rPr>
                        <a:t>Mare</a:t>
                      </a:r>
                      <a:endParaRPr lang="en-RO" sz="2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74389"/>
                  </a:ext>
                </a:extLst>
              </a:tr>
              <a:tr h="47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none" spc="0">
                          <a:solidFill>
                            <a:schemeClr val="tx1"/>
                          </a:solidFill>
                          <a:effectLst/>
                        </a:rPr>
                        <a:t>0,7 – 0,9</a:t>
                      </a:r>
                      <a:endParaRPr lang="en-RO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2000" cap="none" spc="0">
                          <a:solidFill>
                            <a:schemeClr val="tx1"/>
                          </a:solidFill>
                          <a:effectLst/>
                        </a:rPr>
                        <a:t>Foarte mare</a:t>
                      </a:r>
                      <a:endParaRPr lang="en-RO" sz="2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80706"/>
                  </a:ext>
                </a:extLst>
              </a:tr>
              <a:tr h="475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1500" b="1" cap="none" spc="0">
                          <a:solidFill>
                            <a:schemeClr val="tx1"/>
                          </a:solidFill>
                          <a:effectLst/>
                        </a:rPr>
                        <a:t>0,9 – 1</a:t>
                      </a:r>
                      <a:endParaRPr lang="en-RO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o-RO" sz="2000" cap="none" spc="0" dirty="0">
                          <a:solidFill>
                            <a:schemeClr val="tx1"/>
                          </a:solidFill>
                          <a:effectLst/>
                        </a:rPr>
                        <a:t>Aproape perfect</a:t>
                      </a:r>
                      <a:endParaRPr lang="en-RO" sz="2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857" marR="87857" marT="0" marB="1171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34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8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D66E4F-D717-48D2-8068-9F4FD49D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/>
          <a:lstStyle/>
          <a:p>
            <a:pPr lvl="0"/>
            <a:r>
              <a:rPr lang="ro-RO" dirty="0"/>
              <a:t>X și Y măsurate pe scală I/R</a:t>
            </a:r>
          </a:p>
          <a:p>
            <a:pPr lvl="0"/>
            <a:endParaRPr lang="ro-RO" dirty="0"/>
          </a:p>
          <a:p>
            <a:pPr lvl="0"/>
            <a:r>
              <a:rPr lang="ro-RO" dirty="0"/>
              <a:t>Nu există VI și VD</a:t>
            </a:r>
          </a:p>
          <a:p>
            <a:pPr lvl="0"/>
            <a:endParaRPr lang="ro-RO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F9205FDD-077E-4C23-81E3-79F339E235A1}"/>
              </a:ext>
            </a:extLst>
          </p:cNvPr>
          <p:cNvSpPr/>
          <p:nvPr/>
        </p:nvSpPr>
        <p:spPr>
          <a:xfrm>
            <a:off x="2681056" y="3429000"/>
            <a:ext cx="1287263" cy="745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X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B65E0059-3C1B-4402-88F7-2AAE714D8BBD}"/>
              </a:ext>
            </a:extLst>
          </p:cNvPr>
          <p:cNvSpPr/>
          <p:nvPr/>
        </p:nvSpPr>
        <p:spPr>
          <a:xfrm>
            <a:off x="7075503" y="3429000"/>
            <a:ext cx="1287264" cy="745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Y</a:t>
            </a:r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4790CA2A-0AEF-458B-9E17-EDB533B90F8A}"/>
              </a:ext>
            </a:extLst>
          </p:cNvPr>
          <p:cNvCxnSpPr/>
          <p:nvPr/>
        </p:nvCxnSpPr>
        <p:spPr>
          <a:xfrm>
            <a:off x="3956482" y="3792985"/>
            <a:ext cx="3107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27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corelație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Atunci când dorim să testăm ipoteza unilateral linia de cod trebuie să cuprindă și opțiunea alternative.</a:t>
            </a:r>
          </a:p>
          <a:p>
            <a:r>
              <a:rPr lang="ro-RO" dirty="0"/>
              <a:t>Pentru o corelație pozitivă vom introduce alternative= ”</a:t>
            </a:r>
            <a:r>
              <a:rPr lang="ro-RO" dirty="0" err="1"/>
              <a:t>greater</a:t>
            </a:r>
            <a:r>
              <a:rPr lang="ro-RO" dirty="0"/>
              <a:t>”.</a:t>
            </a:r>
          </a:p>
          <a:p>
            <a:r>
              <a:rPr lang="ro-RO" dirty="0"/>
              <a:t>Pentru o corelație negativă vom introduce alternative= ”</a:t>
            </a:r>
            <a:r>
              <a:rPr lang="ro-RO" dirty="0" err="1"/>
              <a:t>less</a:t>
            </a:r>
            <a:r>
              <a:rPr lang="ro-RO" dirty="0"/>
              <a:t>”.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9741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corelație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dirty="0"/>
              <a:t>Cercetătorul presupune că există o corelație pozitivă între </a:t>
            </a:r>
            <a:r>
              <a:rPr lang="ro-RO" dirty="0" err="1"/>
              <a:t>Alexitimie</a:t>
            </a:r>
            <a:r>
              <a:rPr lang="ro-RO" dirty="0"/>
              <a:t> și PTSD.</a:t>
            </a:r>
          </a:p>
          <a:p>
            <a:r>
              <a:rPr lang="ro-RO" dirty="0"/>
              <a:t>Alpha = 0.03.</a:t>
            </a:r>
          </a:p>
          <a:p>
            <a:endParaRPr lang="ro-RO" dirty="0"/>
          </a:p>
          <a:p>
            <a:r>
              <a:rPr lang="ro-RO" dirty="0"/>
              <a:t>H1: Există o relație pozitivă între </a:t>
            </a:r>
            <a:r>
              <a:rPr lang="ro-RO" dirty="0" err="1"/>
              <a:t>alexitimie</a:t>
            </a:r>
            <a:r>
              <a:rPr lang="ro-RO" dirty="0"/>
              <a:t> și stresul post-traumatic.</a:t>
            </a:r>
          </a:p>
          <a:p>
            <a:r>
              <a:rPr lang="ro-RO" dirty="0"/>
              <a:t>H0: NU există o relație pozitivă între </a:t>
            </a:r>
            <a:r>
              <a:rPr lang="ro-RO" dirty="0" err="1"/>
              <a:t>alexitimie</a:t>
            </a:r>
            <a:r>
              <a:rPr lang="ro-RO" dirty="0"/>
              <a:t> și stresul post-traumatic.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4204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corelație - 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endParaRPr lang="ro-RO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8E5E6-1065-4319-88FE-062E3A3E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33" y="1815874"/>
            <a:ext cx="7772400" cy="893503"/>
          </a:xfrm>
          <a:prstGeom prst="rect">
            <a:avLst/>
          </a:prstGeom>
        </p:spPr>
      </p:pic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A1CCEDE-A4BD-0663-3C8B-BD1919F5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97" y="3316838"/>
            <a:ext cx="5448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3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DA86-66CB-416A-7176-3771CAD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6260"/>
          </a:xfrm>
        </p:spPr>
        <p:txBody>
          <a:bodyPr/>
          <a:lstStyle/>
          <a:p>
            <a:r>
              <a:rPr lang="ro-RO" dirty="0"/>
              <a:t>Matricea de corelații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3054-0E32-9BD0-9398-4B726A82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0892"/>
            <a:ext cx="10058400" cy="4601308"/>
          </a:xfrm>
        </p:spPr>
        <p:txBody>
          <a:bodyPr/>
          <a:lstStyle/>
          <a:p>
            <a:r>
              <a:rPr lang="ro-RO" dirty="0"/>
              <a:t>Să presupunem că cercetătorul dorește să analizeze coeficienții de corelație dintre următoarele variabile: DERS, </a:t>
            </a:r>
            <a:r>
              <a:rPr lang="ro-RO" dirty="0" err="1"/>
              <a:t>Alexitimie</a:t>
            </a:r>
            <a:r>
              <a:rPr lang="ro-RO" dirty="0"/>
              <a:t>, PTSD și Stres.</a:t>
            </a:r>
          </a:p>
          <a:p>
            <a:endParaRPr lang="ro-RO" dirty="0"/>
          </a:p>
          <a:p>
            <a:r>
              <a:rPr lang="ro-RO" dirty="0"/>
              <a:t>Pentru a atinge acest obiectiv trebuie să obțină o matrice de corelații.</a:t>
            </a:r>
          </a:p>
          <a:p>
            <a:r>
              <a:rPr lang="ro-RO" dirty="0"/>
              <a:t>În primul pas va crea o bază de date cu variabilele pe care dorește să le analizeze.</a:t>
            </a:r>
          </a:p>
          <a:p>
            <a:r>
              <a:rPr lang="ro-RO" dirty="0"/>
              <a:t>În pasul doi aplică funcția care va genera matricea de corelații.</a:t>
            </a:r>
          </a:p>
          <a:p>
            <a:endParaRPr lang="ro-RO" dirty="0"/>
          </a:p>
          <a:p>
            <a:r>
              <a:rPr lang="ro-RO" dirty="0"/>
              <a:t>Este necesar pachetul </a:t>
            </a:r>
            <a:r>
              <a:rPr lang="ro-RO" dirty="0" err="1">
                <a:solidFill>
                  <a:srgbClr val="FF0000"/>
                </a:solidFill>
              </a:rPr>
              <a:t>Hmisc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614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DA86-66CB-416A-7176-3771CAD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6260"/>
          </a:xfrm>
        </p:spPr>
        <p:txBody>
          <a:bodyPr/>
          <a:lstStyle/>
          <a:p>
            <a:r>
              <a:rPr lang="ro-RO" dirty="0"/>
              <a:t>Matricea de corelații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3054-0E32-9BD0-9398-4B726A82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0892"/>
            <a:ext cx="10058400" cy="4601308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1. Crearea bazei de date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dirty="0"/>
              <a:t>2. Calcularea matricei de corelații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3F861-2534-C717-98C5-051BDD0F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202446"/>
            <a:ext cx="7264400" cy="711200"/>
          </a:xfrm>
          <a:prstGeom prst="rect">
            <a:avLst/>
          </a:prstGeom>
        </p:spPr>
      </p:pic>
      <p:pic>
        <p:nvPicPr>
          <p:cNvPr id="9" name="Picture 8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10C005B-203C-B2A4-999F-DED34C14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58" y="4036001"/>
            <a:ext cx="3302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1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DA86-66CB-416A-7176-3771CAD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86260"/>
          </a:xfrm>
        </p:spPr>
        <p:txBody>
          <a:bodyPr/>
          <a:lstStyle/>
          <a:p>
            <a:r>
              <a:rPr lang="ro-RO" dirty="0"/>
              <a:t>Matricea de corelații</a:t>
            </a:r>
          </a:p>
        </p:txBody>
      </p:sp>
      <p:pic>
        <p:nvPicPr>
          <p:cNvPr id="16" name="Content Placeholder 15" descr="A blue screen with white text&#10;&#10;Description automatically generated">
            <a:extLst>
              <a:ext uri="{FF2B5EF4-FFF2-40B4-BE49-F238E27FC236}">
                <a16:creationId xmlns:a16="http://schemas.microsoft.com/office/drawing/2014/main" id="{4EB19F9F-B4AD-2B81-F1EE-D05254C2B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93" y="1894639"/>
            <a:ext cx="6464300" cy="1905000"/>
          </a:xfrm>
        </p:spPr>
      </p:pic>
      <p:pic>
        <p:nvPicPr>
          <p:cNvPr id="18" name="Picture 1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34DEBFE0-E6C1-55E1-1D59-A52EA5C1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93" y="4123386"/>
            <a:ext cx="6286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52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>
            <a:normAutofit fontScale="90000"/>
          </a:bodyPr>
          <a:lstStyle/>
          <a:p>
            <a:r>
              <a:rPr lang="ro-RO" dirty="0" err="1"/>
              <a:t>diferenta</a:t>
            </a:r>
            <a:r>
              <a:rPr lang="ro-RO" dirty="0"/>
              <a:t> între 2 </a:t>
            </a:r>
            <a:r>
              <a:rPr lang="ro-RO" dirty="0" err="1"/>
              <a:t>coeficienti</a:t>
            </a:r>
            <a:r>
              <a:rPr lang="ro-RO" dirty="0"/>
              <a:t> de </a:t>
            </a:r>
            <a:r>
              <a:rPr lang="ro-RO" dirty="0" err="1"/>
              <a:t>corelatie</a:t>
            </a:r>
            <a:endParaRPr lang="ro-RO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EC34DDD-5A74-450D-ACD7-7A3A6332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2268"/>
            <a:ext cx="10058400" cy="4449932"/>
          </a:xfrm>
        </p:spPr>
        <p:txBody>
          <a:bodyPr/>
          <a:lstStyle/>
          <a:p>
            <a:r>
              <a:rPr lang="ro-RO" u="sng" dirty="0">
                <a:hlinkClick r:id="rId2"/>
              </a:rPr>
              <a:t>http://vassarstats.net/rdiff.html</a:t>
            </a:r>
            <a:endParaRPr lang="ro-RO" u="sng" dirty="0"/>
          </a:p>
          <a:p>
            <a:endParaRPr lang="ro-RO" u="sng" dirty="0"/>
          </a:p>
          <a:p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E948F533-01B2-4F31-950F-81B85EB5B3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695575"/>
            <a:ext cx="40005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1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</a:t>
            </a:r>
            <a:r>
              <a:rPr lang="ro-RO" dirty="0" err="1"/>
              <a:t>covariatie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E5D66E4F-D717-48D2-8068-9F4FD49D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42369"/>
                <a:ext cx="10058400" cy="4529831"/>
              </a:xfrm>
            </p:spPr>
            <p:txBody>
              <a:bodyPr/>
              <a:lstStyle/>
              <a:p>
                <a:pPr lvl="0"/>
                <a:r>
                  <a:rPr lang="ro-RO" dirty="0"/>
                  <a:t>Coeficientul de covariație este precursorul coeficientului de corelație liniară </a:t>
                </a:r>
                <a:r>
                  <a:rPr lang="ro-RO" dirty="0" err="1"/>
                  <a:t>Pearson</a:t>
                </a:r>
                <a:endParaRPr lang="ro-RO" dirty="0"/>
              </a:p>
              <a:p>
                <a:pPr lvl="0"/>
                <a:endParaRPr lang="ro-RO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𝑐𝑜𝑣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o-RO" dirty="0"/>
              </a:p>
              <a:p>
                <a:pPr marL="0" lvl="0" indent="0">
                  <a:buNone/>
                </a:pPr>
                <a:endParaRPr lang="ro-RO" dirty="0"/>
              </a:p>
              <a:p>
                <a:r>
                  <a:rPr lang="ro-RO" dirty="0"/>
                  <a:t>Care este dezavantajul coeficientului de covariație?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E5D66E4F-D717-48D2-8068-9F4FD49D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42369"/>
                <a:ext cx="10058400" cy="4529831"/>
              </a:xfrm>
              <a:blipFill>
                <a:blip r:embed="rId2"/>
                <a:stretch>
                  <a:fillRect l="-303" t="-147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9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</a:t>
            </a:r>
            <a:r>
              <a:rPr lang="ro-RO" dirty="0" err="1"/>
              <a:t>corelatie</a:t>
            </a:r>
            <a:r>
              <a:rPr lang="ro-RO" dirty="0"/>
              <a:t> </a:t>
            </a:r>
            <a:r>
              <a:rPr lang="ro-RO" dirty="0" err="1"/>
              <a:t>pearson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D66E4F-D717-48D2-8068-9F4FD49D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9"/>
            <a:ext cx="10058400" cy="4529831"/>
          </a:xfrm>
        </p:spPr>
        <p:txBody>
          <a:bodyPr/>
          <a:lstStyle/>
          <a:p>
            <a:pPr lvl="0"/>
            <a:r>
              <a:rPr lang="ro-RO" b="1" i="1" dirty="0"/>
              <a:t>r </a:t>
            </a:r>
            <a:r>
              <a:rPr lang="ro-RO" dirty="0"/>
              <a:t>= Coeficientul de corelație </a:t>
            </a:r>
            <a:r>
              <a:rPr lang="ro-RO" dirty="0" err="1"/>
              <a:t>Pearson</a:t>
            </a:r>
            <a:endParaRPr lang="ro-RO" dirty="0"/>
          </a:p>
          <a:p>
            <a:pPr marL="0" lvl="0" indent="0">
              <a:buNone/>
            </a:pPr>
            <a:endParaRPr lang="ro-RO" dirty="0"/>
          </a:p>
          <a:p>
            <a:pPr lvl="0"/>
            <a:r>
              <a:rPr lang="ro-RO" dirty="0"/>
              <a:t>Cunoscută sub numele de </a:t>
            </a:r>
            <a:r>
              <a:rPr lang="ro-RO" b="1" dirty="0"/>
              <a:t>Coeficientul de ordin 0</a:t>
            </a:r>
            <a:r>
              <a:rPr lang="ro-RO" i="1" dirty="0"/>
              <a:t> (</a:t>
            </a:r>
            <a:r>
              <a:rPr lang="ro-RO" b="1" dirty="0"/>
              <a:t>Zero </a:t>
            </a:r>
            <a:r>
              <a:rPr lang="ro-RO" b="1" dirty="0" err="1"/>
              <a:t>Order</a:t>
            </a:r>
            <a:r>
              <a:rPr lang="ro-RO" b="1" dirty="0"/>
              <a:t> </a:t>
            </a:r>
            <a:r>
              <a:rPr lang="ro-RO" b="1" dirty="0" err="1"/>
              <a:t>Correlation</a:t>
            </a:r>
            <a:r>
              <a:rPr lang="ro-RO" dirty="0"/>
              <a:t>)</a:t>
            </a:r>
          </a:p>
          <a:p>
            <a:pPr lvl="0"/>
            <a:endParaRPr lang="ro-RO" i="1" dirty="0"/>
          </a:p>
          <a:p>
            <a:pPr lvl="0"/>
            <a:r>
              <a:rPr lang="ro-RO" dirty="0"/>
              <a:t>Această denumire indică faptul că nu controlăm alte variabile care ar putea avea efecte asupra celor două variabile care sunt analizate.</a:t>
            </a:r>
          </a:p>
        </p:txBody>
      </p:sp>
    </p:spTree>
    <p:extLst>
      <p:ext uri="{BB962C8B-B14F-4D97-AF65-F5344CB8AC3E}">
        <p14:creationId xmlns:p14="http://schemas.microsoft.com/office/powerpoint/2010/main" val="372040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</a:t>
            </a:r>
            <a:r>
              <a:rPr lang="ro-RO" dirty="0" err="1"/>
              <a:t>corelatie</a:t>
            </a:r>
            <a:r>
              <a:rPr lang="ro-RO" dirty="0"/>
              <a:t> </a:t>
            </a:r>
            <a:r>
              <a:rPr lang="ro-RO" dirty="0" err="1"/>
              <a:t>pearson</a:t>
            </a: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9E5B9C54-5767-485A-9EF8-779EEF4E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287" y="2002631"/>
            <a:ext cx="6581775" cy="3810000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67EDB737-FA4B-4CDF-B9B3-C67B53889A4E}"/>
              </a:ext>
            </a:extLst>
          </p:cNvPr>
          <p:cNvSpPr txBox="1"/>
          <p:nvPr/>
        </p:nvSpPr>
        <p:spPr>
          <a:xfrm>
            <a:off x="4270159" y="1713390"/>
            <a:ext cx="35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Varianța comună</a:t>
            </a:r>
          </a:p>
        </p:txBody>
      </p: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ADEEB8E9-0A92-418D-8A2D-75A3E0B15370}"/>
              </a:ext>
            </a:extLst>
          </p:cNvPr>
          <p:cNvCxnSpPr/>
          <p:nvPr/>
        </p:nvCxnSpPr>
        <p:spPr>
          <a:xfrm flipH="1">
            <a:off x="5779363" y="2082722"/>
            <a:ext cx="115410" cy="100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336537D6-408A-40B4-A8A0-0493B2490427}"/>
              </a:ext>
            </a:extLst>
          </p:cNvPr>
          <p:cNvSpPr txBox="1"/>
          <p:nvPr/>
        </p:nvSpPr>
        <p:spPr>
          <a:xfrm>
            <a:off x="2041864" y="1784411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Varianță neexplicată</a:t>
            </a:r>
          </a:p>
        </p:txBody>
      </p:sp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7D1185E9-3A63-4A14-9D0F-863506227080}"/>
              </a:ext>
            </a:extLst>
          </p:cNvPr>
          <p:cNvCxnSpPr/>
          <p:nvPr/>
        </p:nvCxnSpPr>
        <p:spPr>
          <a:xfrm>
            <a:off x="3409025" y="2153743"/>
            <a:ext cx="819259" cy="108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2675EB45-7D9F-45C8-9D56-742FBF618609}"/>
              </a:ext>
            </a:extLst>
          </p:cNvPr>
          <p:cNvSpPr txBox="1"/>
          <p:nvPr/>
        </p:nvSpPr>
        <p:spPr>
          <a:xfrm>
            <a:off x="7957813" y="1784411"/>
            <a:ext cx="251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Varianță neexplicată</a:t>
            </a:r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B1F1BB86-5F63-488A-AAAD-4591A293FD5B}"/>
              </a:ext>
            </a:extLst>
          </p:cNvPr>
          <p:cNvCxnSpPr/>
          <p:nvPr/>
        </p:nvCxnSpPr>
        <p:spPr>
          <a:xfrm flipH="1">
            <a:off x="7324078" y="2153743"/>
            <a:ext cx="1855433" cy="100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</a:t>
            </a:r>
            <a:r>
              <a:rPr lang="ro-RO" dirty="0" err="1"/>
              <a:t>corelatie</a:t>
            </a:r>
            <a:r>
              <a:rPr lang="ro-RO" dirty="0"/>
              <a:t> </a:t>
            </a:r>
            <a:r>
              <a:rPr lang="ro-RO" dirty="0" err="1"/>
              <a:t>Pearson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stituent conținut 10">
                <a:extLst>
                  <a:ext uri="{FF2B5EF4-FFF2-40B4-BE49-F238E27FC236}">
                    <a16:creationId xmlns:a16="http://schemas.microsoft.com/office/drawing/2014/main" id="{8DAB704E-BE11-4499-BA77-4EB4A7538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48901"/>
                <a:ext cx="10058400" cy="442329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 →</a:t>
                </a: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11" name="Substituent conținut 10">
                <a:extLst>
                  <a:ext uri="{FF2B5EF4-FFF2-40B4-BE49-F238E27FC236}">
                    <a16:creationId xmlns:a16="http://schemas.microsoft.com/office/drawing/2014/main" id="{8DAB704E-BE11-4499-BA77-4EB4A7538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48901"/>
                <a:ext cx="10058400" cy="4423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5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B625C4-B565-49D8-9838-0A9C74B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57737"/>
          </a:xfrm>
        </p:spPr>
        <p:txBody>
          <a:bodyPr/>
          <a:lstStyle/>
          <a:p>
            <a:r>
              <a:rPr lang="ro-RO" dirty="0"/>
              <a:t>Coeficientul de </a:t>
            </a:r>
            <a:r>
              <a:rPr lang="ro-RO" dirty="0" err="1"/>
              <a:t>corelatie</a:t>
            </a:r>
            <a:r>
              <a:rPr lang="ro-RO" dirty="0"/>
              <a:t> </a:t>
            </a:r>
            <a:r>
              <a:rPr lang="ro-RO" dirty="0" err="1"/>
              <a:t>Pearson</a:t>
            </a:r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8DAB704E-BE11-4499-BA77-4EB4A75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8901"/>
            <a:ext cx="10058400" cy="4423299"/>
          </a:xfrm>
        </p:spPr>
        <p:txBody>
          <a:bodyPr/>
          <a:lstStyle/>
          <a:p>
            <a:pPr algn="just"/>
            <a:r>
              <a:rPr lang="ro-RO" dirty="0"/>
              <a:t>r </a:t>
            </a:r>
            <a:r>
              <a:rPr lang="ro-RO" dirty="0">
                <a:cs typeface="Times" panose="02020603050405020304" pitchFamily="18" charset="0"/>
              </a:rPr>
              <a:t>ϵ </a:t>
            </a:r>
            <a:r>
              <a:rPr lang="en-US" dirty="0">
                <a:cs typeface="Times" panose="02020603050405020304" pitchFamily="18" charset="0"/>
              </a:rPr>
              <a:t>[-1 → 1]</a:t>
            </a:r>
            <a:r>
              <a:rPr lang="ro-RO" dirty="0">
                <a:cs typeface="Times" panose="02020603050405020304" pitchFamily="18" charset="0"/>
              </a:rPr>
              <a:t>;</a:t>
            </a:r>
          </a:p>
          <a:p>
            <a:pPr algn="just"/>
            <a:endParaRPr lang="ro-RO" dirty="0">
              <a:cs typeface="Times" panose="02020603050405020304" pitchFamily="18" charset="0"/>
            </a:endParaRPr>
          </a:p>
          <a:p>
            <a:pPr algn="just"/>
            <a:r>
              <a:rPr lang="ro-RO" dirty="0">
                <a:cs typeface="Times" panose="02020603050405020304" pitchFamily="18" charset="0"/>
              </a:rPr>
              <a:t>r = -1 și r = 1 reprezintă cei mai puternici indici de corelație</a:t>
            </a:r>
          </a:p>
          <a:p>
            <a:pPr algn="just"/>
            <a:endParaRPr lang="ro-RO" dirty="0">
              <a:cs typeface="Times" panose="02020603050405020304" pitchFamily="18" charset="0"/>
            </a:endParaRPr>
          </a:p>
          <a:p>
            <a:pPr algn="just"/>
            <a:r>
              <a:rPr lang="ro-RO" dirty="0">
                <a:cs typeface="Times" panose="02020603050405020304" pitchFamily="18" charset="0"/>
              </a:rPr>
              <a:t>r = 0 indică cea mai slabă relație între două variabile</a:t>
            </a:r>
          </a:p>
          <a:p>
            <a:pPr marL="0" indent="0" algn="just">
              <a:buNone/>
            </a:pPr>
            <a:r>
              <a:rPr lang="ro-RO" dirty="0">
                <a:cs typeface="Times" panose="02020603050405020304" pitchFamily="18" charset="0"/>
              </a:rPr>
              <a:t> 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0252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1373</Words>
  <Application>Microsoft Macintosh PowerPoint</Application>
  <PresentationFormat>Widescreen</PresentationFormat>
  <Paragraphs>220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Cambria Math</vt:lpstr>
      <vt:lpstr>Rockwell</vt:lpstr>
      <vt:lpstr>Rockwell Condensed</vt:lpstr>
      <vt:lpstr>Times</vt:lpstr>
      <vt:lpstr>Times New Roman</vt:lpstr>
      <vt:lpstr>Wingdings</vt:lpstr>
      <vt:lpstr>Tip lemn</vt:lpstr>
      <vt:lpstr>Curs 11 – coeficientul de corelatie liniara Pearson</vt:lpstr>
      <vt:lpstr>introducere</vt:lpstr>
      <vt:lpstr>introducere</vt:lpstr>
      <vt:lpstr>introducere</vt:lpstr>
      <vt:lpstr>Coeficientul de covariatie</vt:lpstr>
      <vt:lpstr>Coeficientul de corelatie pearson</vt:lpstr>
      <vt:lpstr>Coeficientul de corelatie pearson</vt:lpstr>
      <vt:lpstr>Coeficientul de corelatie Pearson</vt:lpstr>
      <vt:lpstr>Coeficientul de corelatie Pearson</vt:lpstr>
      <vt:lpstr>Corelatia pozitiva</vt:lpstr>
      <vt:lpstr>Corelatia negativa</vt:lpstr>
      <vt:lpstr>exercitii</vt:lpstr>
      <vt:lpstr>H0 si H1</vt:lpstr>
      <vt:lpstr>Graficul scatterplot</vt:lpstr>
      <vt:lpstr>Graficul scatterplot</vt:lpstr>
      <vt:lpstr>Graficul scatterplot</vt:lpstr>
      <vt:lpstr>Graficul scatterplot</vt:lpstr>
      <vt:lpstr>Graficul scatterplot</vt:lpstr>
      <vt:lpstr>Corelatiile lui Anscombe</vt:lpstr>
      <vt:lpstr>Corelatiile non-lineara</vt:lpstr>
      <vt:lpstr>Corelatiile = cauzalitate?</vt:lpstr>
      <vt:lpstr>Exemplu de calcul</vt:lpstr>
      <vt:lpstr>Exemplu de calcul</vt:lpstr>
      <vt:lpstr>Exemplu de calcul</vt:lpstr>
      <vt:lpstr>Exemplu de calcul</vt:lpstr>
      <vt:lpstr>Exemplu de calcul</vt:lpstr>
      <vt:lpstr>CORELAȚIA PEARSON - R</vt:lpstr>
      <vt:lpstr>Corelația pearson - R</vt:lpstr>
      <vt:lpstr>Corelația pearson - R</vt:lpstr>
      <vt:lpstr>Corelația pearson - R</vt:lpstr>
      <vt:lpstr>Corelația pearson - R</vt:lpstr>
      <vt:lpstr>Corelația pearson - R</vt:lpstr>
      <vt:lpstr>Corelația pearson - R</vt:lpstr>
      <vt:lpstr>Corelația pearson - R</vt:lpstr>
      <vt:lpstr>Corelația pearson - R</vt:lpstr>
      <vt:lpstr>Graficul ScatteRplot - R</vt:lpstr>
      <vt:lpstr>Graficul ScatteRplot - R</vt:lpstr>
      <vt:lpstr>Marimea efectului</vt:lpstr>
      <vt:lpstr>Marimea efectului</vt:lpstr>
      <vt:lpstr>Coeficientul de corelație - R</vt:lpstr>
      <vt:lpstr>Coeficientul de corelație - R</vt:lpstr>
      <vt:lpstr>Coeficientul de corelație - R</vt:lpstr>
      <vt:lpstr>Matricea de corelații</vt:lpstr>
      <vt:lpstr>Matricea de corelații</vt:lpstr>
      <vt:lpstr>Matricea de corelații</vt:lpstr>
      <vt:lpstr>diferenta între 2 coeficienti de corelatie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10 – coeficientul de corelatie liniara Pearson</dc:title>
  <dc:creator>Adrian Gorbanescu</dc:creator>
  <cp:lastModifiedBy>Adrian Gorbanescu</cp:lastModifiedBy>
  <cp:revision>17</cp:revision>
  <dcterms:created xsi:type="dcterms:W3CDTF">2020-12-17T06:46:50Z</dcterms:created>
  <dcterms:modified xsi:type="dcterms:W3CDTF">2023-12-18T09:46:24Z</dcterms:modified>
</cp:coreProperties>
</file>