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3" r:id="rId3"/>
    <p:sldId id="258" r:id="rId4"/>
    <p:sldId id="294" r:id="rId5"/>
    <p:sldId id="295" r:id="rId6"/>
    <p:sldId id="296" r:id="rId7"/>
    <p:sldId id="297" r:id="rId8"/>
    <p:sldId id="300" r:id="rId9"/>
    <p:sldId id="298" r:id="rId10"/>
    <p:sldId id="299" r:id="rId11"/>
    <p:sldId id="262" r:id="rId12"/>
    <p:sldId id="316" r:id="rId13"/>
    <p:sldId id="317" r:id="rId14"/>
    <p:sldId id="318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9" r:id="rId31"/>
    <p:sldId id="320" r:id="rId32"/>
    <p:sldId id="321" r:id="rId33"/>
    <p:sldId id="322" r:id="rId34"/>
    <p:sldId id="323" r:id="rId35"/>
    <p:sldId id="324" r:id="rId36"/>
    <p:sldId id="32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415"/>
  </p:normalViewPr>
  <p:slideViewPr>
    <p:cSldViewPr snapToGrid="0">
      <p:cViewPr varScale="1">
        <p:scale>
          <a:sx n="99" d="100"/>
          <a:sy n="99" d="100"/>
        </p:scale>
        <p:origin x="1056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2228" y="501649"/>
            <a:ext cx="8347873" cy="231653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8" y="4243427"/>
            <a:ext cx="8347873" cy="872988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738E-4759-584A-B0D4-615F66C88787}" type="datetimeFigureOut">
              <a:rPr lang="ro-RO" smtClean="0"/>
              <a:t>15.10.2023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E153-A38E-CA4F-9381-869212D906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902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738E-4759-584A-B0D4-615F66C88787}" type="datetimeFigureOut">
              <a:rPr lang="ro-RO" smtClean="0"/>
              <a:t>15.10.2023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E153-A38E-CA4F-9381-869212D906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912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738E-4759-584A-B0D4-615F66C88787}" type="datetimeFigureOut">
              <a:rPr lang="ro-RO" smtClean="0"/>
              <a:t>15.10.2023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E153-A38E-CA4F-9381-869212D906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047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738E-4759-584A-B0D4-615F66C88787}" type="datetimeFigureOut">
              <a:rPr lang="ro-RO" smtClean="0"/>
              <a:t>15.10.2023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E153-A38E-CA4F-9381-869212D90691}" type="slidenum">
              <a:rPr lang="ro-RO" smtClean="0"/>
              <a:t>‹#›</a:t>
            </a:fld>
            <a:endParaRPr lang="ro-RO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40" y="136524"/>
            <a:ext cx="10994760" cy="1018032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800148"/>
            <a:ext cx="10994760" cy="4556203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738E-4759-584A-B0D4-615F66C88787}" type="datetimeFigureOut">
              <a:rPr lang="ro-RO" smtClean="0"/>
              <a:t>15.10.2023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E153-A38E-CA4F-9381-869212D906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8040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650"/>
            <a:ext cx="9354925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596540"/>
            <a:ext cx="9354925" cy="4768224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738E-4759-584A-B0D4-615F66C88787}" type="datetimeFigureOut">
              <a:rPr lang="ro-RO" smtClean="0"/>
              <a:t>15.10.2023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E153-A38E-CA4F-9381-869212D906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124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738E-4759-584A-B0D4-615F66C88787}" type="datetimeFigureOut">
              <a:rPr lang="ro-RO" smtClean="0"/>
              <a:t>15.10.2023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E153-A38E-CA4F-9381-869212D906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982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738E-4759-584A-B0D4-615F66C88787}" type="datetimeFigureOut">
              <a:rPr lang="ro-RO" smtClean="0"/>
              <a:t>15.10.2023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E153-A38E-CA4F-9381-869212D906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27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561" y="136525"/>
            <a:ext cx="10769195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738E-4759-584A-B0D4-615F66C88787}" type="datetimeFigureOut">
              <a:rPr lang="ro-RO" smtClean="0"/>
              <a:t>15.10.2023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E153-A38E-CA4F-9381-869212D906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921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738E-4759-584A-B0D4-615F66C88787}" type="datetimeFigureOut">
              <a:rPr lang="ro-RO" smtClean="0"/>
              <a:t>15.10.2023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E153-A38E-CA4F-9381-869212D906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748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738E-4759-584A-B0D4-615F66C88787}" type="datetimeFigureOut">
              <a:rPr lang="ro-RO" smtClean="0"/>
              <a:t>15.10.2023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E153-A38E-CA4F-9381-869212D906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655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738E-4759-584A-B0D4-615F66C88787}" type="datetimeFigureOut">
              <a:rPr lang="ro-RO" smtClean="0"/>
              <a:t>15.10.2023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E153-A38E-CA4F-9381-869212D906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294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738E-4759-584A-B0D4-615F66C88787}" type="datetimeFigureOut">
              <a:rPr lang="ro-RO" smtClean="0"/>
              <a:t>15.10.2023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E153-A38E-CA4F-9381-869212D90691}" type="slidenum">
              <a:rPr lang="ro-RO" smtClean="0"/>
              <a:t>‹#›</a:t>
            </a:fld>
            <a:endParaRPr lang="ro-R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25526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E4BA-98D4-3077-5B6B-D48D673D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R Studio – Prezentare generală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D2BE7-D685-6601-813A-96B29A523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Lect. dr. Adrian </a:t>
            </a:r>
            <a:r>
              <a:rPr lang="ro-RO" dirty="0" err="1"/>
              <a:t>Gorbănescu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3216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DF56-CA73-984B-83F2-D4EFDDDD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Pachetele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BF74-A834-E94D-BA29-87C3F47D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Funcțiile R sunt integrate în pachete</a:t>
            </a:r>
          </a:p>
          <a:p>
            <a:r>
              <a:rPr lang="ro-RO" sz="2800" dirty="0" err="1"/>
              <a:t>install.package</a:t>
            </a:r>
            <a:r>
              <a:rPr lang="ro-RO" sz="2800" dirty="0"/>
              <a:t>("</a:t>
            </a:r>
            <a:r>
              <a:rPr lang="ro-RO" sz="2800" dirty="0" err="1"/>
              <a:t>numepachet</a:t>
            </a:r>
            <a:r>
              <a:rPr lang="ro-RO" sz="2800" dirty="0"/>
              <a:t>") – permite instalarea pachetelor necesare.</a:t>
            </a:r>
          </a:p>
          <a:p>
            <a:r>
              <a:rPr lang="ro-RO" sz="2800" dirty="0" err="1"/>
              <a:t>library</a:t>
            </a:r>
            <a:r>
              <a:rPr lang="ro-RO" sz="2800" dirty="0"/>
              <a:t>(</a:t>
            </a:r>
            <a:r>
              <a:rPr lang="ro-RO" sz="2800" dirty="0" err="1"/>
              <a:t>numepachet</a:t>
            </a:r>
            <a:r>
              <a:rPr lang="ro-RO" sz="2800" dirty="0"/>
              <a:t>) – încarcă un pachet deja instalat.</a:t>
            </a:r>
          </a:p>
          <a:p>
            <a:r>
              <a:rPr lang="ro-RO" sz="2800" dirty="0">
                <a:solidFill>
                  <a:srgbClr val="FF0000"/>
                </a:solidFill>
              </a:rPr>
              <a:t>Un pachet instalat nu mai necesită instalarea în cazul utilizărilor viitoare.</a:t>
            </a:r>
          </a:p>
        </p:txBody>
      </p:sp>
    </p:spTree>
    <p:extLst>
      <p:ext uri="{BB962C8B-B14F-4D97-AF65-F5344CB8AC3E}">
        <p14:creationId xmlns:p14="http://schemas.microsoft.com/office/powerpoint/2010/main" val="67009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Întrebari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neclaritati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31359" y="2120900"/>
            <a:ext cx="4535632" cy="4051300"/>
          </a:xfrm>
        </p:spPr>
      </p:pic>
    </p:spTree>
    <p:extLst>
      <p:ext uri="{BB962C8B-B14F-4D97-AF65-F5344CB8AC3E}">
        <p14:creationId xmlns:p14="http://schemas.microsoft.com/office/powerpoint/2010/main" val="140855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0C14-96DC-3963-75E4-54DC51AB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Instalarea pachetelor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61A5-AA87-F752-3192-A3CB6621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Pentru a instala un pachet avem la dispoziție funcția </a:t>
            </a:r>
            <a:r>
              <a:rPr lang="ro-RO" dirty="0" err="1"/>
              <a:t>install.packages</a:t>
            </a:r>
            <a:r>
              <a:rPr lang="ro-RO" dirty="0"/>
              <a:t>().</a:t>
            </a:r>
          </a:p>
          <a:p>
            <a:r>
              <a:rPr lang="ro-RO" dirty="0"/>
              <a:t>Unul dintre cele mai utilizate pachete este </a:t>
            </a:r>
            <a:r>
              <a:rPr lang="ro-RO" b="1" dirty="0" err="1"/>
              <a:t>psych</a:t>
            </a:r>
            <a:r>
              <a:rPr lang="ro-RO" b="1" dirty="0"/>
              <a:t>.</a:t>
            </a:r>
          </a:p>
          <a:p>
            <a:r>
              <a:rPr lang="ro-RO" dirty="0"/>
              <a:t>Astfel, dacă dorim să instalăm pachetul </a:t>
            </a:r>
            <a:r>
              <a:rPr lang="ro-RO" dirty="0" err="1"/>
              <a:t>psych</a:t>
            </a:r>
            <a:r>
              <a:rPr lang="ro-RO" dirty="0"/>
              <a:t> vom folosi linia de comandă de mai jos:</a:t>
            </a:r>
          </a:p>
          <a:p>
            <a:r>
              <a:rPr lang="ro-RO" dirty="0" err="1"/>
              <a:t>install.packages</a:t>
            </a:r>
            <a:r>
              <a:rPr lang="ro-RO" dirty="0"/>
              <a:t>(</a:t>
            </a:r>
            <a:r>
              <a:rPr lang="ro-RO" sz="4000" dirty="0"/>
              <a:t>"</a:t>
            </a:r>
            <a:r>
              <a:rPr lang="ro-RO" sz="4000" dirty="0" err="1"/>
              <a:t>psych</a:t>
            </a:r>
            <a:r>
              <a:rPr lang="ro-RO" sz="4000" dirty="0"/>
              <a:t>")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8665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0C14-96DC-3963-75E4-54DC51AB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Încărcarea pachetelor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61A5-AA87-F752-3192-A3CB6621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Nu este suficient să instalăm un pachet.</a:t>
            </a:r>
          </a:p>
          <a:p>
            <a:r>
              <a:rPr lang="ro-RO" dirty="0"/>
              <a:t>Funcțiile asociate unui pachet vor funcționa doar dacă pachetul este instalat.</a:t>
            </a:r>
          </a:p>
          <a:p>
            <a:r>
              <a:rPr lang="ro-RO" dirty="0"/>
              <a:t>Pentru a instala un pachet vom folosi funcția </a:t>
            </a:r>
            <a:r>
              <a:rPr lang="ro-RO" dirty="0" err="1"/>
              <a:t>library</a:t>
            </a:r>
            <a:r>
              <a:rPr lang="ro-RO" dirty="0"/>
              <a:t>() precum în linia de mai jos:</a:t>
            </a:r>
          </a:p>
          <a:p>
            <a:r>
              <a:rPr lang="ro-RO" dirty="0" err="1"/>
              <a:t>library</a:t>
            </a:r>
            <a:r>
              <a:rPr lang="ro-RO" dirty="0"/>
              <a:t>(</a:t>
            </a:r>
            <a:r>
              <a:rPr lang="ro-RO" dirty="0" err="1"/>
              <a:t>psych</a:t>
            </a:r>
            <a:r>
              <a:rPr lang="ro-R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955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0C14-96DC-3963-75E4-54DC51AB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Încărcarea pachetelor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D14C23-B64D-A017-FB64-E89A30068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Semnul „#” se folosește pentru a face comentarii asupra scriptului</a:t>
            </a:r>
          </a:p>
          <a:p>
            <a:r>
              <a:rPr lang="ro-RO" dirty="0"/>
              <a:t>Comentariul ne ajută să înțelegem mai ușor ce am lucrat, ce am gândit și ce face fiecare funcție.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9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A13FB3-616D-7329-9F3F-DD3B68D3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729" y="4404703"/>
            <a:ext cx="2578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26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9250-AF9B-A888-4A9B-C1DA7247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Crearea unei variabile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B9C6-475C-792B-9A23-0457E49B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Pentru a crea o variabilă trebuie să parcurgem următorii pași:</a:t>
            </a:r>
          </a:p>
          <a:p>
            <a:pPr marL="742950" indent="-742950">
              <a:buAutoNum type="arabicPeriod"/>
            </a:pPr>
            <a:r>
              <a:rPr lang="ro-RO" dirty="0"/>
              <a:t>Introducem numele variabilei;</a:t>
            </a:r>
          </a:p>
          <a:p>
            <a:pPr marL="742950" indent="-742950">
              <a:buAutoNum type="arabicPeriod"/>
            </a:pPr>
            <a:r>
              <a:rPr lang="ro-RO" dirty="0"/>
              <a:t>Atribuim valorile asociate variabilei</a:t>
            </a:r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Atribuirea se face cu ajutorul semnului „</a:t>
            </a:r>
            <a:r>
              <a:rPr lang="ro-RO" b="1" dirty="0"/>
              <a:t>&lt;-</a:t>
            </a:r>
            <a:r>
              <a:rPr lang="ro-RO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72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9250-AF9B-A888-4A9B-C1DA7247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Crearea unei variabile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B9C6-475C-792B-9A23-0457E49B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Pentru exemplificare vom crea variabila </a:t>
            </a:r>
            <a:r>
              <a:rPr lang="ro-RO" b="1" dirty="0"/>
              <a:t>Nume</a:t>
            </a:r>
            <a:r>
              <a:rPr lang="ro-RO" dirty="0"/>
              <a:t>.</a:t>
            </a:r>
          </a:p>
          <a:p>
            <a:r>
              <a:rPr lang="ro-RO" dirty="0"/>
              <a:t>Nume &lt;- c(</a:t>
            </a:r>
            <a:r>
              <a:rPr lang="ro-RO" sz="3600" dirty="0"/>
              <a:t>"</a:t>
            </a:r>
            <a:r>
              <a:rPr lang="ro-RO" dirty="0"/>
              <a:t>Harry Potter</a:t>
            </a:r>
            <a:r>
              <a:rPr lang="ro-RO" sz="3600" dirty="0"/>
              <a:t>"</a:t>
            </a:r>
            <a:r>
              <a:rPr lang="ro-RO" dirty="0"/>
              <a:t>, </a:t>
            </a:r>
            <a:r>
              <a:rPr lang="ro-RO" sz="3600" dirty="0"/>
              <a:t>"</a:t>
            </a:r>
            <a:r>
              <a:rPr lang="ro-RO" dirty="0" err="1"/>
              <a:t>Hermione</a:t>
            </a:r>
            <a:r>
              <a:rPr lang="ro-RO" dirty="0"/>
              <a:t> </a:t>
            </a:r>
            <a:r>
              <a:rPr lang="ro-RO" dirty="0" err="1"/>
              <a:t>Granger</a:t>
            </a:r>
            <a:r>
              <a:rPr lang="ro-RO" sz="3600" dirty="0"/>
              <a:t>"</a:t>
            </a:r>
            <a:r>
              <a:rPr lang="ro-RO" dirty="0"/>
              <a:t>, </a:t>
            </a:r>
            <a:r>
              <a:rPr lang="ro-RO" sz="3600" dirty="0"/>
              <a:t>"</a:t>
            </a:r>
            <a:r>
              <a:rPr lang="ro-RO" dirty="0"/>
              <a:t>Ron </a:t>
            </a:r>
            <a:r>
              <a:rPr lang="ro-RO" dirty="0" err="1"/>
              <a:t>Weasley</a:t>
            </a:r>
            <a:r>
              <a:rPr lang="ro-RO" sz="3600" dirty="0"/>
              <a:t>"</a:t>
            </a:r>
            <a:r>
              <a:rPr lang="ro-RO" dirty="0"/>
              <a:t>, </a:t>
            </a:r>
            <a:r>
              <a:rPr lang="ro-RO" sz="3600" dirty="0"/>
              <a:t>"</a:t>
            </a:r>
            <a:r>
              <a:rPr lang="ro-RO" dirty="0" err="1"/>
              <a:t>Draco</a:t>
            </a:r>
            <a:r>
              <a:rPr lang="ro-RO" dirty="0"/>
              <a:t> </a:t>
            </a:r>
            <a:r>
              <a:rPr lang="ro-RO" dirty="0" err="1"/>
              <a:t>Malfoy</a:t>
            </a:r>
            <a:r>
              <a:rPr lang="ro-RO" sz="3600" dirty="0"/>
              <a:t>"</a:t>
            </a:r>
            <a:r>
              <a:rPr lang="ro-RO" dirty="0"/>
              <a:t>, </a:t>
            </a:r>
            <a:r>
              <a:rPr lang="ro-RO" sz="3600" dirty="0"/>
              <a:t>"</a:t>
            </a:r>
            <a:r>
              <a:rPr lang="ro-RO" dirty="0" err="1"/>
              <a:t>Ernie</a:t>
            </a:r>
            <a:r>
              <a:rPr lang="ro-RO" dirty="0"/>
              <a:t> </a:t>
            </a:r>
            <a:r>
              <a:rPr lang="ro-RO" dirty="0" err="1"/>
              <a:t>MacMillan</a:t>
            </a:r>
            <a:r>
              <a:rPr lang="ro-RO" sz="3600" dirty="0"/>
              <a:t>"</a:t>
            </a:r>
            <a:r>
              <a:rPr lang="ro-RO" dirty="0"/>
              <a:t>)</a:t>
            </a:r>
          </a:p>
          <a:p>
            <a:r>
              <a:rPr lang="ro-RO" b="1" dirty="0"/>
              <a:t>c</a:t>
            </a:r>
            <a:r>
              <a:rPr lang="ro-RO" dirty="0"/>
              <a:t> reprezintă funcția concatenare</a:t>
            </a:r>
          </a:p>
          <a:p>
            <a:r>
              <a:rPr lang="ro-RO" dirty="0"/>
              <a:t>Finalizăm linia de cod prin apăsarea butonului </a:t>
            </a:r>
            <a:r>
              <a:rPr lang="ro-RO" b="1" dirty="0" err="1"/>
              <a:t>Run</a:t>
            </a:r>
            <a:r>
              <a:rPr lang="ro-RO" dirty="0"/>
              <a:t> sau combinația de taste </a:t>
            </a:r>
            <a:r>
              <a:rPr lang="ro-RO" dirty="0" err="1"/>
              <a:t>Ctrl+Enter</a:t>
            </a:r>
            <a:r>
              <a:rPr lang="ro-RO" dirty="0"/>
              <a:t>/</a:t>
            </a:r>
            <a:r>
              <a:rPr lang="ro-RO" dirty="0" err="1"/>
              <a:t>Command+Enter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808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9250-AF9B-A888-4A9B-C1DA7247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Crearea unei variabile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6D9990-0768-73B0-EC83-0F766475E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3303587"/>
            <a:ext cx="9410700" cy="1549400"/>
          </a:xfrm>
        </p:spPr>
      </p:pic>
    </p:spTree>
    <p:extLst>
      <p:ext uri="{BB962C8B-B14F-4D97-AF65-F5344CB8AC3E}">
        <p14:creationId xmlns:p14="http://schemas.microsoft.com/office/powerpoint/2010/main" val="1416144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9250-AF9B-A888-4A9B-C1DA7247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Crearea unei variabile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57E-C720-D645-0DE3-50D125291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Vom crea alte 4 variabile: Casa, DADA, Poțiuni și Farmece</a:t>
            </a:r>
          </a:p>
          <a:p>
            <a:r>
              <a:rPr lang="ro-RO" dirty="0"/>
              <a:t>Casa reprezintă casa din care face parte fiecare „elev”.</a:t>
            </a:r>
          </a:p>
          <a:p>
            <a:r>
              <a:rPr lang="ro-RO" dirty="0"/>
              <a:t>DADA, Poțiuni și Farmece vor conține notele obținute de elevi la aceste discipline. </a:t>
            </a:r>
          </a:p>
        </p:txBody>
      </p:sp>
    </p:spTree>
    <p:extLst>
      <p:ext uri="{BB962C8B-B14F-4D97-AF65-F5344CB8AC3E}">
        <p14:creationId xmlns:p14="http://schemas.microsoft.com/office/powerpoint/2010/main" val="221956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9250-AF9B-A888-4A9B-C1DA7247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Crearea unei variabile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57E-C720-D645-0DE3-50D125291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Casa &lt;- c(</a:t>
            </a:r>
            <a:r>
              <a:rPr lang="ro-RO" sz="3600" dirty="0"/>
              <a:t>"</a:t>
            </a:r>
            <a:r>
              <a:rPr lang="ro-RO" dirty="0" err="1"/>
              <a:t>Gryffindor</a:t>
            </a:r>
            <a:r>
              <a:rPr lang="ro-RO" sz="3600" dirty="0"/>
              <a:t>"</a:t>
            </a:r>
            <a:r>
              <a:rPr lang="ro-RO" dirty="0"/>
              <a:t>, </a:t>
            </a:r>
            <a:r>
              <a:rPr lang="ro-RO" sz="3600" dirty="0"/>
              <a:t>"</a:t>
            </a:r>
            <a:r>
              <a:rPr lang="ro-RO" dirty="0" err="1"/>
              <a:t>Gryffindor</a:t>
            </a:r>
            <a:r>
              <a:rPr lang="ro-RO" sz="3600" dirty="0"/>
              <a:t>"</a:t>
            </a:r>
            <a:r>
              <a:rPr lang="ro-RO" dirty="0"/>
              <a:t>, </a:t>
            </a:r>
            <a:r>
              <a:rPr lang="ro-RO" sz="3600" dirty="0"/>
              <a:t>"</a:t>
            </a:r>
            <a:r>
              <a:rPr lang="ro-RO" dirty="0" err="1"/>
              <a:t>Gryffindor</a:t>
            </a:r>
            <a:r>
              <a:rPr lang="ro-RO" sz="3600" dirty="0"/>
              <a:t>"</a:t>
            </a:r>
            <a:r>
              <a:rPr lang="ro-RO" dirty="0"/>
              <a:t>, </a:t>
            </a:r>
            <a:r>
              <a:rPr lang="ro-RO" sz="3600" dirty="0"/>
              <a:t>"</a:t>
            </a:r>
            <a:r>
              <a:rPr lang="ro-RO" dirty="0" err="1"/>
              <a:t>Slytherin</a:t>
            </a:r>
            <a:r>
              <a:rPr lang="ro-RO" sz="3600" dirty="0"/>
              <a:t>"</a:t>
            </a:r>
            <a:r>
              <a:rPr lang="ro-RO" dirty="0"/>
              <a:t>, </a:t>
            </a:r>
            <a:r>
              <a:rPr lang="ro-RO" sz="3600" dirty="0"/>
              <a:t>"</a:t>
            </a:r>
            <a:r>
              <a:rPr lang="ro-RO" dirty="0" err="1"/>
              <a:t>Hufflepuff</a:t>
            </a:r>
            <a:r>
              <a:rPr lang="ro-RO" sz="3600" dirty="0"/>
              <a:t>"</a:t>
            </a:r>
            <a:r>
              <a:rPr lang="ro-RO" dirty="0"/>
              <a:t>)</a:t>
            </a:r>
          </a:p>
          <a:p>
            <a:r>
              <a:rPr lang="ro-RO" dirty="0"/>
              <a:t>DADA &lt;- c(10, 9, 8, 9, 8)</a:t>
            </a:r>
          </a:p>
          <a:p>
            <a:r>
              <a:rPr lang="ro-RO" dirty="0"/>
              <a:t>Poțiuni &lt;- c(8, 10, 8, 10, 9)</a:t>
            </a:r>
          </a:p>
          <a:p>
            <a:r>
              <a:rPr lang="ro-RO" dirty="0"/>
              <a:t>Farmece &lt;- c(9, 10, 8, 9, 9)</a:t>
            </a:r>
          </a:p>
        </p:txBody>
      </p:sp>
    </p:spTree>
    <p:extLst>
      <p:ext uri="{BB962C8B-B14F-4D97-AF65-F5344CB8AC3E}">
        <p14:creationId xmlns:p14="http://schemas.microsoft.com/office/powerpoint/2010/main" val="180238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8FB7-9E9E-CC47-9CEB-56F94795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Avantajele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8E1C-038E-8645-A70C-95CDD3B6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dirty="0"/>
              <a:t>1. open </a:t>
            </a:r>
            <a:r>
              <a:rPr lang="ro-RO" sz="2800" dirty="0" err="1"/>
              <a:t>source</a:t>
            </a:r>
            <a:endParaRPr lang="ro-RO" sz="2800" dirty="0"/>
          </a:p>
          <a:p>
            <a:pPr>
              <a:buFontTx/>
              <a:buChar char="-"/>
            </a:pPr>
            <a:r>
              <a:rPr lang="ro-RO" sz="2800" dirty="0"/>
              <a:t>Este gratuit și în continuă dezvoltare</a:t>
            </a:r>
          </a:p>
          <a:p>
            <a:pPr>
              <a:buFontTx/>
              <a:buChar char="-"/>
            </a:pPr>
            <a:r>
              <a:rPr lang="ro-RO" sz="2800" dirty="0"/>
              <a:t>Oricine poate modifica și îmbunătăți codul.</a:t>
            </a:r>
          </a:p>
          <a:p>
            <a:pPr>
              <a:buFontTx/>
              <a:buChar char="-"/>
            </a:pPr>
            <a:r>
              <a:rPr lang="ro-RO" sz="2800" dirty="0"/>
              <a:t>Poți beneficia de orice cod fără a fi constrâns de obținerea licenței de utilizare a softului (vezi </a:t>
            </a:r>
            <a:r>
              <a:rPr lang="ro-RO" sz="2800" dirty="0" err="1"/>
              <a:t>Mplus</a:t>
            </a:r>
            <a:r>
              <a:rPr lang="ro-RO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62323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9250-AF9B-A888-4A9B-C1DA7247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Crearea unei variabile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0ECB3-A038-9DFD-E850-3FED23FC0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748" y="3043825"/>
            <a:ext cx="8430016" cy="1453562"/>
          </a:xfrm>
        </p:spPr>
      </p:pic>
    </p:spTree>
    <p:extLst>
      <p:ext uri="{BB962C8B-B14F-4D97-AF65-F5344CB8AC3E}">
        <p14:creationId xmlns:p14="http://schemas.microsoft.com/office/powerpoint/2010/main" val="403420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A9A6-E5FA-62E2-A00A-B708F740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Crearea unei baze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15798-014C-C3AC-5922-9D8E11AC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Rockwell Condensed" panose="02060603050405020104" pitchFamily="18" charset="77"/>
              </a:rPr>
              <a:t>Pentru a crea o bază de date cu variabilele generate mai sus parcurgem următorii pași:</a:t>
            </a:r>
          </a:p>
          <a:p>
            <a:pPr marL="742950" indent="-742950">
              <a:buAutoNum type="arabicPeriod"/>
            </a:pPr>
            <a:r>
              <a:rPr lang="ro-RO" dirty="0">
                <a:latin typeface="Rockwell Condensed" panose="02060603050405020104" pitchFamily="18" charset="77"/>
              </a:rPr>
              <a:t>Introducem numele bazei de date (în cazul nostru, </a:t>
            </a:r>
            <a:r>
              <a:rPr lang="ro-RO" dirty="0" err="1">
                <a:solidFill>
                  <a:srgbClr val="FF0000"/>
                </a:solidFill>
                <a:latin typeface="Rockwell Condensed" panose="02060603050405020104" pitchFamily="18" charset="77"/>
              </a:rPr>
              <a:t>Hogwarts</a:t>
            </a:r>
            <a:r>
              <a:rPr lang="ro-RO" dirty="0">
                <a:latin typeface="Rockwell Condensed" panose="02060603050405020104" pitchFamily="18" charset="77"/>
              </a:rPr>
              <a:t>);</a:t>
            </a:r>
          </a:p>
          <a:p>
            <a:pPr marL="742950" indent="-742950">
              <a:buAutoNum type="arabicPeriod"/>
            </a:pPr>
            <a:r>
              <a:rPr lang="ro-RO" dirty="0">
                <a:latin typeface="Rockwell Condensed" panose="02060603050405020104" pitchFamily="18" charset="77"/>
              </a:rPr>
              <a:t>Folosim funcția </a:t>
            </a:r>
            <a:r>
              <a:rPr lang="ro-RO" dirty="0" err="1">
                <a:solidFill>
                  <a:srgbClr val="FF0000"/>
                </a:solidFill>
                <a:latin typeface="Rockwell Condensed" panose="02060603050405020104" pitchFamily="18" charset="77"/>
              </a:rPr>
              <a:t>data.frame</a:t>
            </a:r>
            <a:r>
              <a:rPr lang="ro-RO" dirty="0">
                <a:solidFill>
                  <a:srgbClr val="FF0000"/>
                </a:solidFill>
                <a:latin typeface="Rockwell Condensed" panose="02060603050405020104" pitchFamily="18" charset="77"/>
              </a:rPr>
              <a:t>()</a:t>
            </a:r>
            <a:r>
              <a:rPr lang="ro-RO" dirty="0">
                <a:latin typeface="Rockwell Condensed" panose="02060603050405020104" pitchFamily="18" charset="77"/>
              </a:rPr>
              <a:t>;</a:t>
            </a:r>
          </a:p>
          <a:p>
            <a:pPr marL="742950" indent="-742950">
              <a:buAutoNum type="arabicPeriod"/>
            </a:pPr>
            <a:r>
              <a:rPr lang="ro-RO" dirty="0">
                <a:latin typeface="Rockwell Condensed" panose="02060603050405020104" pitchFamily="18" charset="77"/>
              </a:rPr>
              <a:t>Introducem numele variabilelor între paranteze.</a:t>
            </a:r>
          </a:p>
        </p:txBody>
      </p:sp>
    </p:spTree>
    <p:extLst>
      <p:ext uri="{BB962C8B-B14F-4D97-AF65-F5344CB8AC3E}">
        <p14:creationId xmlns:p14="http://schemas.microsoft.com/office/powerpoint/2010/main" val="1359808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A9A6-E5FA-62E2-A00A-B708F740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Crearea unei baze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15798-014C-C3AC-5922-9D8E11AC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>
                <a:latin typeface="Rockwell Condensed" panose="02060603050405020104" pitchFamily="18" charset="77"/>
              </a:rPr>
              <a:t>Hogwarts</a:t>
            </a:r>
            <a:r>
              <a:rPr lang="ro-RO" dirty="0">
                <a:latin typeface="Rockwell Condensed" panose="02060603050405020104" pitchFamily="18" charset="77"/>
              </a:rPr>
              <a:t> &lt;- </a:t>
            </a:r>
            <a:r>
              <a:rPr lang="ro-RO" dirty="0" err="1">
                <a:latin typeface="Rockwell Condensed" panose="02060603050405020104" pitchFamily="18" charset="77"/>
              </a:rPr>
              <a:t>data.frame</a:t>
            </a:r>
            <a:r>
              <a:rPr lang="ro-RO" dirty="0">
                <a:latin typeface="Rockwell Condensed" panose="02060603050405020104" pitchFamily="18" charset="77"/>
              </a:rPr>
              <a:t>(Nume, Casa, DADA, Poțiuni, Farmece)</a:t>
            </a:r>
          </a:p>
          <a:p>
            <a:r>
              <a:rPr lang="ro-RO" dirty="0">
                <a:latin typeface="Rockwell Condensed" panose="02060603050405020104" pitchFamily="18" charset="77"/>
              </a:rPr>
              <a:t>Pentru vizualizarea bazei de date vom folosi funcția </a:t>
            </a:r>
            <a:r>
              <a:rPr lang="ro-RO" dirty="0" err="1">
                <a:solidFill>
                  <a:srgbClr val="FF0000"/>
                </a:solidFill>
                <a:latin typeface="Rockwell Condensed" panose="02060603050405020104" pitchFamily="18" charset="77"/>
              </a:rPr>
              <a:t>View</a:t>
            </a:r>
            <a:r>
              <a:rPr lang="ro-RO" dirty="0">
                <a:solidFill>
                  <a:srgbClr val="FF0000"/>
                </a:solidFill>
                <a:latin typeface="Rockwell Condensed" panose="02060603050405020104" pitchFamily="18" charset="77"/>
              </a:rPr>
              <a:t>(numele bazei de date)</a:t>
            </a:r>
            <a:r>
              <a:rPr lang="ro-RO" dirty="0">
                <a:latin typeface="Rockwell Condensed" panose="02060603050405020104" pitchFamily="18" charset="77"/>
              </a:rPr>
              <a:t>.</a:t>
            </a:r>
          </a:p>
          <a:p>
            <a:pPr marL="0" indent="0">
              <a:buNone/>
            </a:pPr>
            <a:endParaRPr lang="ro-RO" dirty="0">
              <a:latin typeface="Rockwell Condensed" panose="020606030504050201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8AE1E-E19A-CE65-B059-2BE5C523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902" y="3194050"/>
            <a:ext cx="5410200" cy="46990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4E0A2D-8D9F-1E44-14C4-BD9ABD18F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902" y="3701489"/>
            <a:ext cx="56642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7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E735-1EFE-BACC-2C5B-E0F6A036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Operații matematice cu variabilele din baza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A91B-B4D5-6294-D304-BFAFC1E2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 multe ori vom fi în situația în care va trebui să generăm o variabilă care reprezintă suma/produsul </a:t>
            </a:r>
            <a:r>
              <a:rPr lang="ro-RO" dirty="0" err="1"/>
              <a:t>s.a.m.d</a:t>
            </a:r>
            <a:r>
              <a:rPr lang="ro-RO" dirty="0"/>
              <a:t> altor variabile.</a:t>
            </a:r>
          </a:p>
          <a:p>
            <a:r>
              <a:rPr lang="ro-RO" dirty="0"/>
              <a:t>Să presupunem că dorim să generăm o variabilă care să conțină media obținută de elevi la cele trei discipline.</a:t>
            </a:r>
          </a:p>
        </p:txBody>
      </p:sp>
    </p:spTree>
    <p:extLst>
      <p:ext uri="{BB962C8B-B14F-4D97-AF65-F5344CB8AC3E}">
        <p14:creationId xmlns:p14="http://schemas.microsoft.com/office/powerpoint/2010/main" val="48293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E735-1EFE-BACC-2C5B-E0F6A036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Operații matematice cu variabilele din baza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A91B-B4D5-6294-D304-BFAFC1E2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ro-RO" dirty="0"/>
              <a:t>Introducem numele variabilei pe care dorim să o obținem;</a:t>
            </a:r>
          </a:p>
          <a:p>
            <a:pPr marL="742950" indent="-742950">
              <a:buAutoNum type="arabicPeriod"/>
            </a:pPr>
            <a:r>
              <a:rPr lang="ro-RO" dirty="0"/>
              <a:t>Introducem semnul de atribuire „</a:t>
            </a:r>
            <a:r>
              <a:rPr lang="ro-RO" dirty="0">
                <a:solidFill>
                  <a:srgbClr val="FF0000"/>
                </a:solidFill>
              </a:rPr>
              <a:t>&lt;-</a:t>
            </a:r>
            <a:r>
              <a:rPr lang="ro-RO" dirty="0"/>
              <a:t>”</a:t>
            </a:r>
          </a:p>
          <a:p>
            <a:pPr marL="742950" indent="-742950">
              <a:buAutoNum type="arabicPeriod"/>
            </a:pPr>
            <a:r>
              <a:rPr lang="ro-RO" dirty="0"/>
              <a:t>Scriem formula de calcul a variabilei.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Media &lt;- (</a:t>
            </a:r>
            <a:r>
              <a:rPr lang="ro-RO" dirty="0" err="1"/>
              <a:t>DADA+Poțiuni+Farmece</a:t>
            </a:r>
            <a:r>
              <a:rPr lang="ro-RO" dirty="0"/>
              <a:t>)/3</a:t>
            </a:r>
          </a:p>
        </p:txBody>
      </p:sp>
    </p:spTree>
    <p:extLst>
      <p:ext uri="{BB962C8B-B14F-4D97-AF65-F5344CB8AC3E}">
        <p14:creationId xmlns:p14="http://schemas.microsoft.com/office/powerpoint/2010/main" val="1684674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E735-1EFE-BACC-2C5B-E0F6A036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Operații matematice cu variabilele din baza de 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DF95F-2218-552E-44EB-C1731EFB3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501" y="3429000"/>
            <a:ext cx="5687713" cy="426647"/>
          </a:xfrm>
        </p:spPr>
      </p:pic>
    </p:spTree>
    <p:extLst>
      <p:ext uri="{BB962C8B-B14F-4D97-AF65-F5344CB8AC3E}">
        <p14:creationId xmlns:p14="http://schemas.microsoft.com/office/powerpoint/2010/main" val="3506254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E735-1EFE-BACC-2C5B-E0F6A036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Introducerea unei noi variabile în baza de 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24BB7-3475-139C-B84B-4737F7C81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Pentru a introduce o nouă variabilă creată în baza de date parcurgem următorii pași:</a:t>
            </a:r>
          </a:p>
          <a:p>
            <a:pPr marL="742950" indent="-742950">
              <a:buAutoNum type="arabicPeriod"/>
            </a:pPr>
            <a:r>
              <a:rPr lang="ro-RO" dirty="0"/>
              <a:t>Scriem numele bazei de date (putem păstra același nume sau îi putem da un nume nou);</a:t>
            </a:r>
          </a:p>
          <a:p>
            <a:pPr marL="742950" indent="-742950">
              <a:buAutoNum type="arabicPeriod"/>
            </a:pPr>
            <a:r>
              <a:rPr lang="ro-RO" dirty="0"/>
              <a:t>Folosim funcția </a:t>
            </a:r>
            <a:r>
              <a:rPr lang="ro-RO" dirty="0" err="1"/>
              <a:t>data.frame</a:t>
            </a:r>
            <a:r>
              <a:rPr lang="ro-RO" dirty="0"/>
              <a:t>();</a:t>
            </a:r>
          </a:p>
          <a:p>
            <a:pPr marL="742950" indent="-742950">
              <a:buAutoNum type="arabicPeriod"/>
            </a:pPr>
            <a:r>
              <a:rPr lang="ro-RO" dirty="0"/>
              <a:t>Între paranteze vom scrie numele bazei de date care conține variabilele deja existente și numele noii variabile.</a:t>
            </a:r>
          </a:p>
        </p:txBody>
      </p:sp>
    </p:spTree>
    <p:extLst>
      <p:ext uri="{BB962C8B-B14F-4D97-AF65-F5344CB8AC3E}">
        <p14:creationId xmlns:p14="http://schemas.microsoft.com/office/powerpoint/2010/main" val="3079073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E735-1EFE-BACC-2C5B-E0F6A036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Introducerea unei noi variabile în baza de 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24BB7-3475-139C-B84B-4737F7C81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err="1"/>
              <a:t>Hogwarts</a:t>
            </a:r>
            <a:r>
              <a:rPr lang="ro-RO" dirty="0"/>
              <a:t> &lt;- </a:t>
            </a:r>
            <a:r>
              <a:rPr lang="ro-RO" dirty="0" err="1"/>
              <a:t>data.frame</a:t>
            </a:r>
            <a:r>
              <a:rPr lang="ro-RO" dirty="0"/>
              <a:t>(</a:t>
            </a:r>
            <a:r>
              <a:rPr lang="ro-RO" dirty="0" err="1"/>
              <a:t>Hogwarts</a:t>
            </a:r>
            <a:r>
              <a:rPr lang="ro-RO" dirty="0"/>
              <a:t>, Media)</a:t>
            </a:r>
          </a:p>
          <a:p>
            <a:endParaRPr lang="ro-RO" dirty="0"/>
          </a:p>
          <a:p>
            <a:r>
              <a:rPr lang="ro-RO" dirty="0"/>
              <a:t>Noua bază de date </a:t>
            </a:r>
            <a:r>
              <a:rPr lang="ro-RO" dirty="0" err="1"/>
              <a:t>Hogwarts</a:t>
            </a:r>
            <a:r>
              <a:rPr lang="ro-RO" dirty="0"/>
              <a:t> va fi formată din baza de date </a:t>
            </a:r>
            <a:r>
              <a:rPr lang="ro-RO" dirty="0" err="1"/>
              <a:t>Hogwarst</a:t>
            </a:r>
            <a:r>
              <a:rPr lang="ro-RO" dirty="0"/>
              <a:t> creată în pasul anterior (Nume, Casa, DADA, Poțiuni și Farmece) + noua variabilă generată (Media).</a:t>
            </a:r>
          </a:p>
        </p:txBody>
      </p:sp>
    </p:spTree>
    <p:extLst>
      <p:ext uri="{BB962C8B-B14F-4D97-AF65-F5344CB8AC3E}">
        <p14:creationId xmlns:p14="http://schemas.microsoft.com/office/powerpoint/2010/main" val="2261364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E735-1EFE-BACC-2C5B-E0F6A036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Introducerea unei noi variabile în baza de date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B7BF4C9-21F8-7E10-214F-A8357FEA6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841" y="2239831"/>
            <a:ext cx="3771900" cy="495300"/>
          </a:xfrm>
        </p:spPr>
      </p:pic>
      <p:pic>
        <p:nvPicPr>
          <p:cNvPr id="7" name="Picture 6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9E7BA46-D457-178A-E44D-411B62A9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2903670"/>
            <a:ext cx="6502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55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DF9C-09CC-22B9-93EA-AD65D927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Salvarea scriptului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FE33-70BF-FDDF-EFCA-3E63F0618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Scriptul poate fi salvat doar dacă este scris în fereastra de editare.</a:t>
            </a:r>
          </a:p>
          <a:p>
            <a:r>
              <a:rPr lang="ro-RO" dirty="0"/>
              <a:t>Pentru a salva ceea ce am lucrat folosim      sau meniul File – </a:t>
            </a:r>
            <a:r>
              <a:rPr lang="ro-RO" dirty="0" err="1"/>
              <a:t>Save</a:t>
            </a:r>
            <a:r>
              <a:rPr lang="ro-RO" dirty="0"/>
              <a:t>.</a:t>
            </a:r>
          </a:p>
          <a:p>
            <a:r>
              <a:rPr lang="ro-RO" dirty="0"/>
              <a:t>Folosind meniul vom alege locul unde să se salveze fișierul.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F5C76-C9ED-114E-AE02-3B715F7B2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475" y="3276600"/>
            <a:ext cx="266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3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8FB7-9E9E-CC47-9CEB-56F94795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Avantajele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8E1C-038E-8645-A70C-95CDD3B6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2800" dirty="0"/>
              <a:t>2. Este disponibil pentru orice sistem de operare (Windows, Mac, Linux etc).</a:t>
            </a:r>
          </a:p>
          <a:p>
            <a:pPr marL="0" indent="0">
              <a:buNone/>
            </a:pPr>
            <a:endParaRPr lang="ro-RO" sz="2800" dirty="0"/>
          </a:p>
          <a:p>
            <a:pPr marL="0" indent="0">
              <a:buNone/>
            </a:pPr>
            <a:r>
              <a:rPr lang="ro-RO" sz="2800" dirty="0"/>
              <a:t>3. Dezvoltare continuă</a:t>
            </a:r>
          </a:p>
          <a:p>
            <a:pPr marL="0" indent="0">
              <a:buNone/>
            </a:pPr>
            <a:r>
              <a:rPr lang="ro-RO" sz="2800" dirty="0"/>
              <a:t>- Dezvoltatorii pot crea scripturi pe care le distribuie sub formă de pachete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58165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2414-D30B-FC78-3F0C-B733851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Deschiderea unei baze de date concepută în Excel sau SPSS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A8CF-903B-5EED-754F-0BBE3CFF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R poate deschide baze de date salvate în format </a:t>
            </a:r>
            <a:r>
              <a:rPr lang="ro-RO" dirty="0" err="1"/>
              <a:t>xlsx</a:t>
            </a:r>
            <a:r>
              <a:rPr lang="ro-RO" dirty="0"/>
              <a:t>, </a:t>
            </a:r>
            <a:r>
              <a:rPr lang="ro-RO" dirty="0" err="1"/>
              <a:t>csv</a:t>
            </a:r>
            <a:r>
              <a:rPr lang="ro-RO" dirty="0"/>
              <a:t> sau </a:t>
            </a:r>
            <a:r>
              <a:rPr lang="ro-RO" dirty="0" err="1"/>
              <a:t>sav</a:t>
            </a:r>
            <a:r>
              <a:rPr lang="ro-RO" dirty="0"/>
              <a:t>.</a:t>
            </a:r>
          </a:p>
          <a:p>
            <a:r>
              <a:rPr lang="ro-RO" dirty="0"/>
              <a:t>Pentru a deschide o bază de date salvată în format </a:t>
            </a:r>
            <a:r>
              <a:rPr lang="ro-RO" dirty="0" err="1"/>
              <a:t>xls</a:t>
            </a:r>
            <a:r>
              <a:rPr lang="ro-RO" dirty="0"/>
              <a:t>, </a:t>
            </a:r>
            <a:r>
              <a:rPr lang="ro-RO" dirty="0" err="1"/>
              <a:t>xlsx</a:t>
            </a:r>
            <a:r>
              <a:rPr lang="ro-RO" dirty="0"/>
              <a:t> sau </a:t>
            </a:r>
            <a:r>
              <a:rPr lang="ro-RO" dirty="0" err="1"/>
              <a:t>csv</a:t>
            </a:r>
            <a:r>
              <a:rPr lang="ro-RO" dirty="0"/>
              <a:t> este necesar pachetul </a:t>
            </a:r>
            <a:r>
              <a:rPr lang="ro-RO" b="1" dirty="0" err="1"/>
              <a:t>readxl</a:t>
            </a:r>
            <a:r>
              <a:rPr lang="ro-RO" dirty="0"/>
              <a:t>.</a:t>
            </a:r>
          </a:p>
          <a:p>
            <a:r>
              <a:rPr lang="ro-RO" dirty="0"/>
              <a:t>Pentru a citi o bază de date în format </a:t>
            </a:r>
            <a:r>
              <a:rPr lang="ro-RO" dirty="0" err="1"/>
              <a:t>sav</a:t>
            </a:r>
            <a:r>
              <a:rPr lang="ro-RO" dirty="0"/>
              <a:t> (SPSS) avem nevoie de pachetul </a:t>
            </a:r>
            <a:r>
              <a:rPr lang="ro-RO" b="1" dirty="0" err="1"/>
              <a:t>foreign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8568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2414-D30B-FC78-3F0C-B733851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Deschiderea unei baze de date concepută în Excel sau SPSS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A8CF-903B-5EED-754F-0BBE3CFF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install.packages</a:t>
            </a:r>
            <a:r>
              <a:rPr lang="ro-RO" dirty="0"/>
              <a:t>(”</a:t>
            </a:r>
            <a:r>
              <a:rPr lang="ro-RO" dirty="0" err="1"/>
              <a:t>readxl</a:t>
            </a:r>
            <a:r>
              <a:rPr lang="ro-RO" dirty="0"/>
              <a:t>”)</a:t>
            </a:r>
          </a:p>
          <a:p>
            <a:r>
              <a:rPr lang="ro-RO" dirty="0" err="1"/>
              <a:t>install.packages</a:t>
            </a:r>
            <a:r>
              <a:rPr lang="ro-RO" dirty="0"/>
              <a:t>(”</a:t>
            </a:r>
            <a:r>
              <a:rPr lang="ro-RO" dirty="0" err="1"/>
              <a:t>foreign</a:t>
            </a:r>
            <a:r>
              <a:rPr lang="ro-RO" dirty="0"/>
              <a:t>”)</a:t>
            </a:r>
          </a:p>
          <a:p>
            <a:r>
              <a:rPr lang="ro-RO" dirty="0" err="1"/>
              <a:t>library</a:t>
            </a:r>
            <a:r>
              <a:rPr lang="ro-RO" dirty="0"/>
              <a:t>(</a:t>
            </a:r>
            <a:r>
              <a:rPr lang="ro-RO" dirty="0" err="1"/>
              <a:t>readxl</a:t>
            </a:r>
            <a:r>
              <a:rPr lang="ro-RO" dirty="0"/>
              <a:t>)</a:t>
            </a:r>
          </a:p>
          <a:p>
            <a:r>
              <a:rPr lang="ro-RO" dirty="0" err="1"/>
              <a:t>library</a:t>
            </a:r>
            <a:r>
              <a:rPr lang="ro-RO" dirty="0"/>
              <a:t>(</a:t>
            </a:r>
            <a:r>
              <a:rPr lang="ro-RO" dirty="0" err="1"/>
              <a:t>foreign</a:t>
            </a:r>
            <a:r>
              <a:rPr lang="ro-RO" dirty="0"/>
              <a:t>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4F51DB7-A53B-9C04-F566-E63C3623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232" y="2215424"/>
            <a:ext cx="2717800" cy="5461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1411E84-06A7-D15C-84EE-2050C01F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232" y="3370217"/>
            <a:ext cx="27178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87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2414-D30B-FC78-3F0C-B733851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Deschiderea unei baze de date concepută în Excel sau SPSS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A8CF-903B-5EED-754F-0BBE3CFF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Pentru a deschide baza de date salvată în alt format vom folosi opțiunea Import </a:t>
            </a:r>
            <a:r>
              <a:rPr lang="ro-RO" dirty="0" err="1"/>
              <a:t>Dataset</a:t>
            </a:r>
            <a:r>
              <a:rPr lang="ro-RO" dirty="0"/>
              <a:t>.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56321A-5E11-1BB9-2FC0-A4351A38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74" y="3200400"/>
            <a:ext cx="4787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62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2414-D30B-FC78-3F0C-B733851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Deschiderea unei baze de date concepută în Excel sau SPSS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A8CF-903B-5EED-754F-0BBE3CFF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Import </a:t>
            </a:r>
            <a:r>
              <a:rPr lang="ro-RO" dirty="0" err="1"/>
              <a:t>Dataset</a:t>
            </a:r>
            <a:r>
              <a:rPr lang="ro-RO" dirty="0"/>
              <a:t> -&gt; </a:t>
            </a:r>
            <a:r>
              <a:rPr lang="ro-RO" dirty="0" err="1"/>
              <a:t>From</a:t>
            </a:r>
            <a:r>
              <a:rPr lang="ro-RO" dirty="0"/>
              <a:t> Excel/</a:t>
            </a:r>
            <a:r>
              <a:rPr lang="ro-RO" dirty="0" err="1"/>
              <a:t>From</a:t>
            </a:r>
            <a:r>
              <a:rPr lang="ro-RO" dirty="0"/>
              <a:t> SPSS/</a:t>
            </a:r>
            <a:r>
              <a:rPr lang="ro-RO" dirty="0" err="1"/>
              <a:t>From</a:t>
            </a:r>
            <a:r>
              <a:rPr lang="ro-RO" dirty="0"/>
              <a:t> SAS/</a:t>
            </a:r>
            <a:r>
              <a:rPr lang="ro-RO" dirty="0" err="1"/>
              <a:t>From</a:t>
            </a:r>
            <a:r>
              <a:rPr lang="ro-RO" dirty="0"/>
              <a:t> STATA.</a:t>
            </a:r>
          </a:p>
          <a:p>
            <a:r>
              <a:rPr lang="ro-RO" dirty="0"/>
              <a:t>În funcție de tipul fișierului vom selecta una din opțiunile de mai sus.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3E0292-8240-1EF9-FD3B-3DD2C130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262" y="3673475"/>
            <a:ext cx="22225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08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2414-D30B-FC78-3F0C-B733851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Deschiderea unei baze de date concepută în Excel sau SPSS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A8CF-903B-5EED-754F-0BBE3CFF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Deoarece baza de date este în format </a:t>
            </a:r>
            <a:r>
              <a:rPr lang="ro-RO" dirty="0" err="1"/>
              <a:t>xlsx</a:t>
            </a:r>
            <a:r>
              <a:rPr lang="ro-RO" dirty="0"/>
              <a:t> voi selecta opțiunea </a:t>
            </a:r>
            <a:r>
              <a:rPr lang="ro-RO" dirty="0" err="1"/>
              <a:t>From</a:t>
            </a:r>
            <a:r>
              <a:rPr lang="ro-RO" dirty="0"/>
              <a:t> Excel.</a:t>
            </a:r>
          </a:p>
          <a:p>
            <a:r>
              <a:rPr lang="ro-RO" dirty="0"/>
              <a:t>Folosind butonul </a:t>
            </a:r>
            <a:r>
              <a:rPr lang="ro-RO" dirty="0" err="1"/>
              <a:t>Browse</a:t>
            </a:r>
            <a:r>
              <a:rPr lang="ro-RO" dirty="0"/>
              <a:t> vom merge către locația unde este salvată baza de date.</a:t>
            </a:r>
          </a:p>
          <a:p>
            <a:r>
              <a:rPr lang="ro-RO" dirty="0"/>
              <a:t>După ce selectăm baza de date vom obține o imagine precum cea din </a:t>
            </a:r>
            <a:r>
              <a:rPr lang="ro-RO" dirty="0" err="1"/>
              <a:t>slide-ul</a:t>
            </a:r>
            <a:r>
              <a:rPr lang="ro-RO" dirty="0"/>
              <a:t> următor.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26580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2414-D30B-FC78-3F0C-B733851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Deschiderea unei baze de date concepută în Excel sau SPSS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DD5D39B-2A35-790C-4AE7-668F852A8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538" y="1800225"/>
            <a:ext cx="10019917" cy="4556125"/>
          </a:xfrm>
        </p:spPr>
      </p:pic>
    </p:spTree>
    <p:extLst>
      <p:ext uri="{BB962C8B-B14F-4D97-AF65-F5344CB8AC3E}">
        <p14:creationId xmlns:p14="http://schemas.microsoft.com/office/powerpoint/2010/main" val="4038271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2414-D30B-FC78-3F0C-B733851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solidFill>
                  <a:schemeClr val="bg1"/>
                </a:solidFill>
              </a:rPr>
              <a:t>Deschiderea unei baze de date concepută în Excel sau SPSS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E298F-5427-D083-6D6F-348DC879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Finalizăm importarea bazei de date prin a da click pe butonul </a:t>
            </a:r>
            <a:r>
              <a:rPr lang="ro-RO" b="1" dirty="0"/>
              <a:t>Import</a:t>
            </a:r>
            <a:r>
              <a:rPr lang="ro-RO" dirty="0"/>
              <a:t>.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56BBD4-B2F8-95B1-3B52-43356AB4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57524"/>
            <a:ext cx="5838825" cy="3135313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0742BE0-20BB-AFD7-F963-270D904C2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1" y="3057524"/>
            <a:ext cx="4690930" cy="31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4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8FB7-9E9E-CC47-9CEB-56F94795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Avantajele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8E1C-038E-8645-A70C-95CDD3B6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2800" dirty="0"/>
              <a:t>4. Comunitatea R</a:t>
            </a:r>
          </a:p>
          <a:p>
            <a:pPr>
              <a:buFontTx/>
              <a:buChar char="-"/>
            </a:pPr>
            <a:r>
              <a:rPr lang="ro-RO" sz="2800" dirty="0"/>
              <a:t>Persoanele cu experiență îi ajută pe noii utilizatori și îi susțin să folosească R în activitățile de cercetare și profesionale.</a:t>
            </a:r>
          </a:p>
          <a:p>
            <a:pPr>
              <a:buFontTx/>
              <a:buChar char="-"/>
            </a:pPr>
            <a:r>
              <a:rPr lang="ro-RO" sz="2800" dirty="0"/>
              <a:t>Site-uri dedicate procedurilor R, forum-uri, rețele sociale (</a:t>
            </a:r>
            <a:r>
              <a:rPr lang="ro-RO" sz="2800" dirty="0" err="1"/>
              <a:t>Twitter</a:t>
            </a:r>
            <a:r>
              <a:rPr lang="ro-RO" sz="2800" dirty="0"/>
              <a:t>).</a:t>
            </a:r>
          </a:p>
          <a:p>
            <a:pPr>
              <a:buFontTx/>
              <a:buChar char="-"/>
            </a:pPr>
            <a:r>
              <a:rPr lang="en-US" sz="2800" dirty="0" err="1"/>
              <a:t>www.r‐bloggers.com</a:t>
            </a:r>
            <a:r>
              <a:rPr lang="en-US" sz="2800" dirty="0"/>
              <a:t>; </a:t>
            </a:r>
            <a:r>
              <a:rPr lang="en-US" sz="2800" dirty="0" err="1"/>
              <a:t>www.twitter.com</a:t>
            </a:r>
            <a:r>
              <a:rPr lang="en-US" sz="2800" dirty="0"/>
              <a:t>/ search/</a:t>
            </a:r>
            <a:r>
              <a:rPr lang="en-US" sz="2800" dirty="0" err="1"/>
              <a:t>rstats</a:t>
            </a:r>
            <a:r>
              <a:rPr lang="en-US" sz="2800" dirty="0"/>
              <a:t>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7177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8FB7-9E9E-CC47-9CEB-56F94795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Avantajele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8E1C-038E-8645-A70C-95CDD3B6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5. Biblioteca de scripturi – codurile pot fi salvate și reutilizate pentru analizele viitoare.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40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8FB7-9E9E-CC47-9CEB-56F94795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RStudio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8E1C-038E-8645-A70C-95CDD3B6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Rstudio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un editor de cod cu o </a:t>
            </a:r>
            <a:r>
              <a:rPr lang="en-US" sz="2800" dirty="0" err="1"/>
              <a:t>interfață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prietenoasă</a:t>
            </a:r>
            <a:r>
              <a:rPr lang="en-US" sz="2800" dirty="0"/>
              <a:t>, care face </a:t>
            </a:r>
            <a:r>
              <a:rPr lang="en-US" sz="2800" dirty="0" err="1"/>
              <a:t>utilizarea</a:t>
            </a:r>
            <a:r>
              <a:rPr lang="en-US" sz="2800" dirty="0"/>
              <a:t> R-</a:t>
            </a:r>
            <a:r>
              <a:rPr lang="en-US" sz="2800" dirty="0" err="1"/>
              <a:t>ului</a:t>
            </a:r>
            <a:r>
              <a:rPr lang="en-US" sz="2800" dirty="0"/>
              <a:t> </a:t>
            </a:r>
            <a:r>
              <a:rPr lang="en-US" sz="2800" dirty="0" err="1"/>
              <a:t>mult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ușoară</a:t>
            </a:r>
            <a:r>
              <a:rPr lang="en-US" sz="2800" dirty="0"/>
              <a:t>.</a:t>
            </a:r>
          </a:p>
          <a:p>
            <a:pPr>
              <a:buFontTx/>
              <a:buChar char="-"/>
            </a:pPr>
            <a:r>
              <a:rPr lang="en-US" sz="2800" dirty="0" err="1"/>
              <a:t>evidențierea</a:t>
            </a:r>
            <a:r>
              <a:rPr lang="en-US" sz="2800" dirty="0"/>
              <a:t> </a:t>
            </a:r>
            <a:r>
              <a:rPr lang="en-US" sz="2800" dirty="0" err="1"/>
              <a:t>anumitor</a:t>
            </a:r>
            <a:r>
              <a:rPr lang="en-US" sz="2800" dirty="0"/>
              <a:t> </a:t>
            </a:r>
            <a:r>
              <a:rPr lang="en-US" sz="2800" dirty="0" err="1"/>
              <a:t>funcții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culori</a:t>
            </a:r>
            <a:r>
              <a:rPr lang="en-US" sz="2800" dirty="0"/>
              <a:t> </a:t>
            </a:r>
            <a:r>
              <a:rPr lang="en-US" sz="2800" dirty="0" err="1"/>
              <a:t>diferite</a:t>
            </a:r>
            <a:r>
              <a:rPr lang="en-US" sz="2800" dirty="0"/>
              <a:t>.</a:t>
            </a:r>
          </a:p>
          <a:p>
            <a:pPr>
              <a:buFontTx/>
              <a:buChar char="-"/>
            </a:pPr>
            <a:r>
              <a:rPr lang="en-US" sz="2800" dirty="0" err="1"/>
              <a:t>Parantezele</a:t>
            </a:r>
            <a:r>
              <a:rPr lang="en-US" sz="2800" dirty="0"/>
              <a:t> sunt </a:t>
            </a:r>
            <a:r>
              <a:rPr lang="en-US" sz="2800" dirty="0" err="1"/>
              <a:t>sincronizate</a:t>
            </a:r>
            <a:r>
              <a:rPr lang="en-US" sz="2800" dirty="0"/>
              <a:t>.</a:t>
            </a:r>
          </a:p>
          <a:p>
            <a:pPr>
              <a:buFontTx/>
              <a:buChar char="-"/>
            </a:pPr>
            <a:r>
              <a:rPr lang="en-US" sz="2800" dirty="0" err="1"/>
              <a:t>Recunoașterea</a:t>
            </a:r>
            <a:r>
              <a:rPr lang="en-US" sz="2800" dirty="0"/>
              <a:t> </a:t>
            </a:r>
            <a:r>
              <a:rPr lang="en-US" sz="2800" dirty="0" err="1"/>
              <a:t>codului</a:t>
            </a:r>
            <a:r>
              <a:rPr lang="en-US" sz="2800" dirty="0"/>
              <a:t>.</a:t>
            </a:r>
          </a:p>
          <a:p>
            <a:pPr>
              <a:buFontTx/>
              <a:buChar char="-"/>
            </a:pPr>
            <a:r>
              <a:rPr lang="en-US" sz="2800" dirty="0" err="1"/>
              <a:t>Ușurința</a:t>
            </a:r>
            <a:r>
              <a:rPr lang="en-US" sz="2800" dirty="0"/>
              <a:t> </a:t>
            </a:r>
            <a:r>
              <a:rPr lang="en-US" sz="2800" dirty="0" err="1"/>
              <a:t>explorării</a:t>
            </a:r>
            <a:r>
              <a:rPr lang="en-US" sz="2800" dirty="0"/>
              <a:t> </a:t>
            </a:r>
            <a:r>
              <a:rPr lang="en-US" sz="2800" dirty="0" err="1"/>
              <a:t>bazei</a:t>
            </a:r>
            <a:r>
              <a:rPr lang="en-US" sz="2800" dirty="0"/>
              <a:t> de date.</a:t>
            </a:r>
            <a:endParaRPr lang="ro-RO" sz="2800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047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8FB7-9E9E-CC47-9CEB-56F94795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RStudio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8E1C-038E-8645-A70C-95CDD3B6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err="1"/>
              <a:t>Source</a:t>
            </a:r>
            <a:r>
              <a:rPr lang="ro-RO" sz="2800" dirty="0"/>
              <a:t> - Partea din stânga-sus conține un editor de text care permite scrierea scripturilor.</a:t>
            </a:r>
          </a:p>
          <a:p>
            <a:r>
              <a:rPr lang="ro-RO" sz="2800" dirty="0"/>
              <a:t>Console – se află în partea stânga-jos și reprezintă secțiunea în care vor fi prezentate rezultatele; permite scrierea codului.</a:t>
            </a:r>
          </a:p>
          <a:p>
            <a:r>
              <a:rPr lang="ro-RO" sz="2800" dirty="0" err="1"/>
              <a:t>Environment</a:t>
            </a:r>
            <a:r>
              <a:rPr lang="ro-RO" sz="2800" dirty="0"/>
              <a:t> </a:t>
            </a:r>
            <a:r>
              <a:rPr lang="ro-RO" sz="2800" dirty="0" err="1"/>
              <a:t>and</a:t>
            </a:r>
            <a:r>
              <a:rPr lang="ro-RO" sz="2800" dirty="0"/>
              <a:t> </a:t>
            </a:r>
            <a:r>
              <a:rPr lang="ro-RO" sz="2800" dirty="0" err="1"/>
              <a:t>History</a:t>
            </a:r>
            <a:r>
              <a:rPr lang="ro-RO" sz="2800" dirty="0"/>
              <a:t> – secțiunea din dreapta sus; ne permite vizualizarea variabilelor create, precum și a comenzilor efectuate.</a:t>
            </a:r>
          </a:p>
          <a:p>
            <a:endParaRPr lang="ro-RO" sz="2800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1637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4B52-065E-9946-922D-EF5B70F5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2892"/>
          </a:xfrm>
        </p:spPr>
        <p:txBody>
          <a:bodyPr/>
          <a:lstStyle/>
          <a:p>
            <a:r>
              <a:rPr lang="ro-RO" dirty="0"/>
              <a:t>Cum descarc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9650-5EA4-C94C-8AAC-7D5FE9464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07524"/>
            <a:ext cx="10058400" cy="4664676"/>
          </a:xfrm>
        </p:spPr>
        <p:txBody>
          <a:bodyPr>
            <a:normAutofit/>
          </a:bodyPr>
          <a:lstStyle/>
          <a:p>
            <a:r>
              <a:rPr lang="en-US" dirty="0"/>
              <a:t>R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descărcat</a:t>
            </a:r>
            <a:r>
              <a:rPr lang="en-US" dirty="0"/>
              <a:t> </a:t>
            </a:r>
            <a:r>
              <a:rPr lang="en-US" dirty="0" err="1"/>
              <a:t>accesând</a:t>
            </a:r>
            <a:r>
              <a:rPr lang="en-US" dirty="0"/>
              <a:t> </a:t>
            </a:r>
            <a:r>
              <a:rPr lang="en-US" dirty="0" err="1"/>
              <a:t>linkurile</a:t>
            </a:r>
            <a:r>
              <a:rPr lang="en-US" dirty="0"/>
              <a:t>: </a:t>
            </a:r>
            <a:br>
              <a:rPr lang="en-US" dirty="0"/>
            </a:br>
            <a:r>
              <a:rPr lang="en-US" dirty="0"/>
              <a:t>Windows - 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 </a:t>
            </a:r>
          </a:p>
          <a:p>
            <a:r>
              <a:rPr lang="en-US" dirty="0"/>
              <a:t>IOS - </a:t>
            </a:r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r>
              <a:rPr lang="en-US" dirty="0"/>
              <a:t>RStudio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descărcat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likul</a:t>
            </a:r>
            <a:r>
              <a:rPr lang="en-US" dirty="0"/>
              <a:t>: 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 (</a:t>
            </a:r>
            <a:r>
              <a:rPr lang="en-US" dirty="0" err="1"/>
              <a:t>aici</a:t>
            </a:r>
            <a:r>
              <a:rPr lang="en-US" dirty="0"/>
              <a:t> se </a:t>
            </a:r>
            <a:r>
              <a:rPr lang="en-US" dirty="0" err="1"/>
              <a:t>regăsește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versiunea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Windows,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IOS).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9471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F0D-0486-E24D-BA83-BD4DE6D3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RStudio</a:t>
            </a:r>
            <a:endParaRPr lang="ro-RO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34136D-A9FE-1D4C-AAE2-4754C402E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056" y="1800225"/>
            <a:ext cx="7773888" cy="4556125"/>
          </a:xfrm>
        </p:spPr>
      </p:pic>
    </p:spTree>
    <p:extLst>
      <p:ext uri="{BB962C8B-B14F-4D97-AF65-F5344CB8AC3E}">
        <p14:creationId xmlns:p14="http://schemas.microsoft.com/office/powerpoint/2010/main" val="1258963574"/>
      </p:ext>
    </p:extLst>
  </p:cSld>
  <p:clrMapOvr>
    <a:masterClrMapping/>
  </p:clrMapOvr>
</p:sld>
</file>

<file path=ppt/theme/theme1.xml><?xml version="1.0" encoding="utf-8"?>
<a:theme xmlns:a="http://schemas.openxmlformats.org/drawingml/2006/main" name="R Statis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 Statistics" id="{CE9EC3FD-5592-9B43-B1AC-F8A7FDFA5EDF}" vid="{EB5CC1EA-4708-B943-84B4-75ADD85F1A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 Statistics</Template>
  <TotalTime>544</TotalTime>
  <Words>1291</Words>
  <Application>Microsoft Macintosh PowerPoint</Application>
  <PresentationFormat>Widescreen</PresentationFormat>
  <Paragraphs>142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Rockwell Condensed</vt:lpstr>
      <vt:lpstr>R Statistics</vt:lpstr>
      <vt:lpstr>R Studio – Prezentare generală</vt:lpstr>
      <vt:lpstr>Avantajele R</vt:lpstr>
      <vt:lpstr>Avantajele R</vt:lpstr>
      <vt:lpstr>Avantajele R</vt:lpstr>
      <vt:lpstr>Avantajele R</vt:lpstr>
      <vt:lpstr>RStudio</vt:lpstr>
      <vt:lpstr>RStudio</vt:lpstr>
      <vt:lpstr>Cum descarc R?</vt:lpstr>
      <vt:lpstr>RStudio</vt:lpstr>
      <vt:lpstr>Pachetele R</vt:lpstr>
      <vt:lpstr>Întrebari si neclaritati?</vt:lpstr>
      <vt:lpstr>Instalarea pachetelor</vt:lpstr>
      <vt:lpstr>Încărcarea pachetelor</vt:lpstr>
      <vt:lpstr>Încărcarea pachetelor</vt:lpstr>
      <vt:lpstr>Crearea unei variabile</vt:lpstr>
      <vt:lpstr>Crearea unei variabile</vt:lpstr>
      <vt:lpstr>Crearea unei variabile</vt:lpstr>
      <vt:lpstr>Crearea unei variabile</vt:lpstr>
      <vt:lpstr>Crearea unei variabile</vt:lpstr>
      <vt:lpstr>Crearea unei variabile</vt:lpstr>
      <vt:lpstr>Crearea unei baze de date</vt:lpstr>
      <vt:lpstr>Crearea unei baze de date</vt:lpstr>
      <vt:lpstr>Operații matematice cu variabilele din baza de date</vt:lpstr>
      <vt:lpstr>Operații matematice cu variabilele din baza de date</vt:lpstr>
      <vt:lpstr>Operații matematice cu variabilele din baza de date</vt:lpstr>
      <vt:lpstr>Introducerea unei noi variabile în baza de date</vt:lpstr>
      <vt:lpstr>Introducerea unei noi variabile în baza de date</vt:lpstr>
      <vt:lpstr>Introducerea unei noi variabile în baza de date</vt:lpstr>
      <vt:lpstr>Salvarea scriptului</vt:lpstr>
      <vt:lpstr>Deschiderea unei baze de date concepută în Excel sau SPSS</vt:lpstr>
      <vt:lpstr>Deschiderea unei baze de date concepută în Excel sau SPSS</vt:lpstr>
      <vt:lpstr>Deschiderea unei baze de date concepută în Excel sau SPSS</vt:lpstr>
      <vt:lpstr>Deschiderea unei baze de date concepută în Excel sau SPSS</vt:lpstr>
      <vt:lpstr>Deschiderea unei baze de date concepută în Excel sau SPSS</vt:lpstr>
      <vt:lpstr>Deschiderea unei baze de date concepută în Excel sau SPSS</vt:lpstr>
      <vt:lpstr>Deschiderea unei baze de date concepută în Excel sau SPSS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Studio – Prezentare generală</dc:title>
  <dc:creator>Adrian Gorbanescu</dc:creator>
  <cp:lastModifiedBy>Adrian Gorbanescu</cp:lastModifiedBy>
  <cp:revision>19</cp:revision>
  <dcterms:created xsi:type="dcterms:W3CDTF">2022-10-11T18:38:09Z</dcterms:created>
  <dcterms:modified xsi:type="dcterms:W3CDTF">2023-10-15T11:50:18Z</dcterms:modified>
</cp:coreProperties>
</file>