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8" r:id="rId24"/>
    <p:sldId id="290" r:id="rId25"/>
    <p:sldId id="300" r:id="rId26"/>
    <p:sldId id="301" r:id="rId27"/>
    <p:sldId id="303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302" r:id="rId36"/>
    <p:sldId id="304" r:id="rId37"/>
    <p:sldId id="29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 autoAdjust="0"/>
    <p:restoredTop sz="92416"/>
  </p:normalViewPr>
  <p:slideViewPr>
    <p:cSldViewPr snapToGrid="0">
      <p:cViewPr varScale="1">
        <p:scale>
          <a:sx n="53" d="100"/>
          <a:sy n="5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Gorbanescu" userId="990d63451e347f20" providerId="LiveId" clId="{12400A62-6ECA-5741-95AC-B9B1577A5617}"/>
    <pc:docChg chg="modSld">
      <pc:chgData name="Adrian Gorbanescu" userId="990d63451e347f20" providerId="LiveId" clId="{12400A62-6ECA-5741-95AC-B9B1577A5617}" dt="2021-01-04T15:26:01.056" v="4" actId="14100"/>
      <pc:docMkLst>
        <pc:docMk/>
      </pc:docMkLst>
      <pc:sldChg chg="modSp mod">
        <pc:chgData name="Adrian Gorbanescu" userId="990d63451e347f20" providerId="LiveId" clId="{12400A62-6ECA-5741-95AC-B9B1577A5617}" dt="2021-01-04T14:27:52.985" v="1" actId="20577"/>
        <pc:sldMkLst>
          <pc:docMk/>
          <pc:sldMk cId="2578678910" sldId="256"/>
        </pc:sldMkLst>
        <pc:spChg chg="mod">
          <ac:chgData name="Adrian Gorbanescu" userId="990d63451e347f20" providerId="LiveId" clId="{12400A62-6ECA-5741-95AC-B9B1577A5617}" dt="2021-01-04T14:27:52.985" v="1" actId="20577"/>
          <ac:spMkLst>
            <pc:docMk/>
            <pc:sldMk cId="2578678910" sldId="256"/>
            <ac:spMk id="2" creationId="{FE4191BC-EDA9-4800-A14D-AA7EE974B400}"/>
          </ac:spMkLst>
        </pc:spChg>
      </pc:sldChg>
      <pc:sldChg chg="modSp mod">
        <pc:chgData name="Adrian Gorbanescu" userId="990d63451e347f20" providerId="LiveId" clId="{12400A62-6ECA-5741-95AC-B9B1577A5617}" dt="2021-01-04T14:38:01.647" v="3" actId="20577"/>
        <pc:sldMkLst>
          <pc:docMk/>
          <pc:sldMk cId="777469202" sldId="258"/>
        </pc:sldMkLst>
        <pc:spChg chg="mod">
          <ac:chgData name="Adrian Gorbanescu" userId="990d63451e347f20" providerId="LiveId" clId="{12400A62-6ECA-5741-95AC-B9B1577A5617}" dt="2021-01-04T14:38:01.647" v="3" actId="20577"/>
          <ac:spMkLst>
            <pc:docMk/>
            <pc:sldMk cId="777469202" sldId="258"/>
            <ac:spMk id="3" creationId="{7557CE2B-B48B-454D-958D-2BD4F6DB6EB9}"/>
          </ac:spMkLst>
        </pc:spChg>
      </pc:sldChg>
      <pc:sldChg chg="modSp mod">
        <pc:chgData name="Adrian Gorbanescu" userId="990d63451e347f20" providerId="LiveId" clId="{12400A62-6ECA-5741-95AC-B9B1577A5617}" dt="2021-01-04T15:26:01.056" v="4" actId="14100"/>
        <pc:sldMkLst>
          <pc:docMk/>
          <pc:sldMk cId="220044690" sldId="281"/>
        </pc:sldMkLst>
        <pc:picChg chg="mod">
          <ac:chgData name="Adrian Gorbanescu" userId="990d63451e347f20" providerId="LiveId" clId="{12400A62-6ECA-5741-95AC-B9B1577A5617}" dt="2021-01-04T15:26:01.056" v="4" actId="14100"/>
          <ac:picMkLst>
            <pc:docMk/>
            <pc:sldMk cId="220044690" sldId="281"/>
            <ac:picMk id="6" creationId="{8ACD1B66-D100-4A57-A102-A770FB8A70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2AC26-6248-3D47-A5EB-226B3F81AD01}" type="datetimeFigureOut">
              <a:rPr lang="ro-RO" smtClean="0"/>
              <a:t>10.01.2024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638D7-D3AD-8A48-8D41-1F0C068CCDF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079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38D7-D3AD-8A48-8D41-1F0C068CCDF7}" type="slidenum">
              <a:rPr lang="ro-RO" smtClean="0"/>
              <a:t>26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470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38D7-D3AD-8A48-8D41-1F0C068CCDF7}" type="slidenum">
              <a:rPr lang="ro-RO" smtClean="0"/>
              <a:t>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5213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1/10/24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E4191BC-EDA9-4800-A14D-AA7EE974B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Curs 12 – </a:t>
            </a:r>
            <a:r>
              <a:rPr lang="ro-RO" dirty="0" err="1"/>
              <a:t>anova</a:t>
            </a:r>
            <a:r>
              <a:rPr lang="ro-RO" dirty="0"/>
              <a:t> </a:t>
            </a:r>
            <a:r>
              <a:rPr lang="ro-RO" dirty="0" err="1"/>
              <a:t>one-way</a:t>
            </a: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96C356E-EDAF-4891-A7FB-3DCA7474A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Lect. univ. dr. Adrian </a:t>
            </a:r>
            <a:r>
              <a:rPr lang="ro-RO" dirty="0" err="1"/>
              <a:t>Gorbănescu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7867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47FFCB-7BE9-48CF-8EFE-4972CA8E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1104"/>
          </a:xfrm>
        </p:spPr>
        <p:txBody>
          <a:bodyPr>
            <a:normAutofit/>
          </a:bodyPr>
          <a:lstStyle/>
          <a:p>
            <a:r>
              <a:rPr lang="ro-RO" dirty="0" err="1"/>
              <a:t>Rationamentul</a:t>
            </a:r>
            <a:r>
              <a:rPr lang="ro-RO" dirty="0"/>
              <a:t> testului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7557CE2B-B48B-454D-958D-2BD4F6DB6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615736"/>
                <a:ext cx="10058400" cy="4556464"/>
              </a:xfrm>
            </p:spPr>
            <p:txBody>
              <a:bodyPr>
                <a:normAutofit/>
              </a:bodyPr>
              <a:lstStyle/>
              <a:p>
                <a:r>
                  <a:rPr lang="ro-RO" dirty="0"/>
                  <a:t>De exemplu, atunci când realizăm o cercetare în care comparăm mediile a trei eșantioane, s</a:t>
                </a:r>
                <a:r>
                  <a:rPr lang="ro-RO" baseline="30000" dirty="0"/>
                  <a:t>2</a:t>
                </a:r>
                <a:r>
                  <a:rPr lang="ro-RO" baseline="-25000" dirty="0"/>
                  <a:t>intergrup</a:t>
                </a:r>
                <a:r>
                  <a:rPr lang="ro-RO" dirty="0"/>
                  <a:t> devine:</a:t>
                </a: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𝑖𝑛𝑡𝑒𝑟𝑔𝑟𝑢𝑝</m:t>
                          </m:r>
                        </m:sub>
                        <m:sup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o-RO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3−1</m:t>
                          </m:r>
                        </m:den>
                      </m:f>
                      <m:r>
                        <a:rPr lang="ro-RO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o-RO" i="1">
                          <a:latin typeface="Cambria Math" panose="02040503050406030204" pitchFamily="18" charset="0"/>
                        </a:rPr>
                        <m:t>𝑢𝑛𝑑𝑒</m:t>
                      </m:r>
                      <m:r>
                        <a:rPr lang="ro-RO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ro-RO" dirty="0"/>
              </a:p>
              <a:p>
                <a:r>
                  <a:rPr lang="ro-RO" dirty="0"/>
                  <a:t>N</a:t>
                </a:r>
                <a:r>
                  <a:rPr lang="ro-RO" baseline="-25000" dirty="0"/>
                  <a:t>1</a:t>
                </a:r>
                <a:r>
                  <a:rPr lang="ro-RO" dirty="0"/>
                  <a:t>, N</a:t>
                </a:r>
                <a:r>
                  <a:rPr lang="ro-RO" baseline="-25000" dirty="0"/>
                  <a:t>2</a:t>
                </a:r>
                <a:r>
                  <a:rPr lang="ro-RO" dirty="0"/>
                  <a:t> și N</a:t>
                </a:r>
                <a:r>
                  <a:rPr lang="ro-RO" baseline="-25000" dirty="0"/>
                  <a:t>3</a:t>
                </a:r>
                <a:r>
                  <a:rPr lang="ro-RO" dirty="0"/>
                  <a:t> – reprezintă volumele celor trei eșantioane.</a:t>
                </a:r>
              </a:p>
              <a:p>
                <a:pPr lvl="0"/>
                <a:r>
                  <a:rPr lang="ro-RO" dirty="0"/>
                  <a:t>m</a:t>
                </a:r>
                <a:r>
                  <a:rPr lang="ro-RO" baseline="-25000" dirty="0"/>
                  <a:t>1</a:t>
                </a:r>
                <a:r>
                  <a:rPr lang="ro-RO" dirty="0"/>
                  <a:t>, m</a:t>
                </a:r>
                <a:r>
                  <a:rPr lang="ro-RO" baseline="-25000" dirty="0"/>
                  <a:t>2</a:t>
                </a:r>
                <a:r>
                  <a:rPr lang="ro-RO" dirty="0"/>
                  <a:t> și m</a:t>
                </a:r>
                <a:r>
                  <a:rPr lang="ro-RO" baseline="-25000" dirty="0"/>
                  <a:t>3</a:t>
                </a:r>
                <a:r>
                  <a:rPr lang="ro-RO" dirty="0"/>
                  <a:t> – indică mediile celor trei eșantioane.</a:t>
                </a: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7557CE2B-B48B-454D-958D-2BD4F6DB6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615736"/>
                <a:ext cx="10058400" cy="4556464"/>
              </a:xfrm>
              <a:blipFill>
                <a:blip r:embed="rId2"/>
                <a:stretch>
                  <a:fillRect l="-303" t="-147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77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47FFCB-7BE9-48CF-8EFE-4972CA8E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1104"/>
          </a:xfrm>
        </p:spPr>
        <p:txBody>
          <a:bodyPr>
            <a:normAutofit/>
          </a:bodyPr>
          <a:lstStyle/>
          <a:p>
            <a:r>
              <a:rPr lang="ro-RO" dirty="0" err="1"/>
              <a:t>Rationamentul</a:t>
            </a:r>
            <a:r>
              <a:rPr lang="ro-RO" dirty="0"/>
              <a:t> testului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7557CE2B-B48B-454D-958D-2BD4F6DB6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615736"/>
                <a:ext cx="10058400" cy="455646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𝑖𝑛𝑡𝑟𝑎𝑔𝑟𝑢𝑝</m:t>
                        </m:r>
                      </m:sub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o-RO" i="1">
                            <a:latin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o-RO" i="1">
                            <a:latin typeface="Cambria Math" panose="02040503050406030204" pitchFamily="18" charset="0"/>
                          </a:rPr>
                          <m:t>+…+ </m:t>
                        </m:r>
                        <m:sSubSup>
                          <m:sSub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𝑔𝑟𝑢𝑝𝑢𝑟𝑖</m:t>
                            </m:r>
                          </m:sub>
                        </m:sSub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𝑢𝑛𝑑𝑒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o-RO" dirty="0"/>
                  <a:t> </a:t>
                </a:r>
              </a:p>
              <a:p>
                <a:pPr lvl="0"/>
                <a:r>
                  <a:rPr lang="ro-RO" dirty="0"/>
                  <a:t>s</a:t>
                </a:r>
                <a:r>
                  <a:rPr lang="ro-RO" baseline="-25000" dirty="0"/>
                  <a:t>1</a:t>
                </a:r>
                <a:r>
                  <a:rPr lang="ro-RO" dirty="0"/>
                  <a:t>,s</a:t>
                </a:r>
                <a:r>
                  <a:rPr lang="ro-RO" baseline="-25000" dirty="0"/>
                  <a:t>2</a:t>
                </a:r>
                <a:r>
                  <a:rPr lang="ro-RO" dirty="0"/>
                  <a:t> și </a:t>
                </a:r>
                <a:r>
                  <a:rPr lang="ro-RO" dirty="0" err="1"/>
                  <a:t>s</a:t>
                </a:r>
                <a:r>
                  <a:rPr lang="ro-RO" baseline="-25000" dirty="0" err="1"/>
                  <a:t>k</a:t>
                </a:r>
                <a:r>
                  <a:rPr lang="ro-RO" dirty="0"/>
                  <a:t> – indică dispersiile (varianțele) celor K eșantioane.</a:t>
                </a:r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7557CE2B-B48B-454D-958D-2BD4F6DB6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615736"/>
                <a:ext cx="10058400" cy="4556464"/>
              </a:xfrm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37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47FFCB-7BE9-48CF-8EFE-4972CA8E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1104"/>
          </a:xfrm>
        </p:spPr>
        <p:txBody>
          <a:bodyPr>
            <a:normAutofit/>
          </a:bodyPr>
          <a:lstStyle/>
          <a:p>
            <a:r>
              <a:rPr lang="ro-RO" dirty="0" err="1"/>
              <a:t>Rationamentul</a:t>
            </a:r>
            <a:r>
              <a:rPr lang="ro-RO" dirty="0"/>
              <a:t> testului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7557CE2B-B48B-454D-958D-2BD4F6DB6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615736"/>
                <a:ext cx="10058400" cy="4556464"/>
              </a:xfrm>
            </p:spPr>
            <p:txBody>
              <a:bodyPr>
                <a:normAutofit/>
              </a:bodyPr>
              <a:lstStyle/>
              <a:p>
                <a:r>
                  <a:rPr lang="ro-RO" dirty="0"/>
                  <a:t>Atunci când eșantioanele au volume diferite, formula de calcul a dispersiei </a:t>
                </a:r>
                <a:r>
                  <a:rPr lang="ro-RO" dirty="0" err="1"/>
                  <a:t>intragrup</a:t>
                </a:r>
                <a:r>
                  <a:rPr lang="ro-RO" dirty="0"/>
                  <a:t> devine: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𝑖𝑛𝑡𝑟𝑎𝑔𝑟𝑢𝑝</m:t>
                          </m:r>
                        </m:sub>
                        <m:sup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o-RO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o-RO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𝑖𝑛𝑡𝑟𝑎𝑔𝑟𝑢𝑝</m:t>
                              </m:r>
                            </m:sub>
                          </m:sSub>
                        </m:den>
                      </m:f>
                      <m:r>
                        <a:rPr lang="ro-RO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o-RO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𝑖𝑛𝑡𝑟𝑎𝑔𝑟𝑢𝑝</m:t>
                              </m:r>
                            </m:sub>
                          </m:sSub>
                        </m:den>
                      </m:f>
                      <m:r>
                        <a:rPr lang="ro-RO" i="1">
                          <a:latin typeface="Cambria Math" panose="02040503050406030204" pitchFamily="18" charset="0"/>
                        </a:rPr>
                        <m:t>+…+ </m:t>
                      </m:r>
                      <m:sSubSup>
                        <m:sSubSup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o-RO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𝑖𝑛𝑡𝑟𝑎𝑔𝑟𝑢𝑝</m:t>
                              </m:r>
                            </m:sub>
                          </m:sSub>
                        </m:den>
                      </m:f>
                      <m:r>
                        <a:rPr lang="ro-RO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o-RO" i="1">
                          <a:latin typeface="Cambria Math" panose="02040503050406030204" pitchFamily="18" charset="0"/>
                        </a:rPr>
                        <m:t>𝑢𝑛𝑑𝑒</m:t>
                      </m:r>
                      <m:r>
                        <a:rPr lang="ro-RO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ro-RO" dirty="0"/>
              </a:p>
              <a:p>
                <a:pPr lvl="0"/>
                <a:r>
                  <a:rPr lang="ro-RO" dirty="0"/>
                  <a:t>df</a:t>
                </a:r>
                <a:r>
                  <a:rPr lang="ro-RO" baseline="-25000" dirty="0"/>
                  <a:t>1</a:t>
                </a:r>
                <a:r>
                  <a:rPr lang="ro-RO" dirty="0"/>
                  <a:t> = N</a:t>
                </a:r>
                <a:r>
                  <a:rPr lang="ro-RO" baseline="-25000" dirty="0"/>
                  <a:t>1</a:t>
                </a:r>
                <a:r>
                  <a:rPr lang="ro-RO" dirty="0"/>
                  <a:t> – 1, df</a:t>
                </a:r>
                <a:r>
                  <a:rPr lang="ro-RO" baseline="-25000" dirty="0"/>
                  <a:t>2 </a:t>
                </a:r>
                <a:r>
                  <a:rPr lang="ro-RO" dirty="0"/>
                  <a:t>= N</a:t>
                </a:r>
                <a:r>
                  <a:rPr lang="ro-RO" baseline="-25000" dirty="0"/>
                  <a:t>2</a:t>
                </a:r>
                <a:r>
                  <a:rPr lang="ro-RO" dirty="0"/>
                  <a:t> – 1și </a:t>
                </a:r>
                <a:r>
                  <a:rPr lang="ro-RO" dirty="0" err="1"/>
                  <a:t>df</a:t>
                </a:r>
                <a:r>
                  <a:rPr lang="ro-RO" baseline="-25000" dirty="0" err="1"/>
                  <a:t>k</a:t>
                </a:r>
                <a:r>
                  <a:rPr lang="ro-RO" dirty="0"/>
                  <a:t> = </a:t>
                </a:r>
                <a:r>
                  <a:rPr lang="ro-RO" dirty="0" err="1"/>
                  <a:t>N</a:t>
                </a:r>
                <a:r>
                  <a:rPr lang="ro-RO" baseline="-25000" dirty="0" err="1"/>
                  <a:t>k</a:t>
                </a:r>
                <a:r>
                  <a:rPr lang="ro-RO" dirty="0"/>
                  <a:t> – 1</a:t>
                </a:r>
              </a:p>
              <a:p>
                <a:pPr lvl="0"/>
                <a:r>
                  <a:rPr lang="ro-RO" dirty="0" err="1"/>
                  <a:t>df</a:t>
                </a:r>
                <a:r>
                  <a:rPr lang="ro-RO" baseline="-25000" dirty="0" err="1"/>
                  <a:t>intragrup</a:t>
                </a:r>
                <a:r>
                  <a:rPr lang="ro-RO" dirty="0"/>
                  <a:t> – este numărul de grade de libertate </a:t>
                </a:r>
                <a:r>
                  <a:rPr lang="ro-RO" dirty="0" err="1"/>
                  <a:t>intragrup</a:t>
                </a: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𝑖𝑛𝑡𝑟𝑎𝑔𝑟𝑢𝑝</m:t>
                          </m:r>
                        </m:sub>
                      </m:sSub>
                      <m:r>
                        <a:rPr lang="ro-RO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𝑝𝑎𝑟𝑡𝑖𝑐𝑖𝑝𝑎𝑛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ț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o-RO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𝑔𝑟𝑢𝑝𝑢𝑟𝑖</m:t>
                          </m:r>
                        </m:sub>
                      </m:sSub>
                      <m:r>
                        <a:rPr lang="ro-RO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ro-RO" i="1">
                          <a:latin typeface="Cambria Math" panose="02040503050406030204" pitchFamily="18" charset="0"/>
                        </a:rPr>
                        <m:t>𝑢𝑛𝑑𝑒</m:t>
                      </m:r>
                      <m:r>
                        <a:rPr lang="ro-RO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ro-RO" dirty="0"/>
              </a:p>
              <a:p>
                <a:r>
                  <a:rPr lang="ro-RO" dirty="0" err="1"/>
                  <a:t>N</a:t>
                </a:r>
                <a:r>
                  <a:rPr lang="ro-RO" baseline="-25000" dirty="0" err="1"/>
                  <a:t>participanți</a:t>
                </a:r>
                <a:r>
                  <a:rPr lang="ro-RO" dirty="0"/>
                  <a:t> – reprezintă numărul de total de participanți.</a:t>
                </a:r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7557CE2B-B48B-454D-958D-2BD4F6DB6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615736"/>
                <a:ext cx="10058400" cy="4556464"/>
              </a:xfrm>
              <a:blipFill>
                <a:blip r:embed="rId2"/>
                <a:stretch>
                  <a:fillRect l="-303" t="-147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78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47FFCB-7BE9-48CF-8EFE-4972CA8E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1104"/>
          </a:xfrm>
        </p:spPr>
        <p:txBody>
          <a:bodyPr>
            <a:normAutofit/>
          </a:bodyPr>
          <a:lstStyle/>
          <a:p>
            <a:r>
              <a:rPr lang="ro-RO" dirty="0" err="1"/>
              <a:t>Conditii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557CE2B-B48B-454D-958D-2BD4F6DB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15736"/>
            <a:ext cx="10058400" cy="45564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Scorurile sunt independente unul în raport cu celelalte și eșantioanele fac parte din populații diferite.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Distribuția variabilei dependente îndeplinește condiția de normalitate în cadrul fiecărui eșantion.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Varianțele eșantioanelor sunt omogene.</a:t>
            </a:r>
          </a:p>
          <a:p>
            <a:pPr marL="457200" indent="-457200">
              <a:buFont typeface="+mj-lt"/>
              <a:buAutoNum type="arabicPeriod"/>
            </a:pPr>
            <a:endParaRPr lang="ro-RO" dirty="0"/>
          </a:p>
          <a:p>
            <a:r>
              <a:rPr lang="ro-RO" dirty="0"/>
              <a:t>Atunci când una din aceste condiții nu este îndeplinită va fi aplicat </a:t>
            </a:r>
            <a:r>
              <a:rPr lang="ro-RO" b="1" dirty="0"/>
              <a:t>testul </a:t>
            </a:r>
            <a:r>
              <a:rPr lang="ro-RO" b="1" dirty="0" err="1"/>
              <a:t>Kruskal</a:t>
            </a:r>
            <a:r>
              <a:rPr lang="ro-RO" b="1" dirty="0"/>
              <a:t>-Wallis</a:t>
            </a:r>
            <a:r>
              <a:rPr lang="ro-RO" dirty="0"/>
              <a:t>, corespondentul neparametric al testului ANOVA </a:t>
            </a:r>
            <a:r>
              <a:rPr lang="ro-RO" dirty="0" err="1"/>
              <a:t>One-Way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0480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47FFCB-7BE9-48CF-8EFE-4972CA8E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1104"/>
          </a:xfrm>
        </p:spPr>
        <p:txBody>
          <a:bodyPr>
            <a:normAutofit/>
          </a:bodyPr>
          <a:lstStyle/>
          <a:p>
            <a:r>
              <a:rPr lang="ro-RO" dirty="0"/>
              <a:t>Analiza post-</a:t>
            </a:r>
            <a:r>
              <a:rPr lang="ro-RO" dirty="0" err="1"/>
              <a:t>hoc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557CE2B-B48B-454D-958D-2BD4F6DB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15736"/>
            <a:ext cx="10058400" cy="4556464"/>
          </a:xfrm>
        </p:spPr>
        <p:txBody>
          <a:bodyPr>
            <a:normAutofit/>
          </a:bodyPr>
          <a:lstStyle/>
          <a:p>
            <a:r>
              <a:rPr lang="ro-RO" dirty="0"/>
              <a:t>Testul F indică efectul general al VI asupra VD</a:t>
            </a:r>
          </a:p>
          <a:p>
            <a:r>
              <a:rPr lang="ro-RO" dirty="0"/>
              <a:t>Analiza Post-</a:t>
            </a:r>
            <a:r>
              <a:rPr lang="ro-RO" dirty="0" err="1"/>
              <a:t>Hoc</a:t>
            </a:r>
            <a:r>
              <a:rPr lang="ro-RO" dirty="0"/>
              <a:t> ne permite să identificăm cum diferă fiecare grup de celelalte.</a:t>
            </a:r>
          </a:p>
          <a:p>
            <a:endParaRPr lang="ro-RO" dirty="0"/>
          </a:p>
          <a:p>
            <a:r>
              <a:rPr lang="ro-RO" dirty="0"/>
              <a:t>Dacă varianțele sunt omogene – testul </a:t>
            </a:r>
            <a:r>
              <a:rPr lang="ro-RO" dirty="0" err="1"/>
              <a:t>Bonferoni</a:t>
            </a:r>
            <a:r>
              <a:rPr lang="ro-RO" dirty="0"/>
              <a:t>, testul </a:t>
            </a:r>
            <a:r>
              <a:rPr lang="ro-RO" dirty="0" err="1"/>
              <a:t>Tukey</a:t>
            </a:r>
            <a:endParaRPr lang="ro-RO" dirty="0"/>
          </a:p>
          <a:p>
            <a:endParaRPr lang="ro-RO" dirty="0"/>
          </a:p>
          <a:p>
            <a:r>
              <a:rPr lang="ro-RO" dirty="0"/>
              <a:t>Dacă varianțele nu sunt omogene se utilizează testul </a:t>
            </a:r>
            <a:r>
              <a:rPr lang="ro-RO" dirty="0" err="1"/>
              <a:t>Tamhane</a:t>
            </a:r>
            <a:r>
              <a:rPr lang="ro-RO"/>
              <a:t>, testul Dunnett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67826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5302B-E0B4-43F5-8757-1DE66E8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2529"/>
          </a:xfrm>
        </p:spPr>
        <p:txBody>
          <a:bodyPr/>
          <a:lstStyle/>
          <a:p>
            <a:r>
              <a:rPr lang="ro-RO" dirty="0"/>
              <a:t>Exemplu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02A60B4-23D6-4834-8A21-85A4BAC8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44715"/>
            <a:ext cx="10058400" cy="4627485"/>
          </a:xfrm>
        </p:spPr>
        <p:txBody>
          <a:bodyPr/>
          <a:lstStyle/>
          <a:p>
            <a:r>
              <a:rPr lang="ro-RO" dirty="0"/>
              <a:t>Presupunem că dorim să verificăm ipoteza conform căreia rezistența la accelerația gravitațională a piloților este diferită în funcție de tipul de avion pilotat (avion de luptă, avion de acrobații și avion de linie). </a:t>
            </a:r>
          </a:p>
          <a:p>
            <a:r>
              <a:rPr lang="ro-RO" dirty="0"/>
              <a:t>Cele trei eșantioane de participanți sunt egale, volumul fiind de 10 cazuri pentru fiecare grup.</a:t>
            </a:r>
          </a:p>
          <a:p>
            <a:endParaRPr lang="ro-RO" dirty="0"/>
          </a:p>
          <a:p>
            <a:r>
              <a:rPr lang="ro-RO" dirty="0"/>
              <a:t>(H</a:t>
            </a:r>
            <a:r>
              <a:rPr lang="ro-RO" baseline="-25000" dirty="0"/>
              <a:t>1</a:t>
            </a:r>
            <a:r>
              <a:rPr lang="ro-RO" dirty="0"/>
              <a:t>): Piloții se deosebesc în ceea ce privește rezistența la accelerația gravitațională în funcție de avionul pilotat.</a:t>
            </a:r>
          </a:p>
          <a:p>
            <a:r>
              <a:rPr lang="ro-RO" dirty="0"/>
              <a:t>(H</a:t>
            </a:r>
            <a:r>
              <a:rPr lang="ro-RO" baseline="-25000" dirty="0"/>
              <a:t>0</a:t>
            </a:r>
            <a:r>
              <a:rPr lang="ro-RO" dirty="0"/>
              <a:t>): Piloții </a:t>
            </a:r>
            <a:r>
              <a:rPr lang="ro-RO" b="1" dirty="0"/>
              <a:t>nu</a:t>
            </a:r>
            <a:r>
              <a:rPr lang="ro-RO" dirty="0"/>
              <a:t> se deosebesc în ceea ce privește rezistența la accelerația gravitațională în funcție de avionul pilotat.</a:t>
            </a:r>
          </a:p>
        </p:txBody>
      </p:sp>
    </p:spTree>
    <p:extLst>
      <p:ext uri="{BB962C8B-B14F-4D97-AF65-F5344CB8AC3E}">
        <p14:creationId xmlns:p14="http://schemas.microsoft.com/office/powerpoint/2010/main" val="342555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5302B-E0B4-43F5-8757-1DE66E8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2529"/>
          </a:xfrm>
        </p:spPr>
        <p:txBody>
          <a:bodyPr/>
          <a:lstStyle/>
          <a:p>
            <a:r>
              <a:rPr lang="ro-RO" dirty="0"/>
              <a:t>Exemplu</a:t>
            </a:r>
          </a:p>
        </p:txBody>
      </p:sp>
      <p:pic>
        <p:nvPicPr>
          <p:cNvPr id="4" name="Substituent conținut 3">
            <a:extLst>
              <a:ext uri="{FF2B5EF4-FFF2-40B4-BE49-F238E27FC236}">
                <a16:creationId xmlns:a16="http://schemas.microsoft.com/office/drawing/2014/main" id="{ADEF982A-9EC9-4DF5-8372-D12E393F3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062" y="2420144"/>
            <a:ext cx="18002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0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5302B-E0B4-43F5-8757-1DE66E8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2529"/>
          </a:xfrm>
        </p:spPr>
        <p:txBody>
          <a:bodyPr/>
          <a:lstStyle/>
          <a:p>
            <a:r>
              <a:rPr lang="ro-RO" dirty="0"/>
              <a:t>Exemplu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stituent conținut 4">
                <a:extLst>
                  <a:ext uri="{FF2B5EF4-FFF2-40B4-BE49-F238E27FC236}">
                    <a16:creationId xmlns:a16="http://schemas.microsoft.com/office/drawing/2014/main" id="{FD18A507-39EB-488A-88F1-9C8826372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581150"/>
                <a:ext cx="10058400" cy="45910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ro-RO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ro-RO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𝑖𝑛𝑡𝑒𝑟𝑔𝑟𝑢𝑝</m:t>
                            </m:r>
                          </m:sub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𝑖𝑛𝑡𝑟𝑎𝑔𝑟𝑢𝑝</m:t>
                            </m:r>
                          </m:sub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ro-RO" dirty="0"/>
              </a:p>
              <a:p>
                <a:endParaRPr lang="ro-RO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𝑖𝑛𝑡𝑒𝑟𝑔𝑟𝑢𝑝</m:t>
                        </m:r>
                      </m:sub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𝑔𝑟𝑢𝑝𝑢𝑟𝑖</m:t>
                            </m:r>
                          </m:sub>
                        </m:sSub>
                        <m:r>
                          <a:rPr lang="ro-RO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ro-RO" dirty="0"/>
              </a:p>
              <a:p>
                <a:endParaRPr lang="ro-RO" dirty="0"/>
              </a:p>
              <a:p>
                <a:r>
                  <a:rPr lang="ro-RO" dirty="0"/>
                  <a:t>∑X</a:t>
                </a:r>
                <a:r>
                  <a:rPr lang="ro-RO" baseline="-25000" dirty="0"/>
                  <a:t>1</a:t>
                </a:r>
                <a:r>
                  <a:rPr lang="ro-RO" dirty="0"/>
                  <a:t> = 72 → m</a:t>
                </a:r>
                <a:r>
                  <a:rPr lang="ro-RO" baseline="-25000" dirty="0"/>
                  <a:t>1 </a:t>
                </a:r>
                <a:r>
                  <a:rPr lang="ro-RO" dirty="0"/>
                  <a:t>= 7,20; ∑X</a:t>
                </a:r>
                <a:r>
                  <a:rPr lang="ro-RO" baseline="-25000" dirty="0"/>
                  <a:t>2</a:t>
                </a:r>
                <a:r>
                  <a:rPr lang="ro-RO" dirty="0"/>
                  <a:t> = 60 → m</a:t>
                </a:r>
                <a:r>
                  <a:rPr lang="ro-RO" baseline="-25000" dirty="0"/>
                  <a:t>2 </a:t>
                </a:r>
                <a:r>
                  <a:rPr lang="ro-RO" dirty="0"/>
                  <a:t>= 6,00; ∑X</a:t>
                </a:r>
                <a:r>
                  <a:rPr lang="ro-RO" baseline="-25000" dirty="0"/>
                  <a:t>3</a:t>
                </a:r>
                <a:r>
                  <a:rPr lang="ro-RO" dirty="0"/>
                  <a:t> = 57 → m</a:t>
                </a:r>
                <a:r>
                  <a:rPr lang="ro-RO" baseline="-25000" dirty="0"/>
                  <a:t>3 </a:t>
                </a:r>
                <a:r>
                  <a:rPr lang="ro-RO" dirty="0"/>
                  <a:t>= 5,70</a:t>
                </a:r>
              </a:p>
              <a:p>
                <a:endParaRPr lang="ro-RO" dirty="0"/>
              </a:p>
              <a:p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7,2+6+5,7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18,90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=6,30</m:t>
                    </m:r>
                  </m:oMath>
                </a14:m>
                <a:endParaRPr lang="ro-RO" dirty="0"/>
              </a:p>
            </p:txBody>
          </p:sp>
        </mc:Choice>
        <mc:Fallback xmlns="">
          <p:sp>
            <p:nvSpPr>
              <p:cNvPr id="5" name="Substituent conținut 4">
                <a:extLst>
                  <a:ext uri="{FF2B5EF4-FFF2-40B4-BE49-F238E27FC236}">
                    <a16:creationId xmlns:a16="http://schemas.microsoft.com/office/drawing/2014/main" id="{FD18A507-39EB-488A-88F1-9C8826372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581150"/>
                <a:ext cx="10058400" cy="4591050"/>
              </a:xfrm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0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5302B-E0B4-43F5-8757-1DE66E8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2529"/>
          </a:xfrm>
        </p:spPr>
        <p:txBody>
          <a:bodyPr/>
          <a:lstStyle/>
          <a:p>
            <a:r>
              <a:rPr lang="ro-RO" dirty="0"/>
              <a:t>Exemplu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stituent conținut 4">
                <a:extLst>
                  <a:ext uri="{FF2B5EF4-FFF2-40B4-BE49-F238E27FC236}">
                    <a16:creationId xmlns:a16="http://schemas.microsoft.com/office/drawing/2014/main" id="{FD18A507-39EB-488A-88F1-9C8826372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581150"/>
                <a:ext cx="10058400" cy="45910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𝑖𝑛𝑡𝑒𝑟𝑔𝑟𝑢𝑝</m:t>
                        </m:r>
                      </m:sub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𝑔𝑟𝑢𝑝𝑢𝑟𝑖</m:t>
                            </m:r>
                          </m:sub>
                        </m:sSub>
                        <m:r>
                          <a:rPr lang="ro-RO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endParaRPr lang="ro-RO" i="1" dirty="0"/>
              </a:p>
              <a:p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𝑖𝑛𝑡𝑒𝑟𝑔𝑟𝑢𝑝</m:t>
                        </m:r>
                      </m:sub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10∗</m:t>
                        </m:r>
                        <m:sSup>
                          <m:s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7,20−6,30</m:t>
                                </m:r>
                              </m:e>
                            </m:d>
                          </m:e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i="1">
                            <a:latin typeface="Cambria Math" panose="02040503050406030204" pitchFamily="18" charset="0"/>
                          </a:rPr>
                          <m:t>+ 10∗</m:t>
                        </m:r>
                        <m:sSup>
                          <m:s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6−6,30</m:t>
                                </m:r>
                              </m:e>
                            </m:d>
                          </m:e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10∗</m:t>
                            </m:r>
                            <m:d>
                              <m:d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5,70−6,30</m:t>
                                </m:r>
                              </m:e>
                            </m:d>
                          </m:e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3−1</m:t>
                        </m:r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endParaRPr lang="ro-RO" i="1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𝑖𝑛𝑡𝑒𝑟𝑔𝑟𝑢𝑝</m:t>
                        </m:r>
                      </m:sub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10∗</m:t>
                        </m:r>
                        <m:sSup>
                          <m:s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0,90</m:t>
                            </m:r>
                          </m:e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i="1">
                            <a:latin typeface="Cambria Math" panose="02040503050406030204" pitchFamily="18" charset="0"/>
                          </a:rPr>
                          <m:t>+ 10∗</m:t>
                        </m:r>
                        <m:sSup>
                          <m:s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(−0,30)</m:t>
                            </m:r>
                          </m:e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10∗</m:t>
                            </m:r>
                            <m:d>
                              <m:d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−0,60</m:t>
                                </m:r>
                              </m:e>
                            </m:d>
                          </m:e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endParaRPr lang="ro-RO" i="1" dirty="0"/>
              </a:p>
              <a:p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𝑖𝑛𝑡𝑒𝑟𝑔𝑟𝑢𝑝</m:t>
                        </m:r>
                      </m:sub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8,10+0,90+3,60 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ro-RO" i="1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𝑖𝑛𝑡𝑒𝑟𝑔𝑟𝑢𝑝</m:t>
                        </m:r>
                      </m:sub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12,6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→ </m:t>
                    </m:r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𝑖𝑛𝑡𝑒𝑟𝑔𝑟𝑢𝑝</m:t>
                        </m:r>
                      </m:sub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i="1">
                        <a:latin typeface="Cambria Math" panose="02040503050406030204" pitchFamily="18" charset="0"/>
                      </a:rPr>
                      <m:t>=6,30</m:t>
                    </m:r>
                  </m:oMath>
                </a14:m>
                <a:endParaRPr lang="ro-RO" dirty="0"/>
              </a:p>
            </p:txBody>
          </p:sp>
        </mc:Choice>
        <mc:Fallback xmlns="">
          <p:sp>
            <p:nvSpPr>
              <p:cNvPr id="5" name="Substituent conținut 4">
                <a:extLst>
                  <a:ext uri="{FF2B5EF4-FFF2-40B4-BE49-F238E27FC236}">
                    <a16:creationId xmlns:a16="http://schemas.microsoft.com/office/drawing/2014/main" id="{FD18A507-39EB-488A-88F1-9C8826372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581150"/>
                <a:ext cx="10058400" cy="45910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827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5302B-E0B4-43F5-8757-1DE66E8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2529"/>
          </a:xfrm>
        </p:spPr>
        <p:txBody>
          <a:bodyPr/>
          <a:lstStyle/>
          <a:p>
            <a:r>
              <a:rPr lang="ro-RO" dirty="0"/>
              <a:t>Exemplu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stituent conținut 4">
                <a:extLst>
                  <a:ext uri="{FF2B5EF4-FFF2-40B4-BE49-F238E27FC236}">
                    <a16:creationId xmlns:a16="http://schemas.microsoft.com/office/drawing/2014/main" id="{FD18A507-39EB-488A-88F1-9C8826372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581150"/>
                <a:ext cx="10058400" cy="45910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𝑖𝑛𝑡𝑟𝑎𝑔𝑟𝑢𝑝</m:t>
                        </m:r>
                      </m:sub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o-RO" i="1">
                            <a:latin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o-RO" i="1">
                            <a:latin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𝑔𝑟𝑢𝑝𝑢𝑟𝑖</m:t>
                            </m:r>
                          </m:sub>
                        </m:sSub>
                      </m:den>
                    </m:f>
                  </m:oMath>
                </a14:m>
                <a:endParaRPr lang="ro-RO" dirty="0"/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5" name="Substituent conținut 4">
                <a:extLst>
                  <a:ext uri="{FF2B5EF4-FFF2-40B4-BE49-F238E27FC236}">
                    <a16:creationId xmlns:a16="http://schemas.microsoft.com/office/drawing/2014/main" id="{FD18A507-39EB-488A-88F1-9C8826372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581150"/>
                <a:ext cx="10058400" cy="45910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ine 2">
            <a:extLst>
              <a:ext uri="{FF2B5EF4-FFF2-40B4-BE49-F238E27FC236}">
                <a16:creationId xmlns:a16="http://schemas.microsoft.com/office/drawing/2014/main" id="{09700BEE-D218-46C0-9342-3CD162CF7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667000"/>
            <a:ext cx="76390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7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24FCD09-A3D1-4EE7-92E1-D8B2CC4D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5795"/>
          </a:xfrm>
        </p:spPr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EA426B-B27C-4CE9-9D5E-66B0D0518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71348"/>
            <a:ext cx="10058400" cy="4600852"/>
          </a:xfrm>
        </p:spPr>
        <p:txBody>
          <a:bodyPr/>
          <a:lstStyle/>
          <a:p>
            <a:r>
              <a:rPr lang="ro-RO" dirty="0"/>
              <a:t>ANOVA </a:t>
            </a:r>
            <a:r>
              <a:rPr lang="ro-RO" dirty="0" err="1"/>
              <a:t>One-Way</a:t>
            </a:r>
            <a:r>
              <a:rPr lang="ro-RO" dirty="0"/>
              <a:t> = Analiza de varianță uni-</a:t>
            </a:r>
            <a:r>
              <a:rPr lang="ro-RO" dirty="0" err="1"/>
              <a:t>factorială</a:t>
            </a:r>
            <a:endParaRPr lang="ro-RO" dirty="0"/>
          </a:p>
          <a:p>
            <a:r>
              <a:rPr lang="ro-RO" dirty="0"/>
              <a:t>Este utilizată pentru a compara scorurile ce provin de la cel puțin trei eșantioane independente (formate din participanți diferiți).</a:t>
            </a:r>
          </a:p>
          <a:p>
            <a:endParaRPr lang="ro-RO" dirty="0"/>
          </a:p>
          <a:p>
            <a:r>
              <a:rPr lang="ro-RO" dirty="0"/>
              <a:t>Exemple: 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Există diferențe la nivelul rezistenței la factorul gravitațional în funcție de avionul pilotat (avion de acrobații, avion comercial și avion de luptă).</a:t>
            </a:r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Există diferențe la nivelul anxietății față de moarte între militari în funcție de misiunea desfășurată (Afghanistan, Irak și Siria).</a:t>
            </a:r>
          </a:p>
          <a:p>
            <a:endParaRPr lang="ro-RO" dirty="0"/>
          </a:p>
          <a:p>
            <a:r>
              <a:rPr lang="ro-RO" dirty="0"/>
              <a:t>De ce nu aplicăm testul t pentru </a:t>
            </a:r>
            <a:r>
              <a:rPr lang="ro-RO"/>
              <a:t>eșantioane independente de </a:t>
            </a:r>
            <a:r>
              <a:rPr lang="ro-RO" dirty="0"/>
              <a:t>mai multe ori?</a:t>
            </a:r>
          </a:p>
        </p:txBody>
      </p:sp>
    </p:spTree>
    <p:extLst>
      <p:ext uri="{BB962C8B-B14F-4D97-AF65-F5344CB8AC3E}">
        <p14:creationId xmlns:p14="http://schemas.microsoft.com/office/powerpoint/2010/main" val="2952354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5302B-E0B4-43F5-8757-1DE66E8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2529"/>
          </a:xfrm>
        </p:spPr>
        <p:txBody>
          <a:bodyPr/>
          <a:lstStyle/>
          <a:p>
            <a:r>
              <a:rPr lang="ro-RO" dirty="0"/>
              <a:t>Exemplu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stituent conținut 4">
                <a:extLst>
                  <a:ext uri="{FF2B5EF4-FFF2-40B4-BE49-F238E27FC236}">
                    <a16:creationId xmlns:a16="http://schemas.microsoft.com/office/drawing/2014/main" id="{FD18A507-39EB-488A-88F1-9C8826372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581150"/>
                <a:ext cx="10058400" cy="45910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o-RO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ro-RO"/>
                      <m:t>Σ</m:t>
                    </m:r>
                    <m:r>
                      <m:rPr>
                        <m:nor/>
                      </m:rPr>
                      <a:rPr lang="ro-RO"/>
                      <m:t> (</m:t>
                    </m:r>
                    <m:r>
                      <m:rPr>
                        <m:nor/>
                      </m:rPr>
                      <a:rPr lang="ro-RO"/>
                      <m:t>X</m:t>
                    </m:r>
                    <m:r>
                      <m:rPr>
                        <m:nor/>
                      </m:rPr>
                      <a:rPr lang="ro-RO" baseline="-25000"/>
                      <m:t>1</m:t>
                    </m:r>
                    <m:r>
                      <m:rPr>
                        <m:nor/>
                      </m:rPr>
                      <a:rPr lang="ro-RO"/>
                      <m:t> – </m:t>
                    </m:r>
                    <m:r>
                      <m:rPr>
                        <m:nor/>
                      </m:rPr>
                      <a:rPr lang="ro-RO"/>
                      <m:t>m</m:t>
                    </m:r>
                    <m:r>
                      <m:rPr>
                        <m:nor/>
                      </m:rPr>
                      <a:rPr lang="ro-RO" baseline="-25000"/>
                      <m:t>1</m:t>
                    </m:r>
                    <m:r>
                      <m:rPr>
                        <m:nor/>
                      </m:rPr>
                      <a:rPr lang="ro-RO"/>
                      <m:t>)</m:t>
                    </m:r>
                    <m:r>
                      <m:rPr>
                        <m:nor/>
                      </m:rPr>
                      <a:rPr lang="ro-RO" baseline="30000"/>
                      <m:t>2 </m:t>
                    </m:r>
                    <m:r>
                      <m:rPr>
                        <m:nor/>
                      </m:rPr>
                      <a:rPr lang="ro-RO"/>
                      <m:t>= 65,60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65,60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→</m:t>
                    </m:r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i="1">
                        <a:latin typeface="Cambria Math" panose="02040503050406030204" pitchFamily="18" charset="0"/>
                      </a:rPr>
                      <m:t>=7,28</m:t>
                    </m:r>
                  </m:oMath>
                </a14:m>
                <a:endParaRPr lang="ro-RO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ro-RO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ro-RO"/>
                      <m:t>Σ</m:t>
                    </m:r>
                    <m:r>
                      <m:rPr>
                        <m:nor/>
                      </m:rPr>
                      <a:rPr lang="ro-RO"/>
                      <m:t> (</m:t>
                    </m:r>
                    <m:r>
                      <m:rPr>
                        <m:nor/>
                      </m:rPr>
                      <a:rPr lang="ro-RO"/>
                      <m:t>X</m:t>
                    </m:r>
                    <m:r>
                      <m:rPr>
                        <m:nor/>
                      </m:rPr>
                      <a:rPr lang="ro-RO" baseline="-25000"/>
                      <m:t>2</m:t>
                    </m:r>
                    <m:r>
                      <m:rPr>
                        <m:nor/>
                      </m:rPr>
                      <a:rPr lang="ro-RO"/>
                      <m:t> – </m:t>
                    </m:r>
                    <m:r>
                      <m:rPr>
                        <m:nor/>
                      </m:rPr>
                      <a:rPr lang="ro-RO"/>
                      <m:t>m</m:t>
                    </m:r>
                    <m:r>
                      <m:rPr>
                        <m:nor/>
                      </m:rPr>
                      <a:rPr lang="ro-RO" baseline="-25000"/>
                      <m:t>2</m:t>
                    </m:r>
                    <m:r>
                      <m:rPr>
                        <m:nor/>
                      </m:rPr>
                      <a:rPr lang="ro-RO"/>
                      <m:t>)</m:t>
                    </m:r>
                    <m:r>
                      <m:rPr>
                        <m:nor/>
                      </m:rPr>
                      <a:rPr lang="ro-RO" baseline="30000"/>
                      <m:t>2 </m:t>
                    </m:r>
                    <m:r>
                      <m:rPr>
                        <m:nor/>
                      </m:rPr>
                      <a:rPr lang="ro-RO"/>
                      <m:t>= 16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→</m:t>
                    </m:r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i="1">
                        <a:latin typeface="Cambria Math" panose="02040503050406030204" pitchFamily="18" charset="0"/>
                      </a:rPr>
                      <m:t>=1,77</m:t>
                    </m:r>
                  </m:oMath>
                </a14:m>
                <a:endParaRPr lang="ro-RO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o-RO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ro-RO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ro-RO"/>
                      <m:t>Σ</m:t>
                    </m:r>
                    <m:r>
                      <m:rPr>
                        <m:nor/>
                      </m:rPr>
                      <a:rPr lang="ro-RO"/>
                      <m:t> (</m:t>
                    </m:r>
                    <m:r>
                      <m:rPr>
                        <m:nor/>
                      </m:rPr>
                      <a:rPr lang="ro-RO"/>
                      <m:t>X</m:t>
                    </m:r>
                    <m:r>
                      <m:rPr>
                        <m:nor/>
                      </m:rPr>
                      <a:rPr lang="ro-RO" baseline="-25000"/>
                      <m:t>3</m:t>
                    </m:r>
                    <m:r>
                      <m:rPr>
                        <m:nor/>
                      </m:rPr>
                      <a:rPr lang="ro-RO"/>
                      <m:t> – </m:t>
                    </m:r>
                    <m:r>
                      <m:rPr>
                        <m:nor/>
                      </m:rPr>
                      <a:rPr lang="ro-RO"/>
                      <m:t>m</m:t>
                    </m:r>
                    <m:r>
                      <m:rPr>
                        <m:nor/>
                      </m:rPr>
                      <a:rPr lang="ro-RO" baseline="-25000"/>
                      <m:t>3</m:t>
                    </m:r>
                    <m:r>
                      <m:rPr>
                        <m:nor/>
                      </m:rPr>
                      <a:rPr lang="ro-RO"/>
                      <m:t>)</m:t>
                    </m:r>
                    <m:r>
                      <m:rPr>
                        <m:nor/>
                      </m:rPr>
                      <a:rPr lang="ro-RO" baseline="30000"/>
                      <m:t>2 </m:t>
                    </m:r>
                    <m:r>
                      <m:rPr>
                        <m:nor/>
                      </m:rPr>
                      <a:rPr lang="ro-RO"/>
                      <m:t>= 34,10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34,10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→</m:t>
                    </m:r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i="1">
                        <a:latin typeface="Cambria Math" panose="02040503050406030204" pitchFamily="18" charset="0"/>
                      </a:rPr>
                      <m:t>=3,78</m:t>
                    </m:r>
                  </m:oMath>
                </a14:m>
                <a:endParaRPr lang="ro-RO" dirty="0"/>
              </a:p>
              <a:p>
                <a:endParaRPr lang="ro-RO" dirty="0"/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5" name="Substituent conținut 4">
                <a:extLst>
                  <a:ext uri="{FF2B5EF4-FFF2-40B4-BE49-F238E27FC236}">
                    <a16:creationId xmlns:a16="http://schemas.microsoft.com/office/drawing/2014/main" id="{FD18A507-39EB-488A-88F1-9C8826372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581150"/>
                <a:ext cx="10058400" cy="45910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451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5302B-E0B4-43F5-8757-1DE66E8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2529"/>
          </a:xfrm>
        </p:spPr>
        <p:txBody>
          <a:bodyPr/>
          <a:lstStyle/>
          <a:p>
            <a:r>
              <a:rPr lang="ro-RO" dirty="0"/>
              <a:t>Exemplu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stituent conținut 4">
                <a:extLst>
                  <a:ext uri="{FF2B5EF4-FFF2-40B4-BE49-F238E27FC236}">
                    <a16:creationId xmlns:a16="http://schemas.microsoft.com/office/drawing/2014/main" id="{FD18A507-39EB-488A-88F1-9C8826372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581150"/>
                <a:ext cx="10058400" cy="45910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𝑖𝑛𝑡𝑟𝑎𝑔𝑟𝑢𝑝</m:t>
                        </m:r>
                      </m:sub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7,28+ 1,77+ 3,78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→ </m:t>
                    </m:r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𝑖𝑛𝑡𝑟𝑎𝑔𝑟𝑢𝑝</m:t>
                        </m:r>
                      </m:sub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12,83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→</m:t>
                    </m:r>
                    <m:sSubSup>
                      <m:sSub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𝑖𝑛𝑡𝑟𝑎𝑔𝑟𝑢𝑝</m:t>
                        </m:r>
                      </m:sub>
                      <m:sup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o-RO" i="1">
                        <a:latin typeface="Cambria Math" panose="02040503050406030204" pitchFamily="18" charset="0"/>
                      </a:rPr>
                      <m:t>= 4,27</m:t>
                    </m:r>
                  </m:oMath>
                </a14:m>
                <a:endParaRPr lang="ro-RO" dirty="0"/>
              </a:p>
              <a:p>
                <a:endParaRPr lang="ro-RO" dirty="0"/>
              </a:p>
              <a:p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𝑖𝑛𝑡𝑒𝑟𝑔𝑟𝑢𝑝</m:t>
                            </m:r>
                          </m:sub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𝑖𝑛𝑡𝑟𝑎𝑔𝑟𝑢𝑝</m:t>
                            </m:r>
                          </m:sub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6,30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4,27</m:t>
                        </m:r>
                      </m:den>
                    </m:f>
                    <m:r>
                      <a:rPr lang="ro-RO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=1,47</m:t>
                    </m:r>
                  </m:oMath>
                </a14:m>
                <a:endParaRPr lang="ro-RO" dirty="0"/>
              </a:p>
              <a:p>
                <a:endParaRPr lang="ro-RO" dirty="0"/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5" name="Substituent conținut 4">
                <a:extLst>
                  <a:ext uri="{FF2B5EF4-FFF2-40B4-BE49-F238E27FC236}">
                    <a16:creationId xmlns:a16="http://schemas.microsoft.com/office/drawing/2014/main" id="{FD18A507-39EB-488A-88F1-9C8826372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581150"/>
                <a:ext cx="10058400" cy="45910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ine 2">
            <a:extLst>
              <a:ext uri="{FF2B5EF4-FFF2-40B4-BE49-F238E27FC236}">
                <a16:creationId xmlns:a16="http://schemas.microsoft.com/office/drawing/2014/main" id="{F34935AF-D06E-4FCE-B407-E3EE533B6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62" y="3343275"/>
            <a:ext cx="62388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34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5302B-E0B4-43F5-8757-1DE66E8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2529"/>
          </a:xfrm>
        </p:spPr>
        <p:txBody>
          <a:bodyPr/>
          <a:lstStyle/>
          <a:p>
            <a:r>
              <a:rPr lang="ro-RO" dirty="0" err="1"/>
              <a:t>Anova</a:t>
            </a:r>
            <a:r>
              <a:rPr lang="ro-RO" dirty="0"/>
              <a:t> </a:t>
            </a:r>
            <a:r>
              <a:rPr lang="ro-RO" dirty="0" err="1"/>
              <a:t>one-way</a:t>
            </a:r>
            <a:r>
              <a:rPr lang="ro-RO" dirty="0"/>
              <a:t> - R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FD18A507-39EB-488A-88F1-9C882637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1150"/>
            <a:ext cx="10058400" cy="4591050"/>
          </a:xfrm>
        </p:spPr>
        <p:txBody>
          <a:bodyPr/>
          <a:lstStyle/>
          <a:p>
            <a:r>
              <a:rPr lang="ro-RO" dirty="0"/>
              <a:t>Într-un studiu a fost analizat efectul prezenței animalelor de companie asupra percepției izolării în perioada pandemiei COVID-19. Participanții au fost împărțiți în trei grupuri: fără animale de companie (0), un animal de companie (1) și cel puțin două animale de companie (2).</a:t>
            </a:r>
          </a:p>
          <a:p>
            <a:r>
              <a:rPr lang="ro-RO" dirty="0"/>
              <a:t>Fiecare grup este format din 15 participanți.</a:t>
            </a:r>
          </a:p>
          <a:p>
            <a:r>
              <a:rPr lang="ro-RO" dirty="0"/>
              <a:t>H1: Există diferențe la nivelul percepției izolării în funcție de numărul de animale de numărul de animale de companie.</a:t>
            </a:r>
          </a:p>
          <a:p>
            <a:r>
              <a:rPr lang="ro-RO" dirty="0"/>
              <a:t>H0: Nu există diferențe la nivelul percepției izolării în funcție de numărul de animale de numărul de animale de companie.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12259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5302B-E0B4-43F5-8757-1DE66E8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2529"/>
          </a:xfrm>
        </p:spPr>
        <p:txBody>
          <a:bodyPr/>
          <a:lstStyle/>
          <a:p>
            <a:r>
              <a:rPr lang="ro-RO" dirty="0"/>
              <a:t>EXAMPLE - r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FD18A507-39EB-488A-88F1-9C882637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1150"/>
            <a:ext cx="10058400" cy="4591050"/>
          </a:xfrm>
        </p:spPr>
        <p:txBody>
          <a:bodyPr/>
          <a:lstStyle/>
          <a:p>
            <a:endParaRPr lang="ro-RO" dirty="0"/>
          </a:p>
          <a:p>
            <a:endParaRPr lang="ro-RO" dirty="0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789DF20-51ED-044B-97F8-E5AF94C6B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45" y="1404231"/>
            <a:ext cx="2146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93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5302B-E0B4-43F5-8757-1DE66E8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2529"/>
          </a:xfrm>
        </p:spPr>
        <p:txBody>
          <a:bodyPr/>
          <a:lstStyle/>
          <a:p>
            <a:r>
              <a:rPr lang="ro-RO" dirty="0"/>
              <a:t>EXAMPLE - r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FD18A507-39EB-488A-88F1-9C882637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1150"/>
            <a:ext cx="10058400" cy="4591050"/>
          </a:xfrm>
        </p:spPr>
        <p:txBody>
          <a:bodyPr/>
          <a:lstStyle/>
          <a:p>
            <a:r>
              <a:rPr lang="en-GB" dirty="0"/>
              <a:t>ANOVA One-Way </a:t>
            </a:r>
            <a:r>
              <a:rPr lang="en-GB" dirty="0" err="1"/>
              <a:t>solicită</a:t>
            </a:r>
            <a:r>
              <a:rPr lang="en-GB" dirty="0"/>
              <a:t> </a:t>
            </a:r>
            <a:r>
              <a:rPr lang="en-GB" dirty="0" err="1"/>
              <a:t>următoarele</a:t>
            </a:r>
            <a:r>
              <a:rPr lang="en-GB" dirty="0"/>
              <a:t> </a:t>
            </a:r>
            <a:r>
              <a:rPr lang="en-GB" dirty="0" err="1"/>
              <a:t>pachete</a:t>
            </a:r>
            <a:r>
              <a:rPr lang="en-GB" dirty="0"/>
              <a:t>:</a:t>
            </a:r>
          </a:p>
          <a:p>
            <a:pPr marL="457200" indent="-457200">
              <a:buAutoNum type="arabicPeriod"/>
            </a:pPr>
            <a:r>
              <a:rPr lang="en-GB" dirty="0"/>
              <a:t>psych</a:t>
            </a:r>
          </a:p>
          <a:p>
            <a:pPr marL="457200" indent="-457200">
              <a:buAutoNum type="arabicPeriod"/>
            </a:pPr>
            <a:r>
              <a:rPr lang="en-GB" dirty="0"/>
              <a:t>car –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testul</a:t>
            </a:r>
            <a:r>
              <a:rPr lang="en-GB" dirty="0"/>
              <a:t> </a:t>
            </a:r>
            <a:r>
              <a:rPr lang="en-GB" dirty="0" err="1"/>
              <a:t>Levene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dirty="0" err="1"/>
              <a:t>multcomp</a:t>
            </a:r>
            <a:r>
              <a:rPr lang="en-GB" dirty="0"/>
              <a:t> -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analiza</a:t>
            </a:r>
            <a:r>
              <a:rPr lang="en-GB" dirty="0"/>
              <a:t> post-hoc cu </a:t>
            </a:r>
            <a:r>
              <a:rPr lang="en-GB" dirty="0" err="1"/>
              <a:t>testul</a:t>
            </a:r>
            <a:r>
              <a:rPr lang="en-GB" dirty="0"/>
              <a:t> Bonferroni</a:t>
            </a:r>
          </a:p>
          <a:p>
            <a:pPr marL="457200" indent="-457200">
              <a:buAutoNum type="arabicPeriod"/>
            </a:pPr>
            <a:r>
              <a:rPr lang="en-GB" dirty="0" err="1"/>
              <a:t>dplyr</a:t>
            </a:r>
            <a:r>
              <a:rPr lang="en-GB" dirty="0"/>
              <a:t>  -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analiza</a:t>
            </a:r>
            <a:r>
              <a:rPr lang="en-GB" dirty="0"/>
              <a:t> post-hoc cu </a:t>
            </a:r>
            <a:r>
              <a:rPr lang="en-GB" dirty="0" err="1"/>
              <a:t>testul</a:t>
            </a:r>
            <a:r>
              <a:rPr lang="en-GB" dirty="0"/>
              <a:t> Tukey</a:t>
            </a:r>
          </a:p>
          <a:p>
            <a:endParaRPr lang="ro-RO" dirty="0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7D0BBBF0-25F9-3C66-2E9A-D8E425A91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00" y="4251846"/>
            <a:ext cx="2806700" cy="838200"/>
          </a:xfrm>
          <a:prstGeom prst="rect">
            <a:avLst/>
          </a:prstGeom>
        </p:spPr>
      </p:pic>
      <p:pic>
        <p:nvPicPr>
          <p:cNvPr id="8" name="Picture 7" descr="A blue screen with white text&#10;&#10;Description automatically generated">
            <a:extLst>
              <a:ext uri="{FF2B5EF4-FFF2-40B4-BE49-F238E27FC236}">
                <a16:creationId xmlns:a16="http://schemas.microsoft.com/office/drawing/2014/main" id="{241E662B-1C03-741E-5D43-1F94DB6B8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672" y="4133937"/>
            <a:ext cx="20066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73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5302B-E0B4-43F5-8757-1DE66E8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2529"/>
          </a:xfrm>
        </p:spPr>
        <p:txBody>
          <a:bodyPr/>
          <a:lstStyle/>
          <a:p>
            <a:r>
              <a:rPr lang="ro-RO" dirty="0"/>
              <a:t>EXAMPLE - r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FD18A507-39EB-488A-88F1-9C882637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1150"/>
            <a:ext cx="10058400" cy="4591050"/>
          </a:xfrm>
        </p:spPr>
        <p:txBody>
          <a:bodyPr/>
          <a:lstStyle/>
          <a:p>
            <a:r>
              <a:rPr lang="en-GB" dirty="0" err="1"/>
              <a:t>Testarea</a:t>
            </a:r>
            <a:r>
              <a:rPr lang="en-GB" dirty="0"/>
              <a:t> </a:t>
            </a:r>
            <a:r>
              <a:rPr lang="en-GB" dirty="0" err="1"/>
              <a:t>condiției</a:t>
            </a:r>
            <a:r>
              <a:rPr lang="en-GB" dirty="0"/>
              <a:t> de </a:t>
            </a:r>
            <a:r>
              <a:rPr lang="en-GB" dirty="0" err="1"/>
              <a:t>normalitate</a:t>
            </a:r>
            <a:endParaRPr lang="en-GB" dirty="0"/>
          </a:p>
          <a:p>
            <a:endParaRPr lang="ro-RO" dirty="0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41FF89A-B0C1-0D22-478A-15130BCC9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163" y="2041533"/>
            <a:ext cx="5892800" cy="1435100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F474A40-4A7A-89ED-2125-7F4F9884C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38" y="3538892"/>
            <a:ext cx="7772400" cy="20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98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5302B-E0B4-43F5-8757-1DE66E8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2529"/>
          </a:xfrm>
        </p:spPr>
        <p:txBody>
          <a:bodyPr/>
          <a:lstStyle/>
          <a:p>
            <a:r>
              <a:rPr lang="ro-RO" dirty="0"/>
              <a:t>EXAMPLE - r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FD18A507-39EB-488A-88F1-9C882637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1150"/>
            <a:ext cx="10058400" cy="4591050"/>
          </a:xfrm>
        </p:spPr>
        <p:txBody>
          <a:bodyPr/>
          <a:lstStyle/>
          <a:p>
            <a:r>
              <a:rPr lang="en-GB" dirty="0" err="1"/>
              <a:t>Testarea</a:t>
            </a:r>
            <a:r>
              <a:rPr lang="en-GB" dirty="0"/>
              <a:t> </a:t>
            </a:r>
            <a:r>
              <a:rPr lang="en-GB" dirty="0" err="1"/>
              <a:t>condiției</a:t>
            </a:r>
            <a:r>
              <a:rPr lang="en-GB" dirty="0"/>
              <a:t> de </a:t>
            </a:r>
            <a:r>
              <a:rPr lang="en-GB" dirty="0" err="1"/>
              <a:t>omogenitatea</a:t>
            </a:r>
            <a:r>
              <a:rPr lang="en-GB" dirty="0"/>
              <a:t> a </a:t>
            </a:r>
            <a:r>
              <a:rPr lang="en-GB" dirty="0" err="1"/>
              <a:t>varianțelor</a:t>
            </a:r>
            <a:endParaRPr lang="en-GB" dirty="0"/>
          </a:p>
          <a:p>
            <a:endParaRPr lang="ro-RO" dirty="0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74B1DA57-004E-6D04-D0D4-F7CCED0ED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640" y="2176832"/>
            <a:ext cx="5359400" cy="850900"/>
          </a:xfrm>
          <a:prstGeom prst="rect">
            <a:avLst/>
          </a:prstGeom>
        </p:spPr>
      </p:pic>
      <p:pic>
        <p:nvPicPr>
          <p:cNvPr id="8" name="Picture 7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9272B2D4-F76E-9FC8-C7F7-9EF4A9039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422" y="3392119"/>
            <a:ext cx="5791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70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5302B-E0B4-43F5-8757-1DE66E8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2529"/>
          </a:xfrm>
        </p:spPr>
        <p:txBody>
          <a:bodyPr/>
          <a:lstStyle/>
          <a:p>
            <a:r>
              <a:rPr lang="ro-RO" dirty="0"/>
              <a:t>EXAMPLE - r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FD18A507-39EB-488A-88F1-9C882637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1150"/>
            <a:ext cx="10058400" cy="4591050"/>
          </a:xfrm>
        </p:spPr>
        <p:txBody>
          <a:bodyPr/>
          <a:lstStyle/>
          <a:p>
            <a:r>
              <a:rPr lang="en-GB" dirty="0" err="1"/>
              <a:t>Identificarea</a:t>
            </a:r>
            <a:r>
              <a:rPr lang="en-GB" dirty="0"/>
              <a:t> </a:t>
            </a:r>
            <a:r>
              <a:rPr lang="en-GB" dirty="0" err="1"/>
              <a:t>valorilor</a:t>
            </a:r>
            <a:r>
              <a:rPr lang="en-GB" dirty="0"/>
              <a:t> extreme</a:t>
            </a:r>
          </a:p>
          <a:p>
            <a:endParaRPr lang="ro-RO" dirty="0"/>
          </a:p>
        </p:txBody>
      </p:sp>
      <p:pic>
        <p:nvPicPr>
          <p:cNvPr id="13" name="Picture 1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63EDF042-C5B2-A979-6519-363F78139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1987550"/>
            <a:ext cx="6146800" cy="825500"/>
          </a:xfrm>
          <a:prstGeom prst="rect">
            <a:avLst/>
          </a:prstGeom>
        </p:spPr>
      </p:pic>
      <p:pic>
        <p:nvPicPr>
          <p:cNvPr id="15" name="Picture 14" descr="A diagram of a number of colored squares&#10;&#10;Description automatically generated">
            <a:extLst>
              <a:ext uri="{FF2B5EF4-FFF2-40B4-BE49-F238E27FC236}">
                <a16:creationId xmlns:a16="http://schemas.microsoft.com/office/drawing/2014/main" id="{31FCA22E-6964-CB47-4479-EA9DE66AB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700" y="2994025"/>
            <a:ext cx="6121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18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5302B-E0B4-43F5-8757-1DE66E8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2529"/>
          </a:xfrm>
        </p:spPr>
        <p:txBody>
          <a:bodyPr/>
          <a:lstStyle/>
          <a:p>
            <a:r>
              <a:rPr lang="ro-RO" dirty="0" err="1"/>
              <a:t>Example</a:t>
            </a:r>
            <a:r>
              <a:rPr lang="ro-RO" dirty="0"/>
              <a:t> - R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FD18A507-39EB-488A-88F1-9C882637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1150"/>
            <a:ext cx="10058400" cy="4591050"/>
          </a:xfrm>
        </p:spPr>
        <p:txBody>
          <a:bodyPr/>
          <a:lstStyle/>
          <a:p>
            <a:r>
              <a:rPr lang="en-GB" dirty="0" err="1"/>
              <a:t>aov</a:t>
            </a:r>
            <a:r>
              <a:rPr lang="en-GB" dirty="0"/>
              <a:t>()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utilizată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calcula</a:t>
            </a:r>
            <a:r>
              <a:rPr lang="en-GB" dirty="0"/>
              <a:t> </a:t>
            </a:r>
            <a:r>
              <a:rPr lang="en-GB" dirty="0" err="1"/>
              <a:t>testul</a:t>
            </a:r>
            <a:r>
              <a:rPr lang="en-GB" dirty="0"/>
              <a:t> ANOVA.</a:t>
            </a:r>
          </a:p>
          <a:p>
            <a:r>
              <a:rPr lang="en-GB" dirty="0"/>
              <a:t>model – </a:t>
            </a:r>
            <a:r>
              <a:rPr lang="en-GB" dirty="0" err="1"/>
              <a:t>este</a:t>
            </a:r>
            <a:r>
              <a:rPr lang="en-GB" dirty="0"/>
              <a:t> un </a:t>
            </a:r>
            <a:r>
              <a:rPr lang="en-GB" dirty="0" err="1"/>
              <a:t>obiect</a:t>
            </a:r>
            <a:r>
              <a:rPr lang="en-GB" dirty="0"/>
              <a:t> </a:t>
            </a:r>
            <a:r>
              <a:rPr lang="en-GB" dirty="0" err="1"/>
              <a:t>creat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contine</a:t>
            </a:r>
            <a:r>
              <a:rPr lang="en-GB" dirty="0"/>
              <a:t> </a:t>
            </a:r>
            <a:r>
              <a:rPr lang="en-GB" dirty="0" err="1"/>
              <a:t>informatiile</a:t>
            </a:r>
            <a:r>
              <a:rPr lang="en-GB" dirty="0"/>
              <a:t> </a:t>
            </a:r>
            <a:r>
              <a:rPr lang="en-GB" dirty="0" err="1"/>
              <a:t>despre</a:t>
            </a:r>
            <a:r>
              <a:rPr lang="en-GB" dirty="0"/>
              <a:t> </a:t>
            </a:r>
            <a:r>
              <a:rPr lang="en-GB" dirty="0" err="1"/>
              <a:t>modelul</a:t>
            </a:r>
            <a:r>
              <a:rPr lang="en-GB" dirty="0"/>
              <a:t> de </a:t>
            </a:r>
            <a:r>
              <a:rPr lang="en-GB" dirty="0" err="1"/>
              <a:t>cercetare</a:t>
            </a:r>
            <a:r>
              <a:rPr lang="en-GB" dirty="0"/>
              <a:t>.</a:t>
            </a:r>
          </a:p>
          <a:p>
            <a:r>
              <a:rPr lang="en-GB" dirty="0"/>
              <a:t>outcome –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variabila</a:t>
            </a:r>
            <a:r>
              <a:rPr lang="en-GB" dirty="0"/>
              <a:t> </a:t>
            </a:r>
            <a:r>
              <a:rPr lang="en-GB" dirty="0" err="1"/>
              <a:t>dependentă</a:t>
            </a:r>
            <a:endParaRPr lang="en-GB" dirty="0"/>
          </a:p>
          <a:p>
            <a:r>
              <a:rPr lang="en-GB" dirty="0"/>
              <a:t>predictor – </a:t>
            </a:r>
            <a:r>
              <a:rPr lang="en-GB" dirty="0" err="1"/>
              <a:t>reprezintă</a:t>
            </a:r>
            <a:r>
              <a:rPr lang="en-GB" dirty="0"/>
              <a:t> </a:t>
            </a:r>
            <a:r>
              <a:rPr lang="en-GB" dirty="0" err="1"/>
              <a:t>variabila</a:t>
            </a:r>
            <a:r>
              <a:rPr lang="en-GB" dirty="0"/>
              <a:t> </a:t>
            </a:r>
            <a:r>
              <a:rPr lang="en-GB" dirty="0" err="1"/>
              <a:t>independentă</a:t>
            </a:r>
            <a:r>
              <a:rPr lang="en-GB" dirty="0"/>
              <a:t>.</a:t>
            </a:r>
          </a:p>
          <a:p>
            <a:r>
              <a:rPr lang="en-GB" dirty="0"/>
              <a:t>data – </a:t>
            </a:r>
            <a:r>
              <a:rPr lang="en-GB" dirty="0" err="1"/>
              <a:t>reprezintă</a:t>
            </a:r>
            <a:r>
              <a:rPr lang="en-GB" dirty="0"/>
              <a:t> </a:t>
            </a:r>
            <a:r>
              <a:rPr lang="en-GB" dirty="0" err="1"/>
              <a:t>baza</a:t>
            </a:r>
            <a:r>
              <a:rPr lang="en-GB" dirty="0"/>
              <a:t> de date.</a:t>
            </a:r>
          </a:p>
          <a:p>
            <a:r>
              <a:rPr lang="en-GB" dirty="0"/>
              <a:t>summary(model) – </a:t>
            </a:r>
            <a:r>
              <a:rPr lang="en-GB" dirty="0" err="1"/>
              <a:t>afișează</a:t>
            </a:r>
            <a:r>
              <a:rPr lang="en-GB" dirty="0"/>
              <a:t> </a:t>
            </a:r>
            <a:r>
              <a:rPr lang="en-GB" dirty="0" err="1"/>
              <a:t>rezultatele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model&lt;-</a:t>
            </a:r>
            <a:r>
              <a:rPr lang="en-GB" dirty="0" err="1"/>
              <a:t>aov</a:t>
            </a:r>
            <a:r>
              <a:rPr lang="en-GB" dirty="0"/>
              <a:t>(</a:t>
            </a:r>
            <a:r>
              <a:rPr lang="en-GB" dirty="0" err="1"/>
              <a:t>outcome~predictor</a:t>
            </a:r>
            <a:r>
              <a:rPr lang="en-GB" dirty="0"/>
              <a:t>, data=database)</a:t>
            </a:r>
          </a:p>
          <a:p>
            <a:r>
              <a:rPr lang="en-GB" dirty="0"/>
              <a:t>summary(model)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60515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5302B-E0B4-43F5-8757-1DE66E8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2529"/>
          </a:xfrm>
        </p:spPr>
        <p:txBody>
          <a:bodyPr/>
          <a:lstStyle/>
          <a:p>
            <a:r>
              <a:rPr lang="ro-RO" dirty="0" err="1"/>
              <a:t>Example</a:t>
            </a:r>
            <a:r>
              <a:rPr lang="ro-RO" dirty="0"/>
              <a:t> - R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FD18A507-39EB-488A-88F1-9C882637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1150"/>
            <a:ext cx="10058400" cy="4591050"/>
          </a:xfrm>
        </p:spPr>
        <p:txBody>
          <a:bodyPr/>
          <a:lstStyle/>
          <a:p>
            <a:r>
              <a:rPr lang="en-AU" dirty="0" err="1"/>
              <a:t>anovaisolation</a:t>
            </a:r>
            <a:r>
              <a:rPr lang="en-AU" dirty="0"/>
              <a:t>&lt;-</a:t>
            </a:r>
            <a:r>
              <a:rPr lang="en-AU" dirty="0" err="1"/>
              <a:t>aov</a:t>
            </a:r>
            <a:r>
              <a:rPr lang="en-AU" dirty="0"/>
              <a:t>(</a:t>
            </a:r>
            <a:r>
              <a:rPr lang="en-AU" dirty="0" err="1"/>
              <a:t>isolation~pets</a:t>
            </a:r>
            <a:r>
              <a:rPr lang="en-AU" dirty="0"/>
              <a:t>, data=bdc12)</a:t>
            </a:r>
          </a:p>
          <a:p>
            <a:r>
              <a:rPr lang="en-AU" dirty="0"/>
              <a:t>summary(</a:t>
            </a:r>
            <a:r>
              <a:rPr lang="en-AU" dirty="0" err="1"/>
              <a:t>anovaisolation</a:t>
            </a:r>
            <a:r>
              <a:rPr lang="en-AU" dirty="0"/>
              <a:t>)</a:t>
            </a:r>
          </a:p>
          <a:p>
            <a:endParaRPr lang="ro-RO" dirty="0"/>
          </a:p>
        </p:txBody>
      </p:sp>
      <p:pic>
        <p:nvPicPr>
          <p:cNvPr id="8" name="Picture 7" descr="A computer screen shot of a blue background&#10;&#10;Description automatically generated">
            <a:extLst>
              <a:ext uri="{FF2B5EF4-FFF2-40B4-BE49-F238E27FC236}">
                <a16:creationId xmlns:a16="http://schemas.microsoft.com/office/drawing/2014/main" id="{F4765B5C-F984-E1AC-1108-56AA79992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02" y="2455934"/>
            <a:ext cx="7035800" cy="1435100"/>
          </a:xfrm>
          <a:prstGeom prst="rect">
            <a:avLst/>
          </a:prstGeom>
        </p:spPr>
      </p:pic>
      <p:pic>
        <p:nvPicPr>
          <p:cNvPr id="10" name="Picture 9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62158FF6-744E-87BA-D235-58F743CA7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852" y="4121150"/>
            <a:ext cx="57785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6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47FFCB-7BE9-48CF-8EFE-4972CA8E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1104"/>
          </a:xfrm>
        </p:spPr>
        <p:txBody>
          <a:bodyPr/>
          <a:lstStyle/>
          <a:p>
            <a:r>
              <a:rPr lang="ro-RO" dirty="0"/>
              <a:t>introducere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7557CE2B-B48B-454D-958D-2BD4F6DB6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615736"/>
                <a:ext cx="10058400" cy="4556464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ro-RO" dirty="0"/>
                  <a:t>Calcule elaborate</a:t>
                </a:r>
              </a:p>
              <a:p>
                <a:r>
                  <a:rPr lang="ro-RO" dirty="0"/>
                  <a:t>c = k * (k-1)/2, c = nr de comparații; k = numărul de eșantioane independente</a:t>
                </a:r>
              </a:p>
              <a:p>
                <a:r>
                  <a:rPr lang="ro-RO" dirty="0"/>
                  <a:t>k = 3</a:t>
                </a: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r>
                  <a:rPr lang="ro-RO" dirty="0"/>
                  <a:t>2. Acumularea erorii de tip I</a:t>
                </a:r>
              </a:p>
              <a:p>
                <a:r>
                  <a:rPr lang="ro-RO" dirty="0"/>
                  <a:t>Fiecare comparație presupune comiterea unei erori de tip I</a:t>
                </a:r>
              </a:p>
              <a:p>
                <a:r>
                  <a:rPr lang="ro-RO" dirty="0"/>
                  <a:t>În cazul comparațiilor repetate eroarea de tip I este egală cu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o-RO" dirty="0"/>
                          <m:t>1 – (1 – </m:t>
                        </m:r>
                        <m:r>
                          <m:rPr>
                            <m:nor/>
                          </m:rPr>
                          <a:rPr lang="el-G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dirty="0"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ro-RO" dirty="0"/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7557CE2B-B48B-454D-958D-2BD4F6DB6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615736"/>
                <a:ext cx="10058400" cy="4556464"/>
              </a:xfrm>
              <a:blipFill>
                <a:blip r:embed="rId2"/>
                <a:stretch>
                  <a:fillRect l="-631" t="-138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469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5302B-E0B4-43F5-8757-1DE66E8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2529"/>
          </a:xfrm>
        </p:spPr>
        <p:txBody>
          <a:bodyPr/>
          <a:lstStyle/>
          <a:p>
            <a:r>
              <a:rPr lang="ro-RO" dirty="0" err="1"/>
              <a:t>Example</a:t>
            </a:r>
            <a:r>
              <a:rPr lang="ro-RO" dirty="0"/>
              <a:t> -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stituent conținut 4">
                <a:extLst>
                  <a:ext uri="{FF2B5EF4-FFF2-40B4-BE49-F238E27FC236}">
                    <a16:creationId xmlns:a16="http://schemas.microsoft.com/office/drawing/2014/main" id="{FD18A507-39EB-488A-88F1-9C8826372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581150"/>
                <a:ext cx="10058400" cy="4591050"/>
              </a:xfrm>
            </p:spPr>
            <p:txBody>
              <a:bodyPr/>
              <a:lstStyle/>
              <a:p>
                <a:r>
                  <a:rPr lang="en-GB" dirty="0"/>
                  <a:t>F value – </a:t>
                </a:r>
                <a:r>
                  <a:rPr lang="en-GB" dirty="0" err="1"/>
                  <a:t>indică</a:t>
                </a:r>
                <a:r>
                  <a:rPr lang="en-GB" dirty="0"/>
                  <a:t> </a:t>
                </a:r>
                <a:r>
                  <a:rPr lang="en-GB" dirty="0" err="1"/>
                  <a:t>valoarea</a:t>
                </a:r>
                <a:r>
                  <a:rPr lang="en-GB" dirty="0"/>
                  <a:t> calculate a </a:t>
                </a:r>
                <a:r>
                  <a:rPr lang="en-GB" dirty="0" err="1"/>
                  <a:t>testului</a:t>
                </a:r>
                <a:r>
                  <a:rPr lang="en-GB" dirty="0"/>
                  <a:t> (F = 6.73).</a:t>
                </a:r>
              </a:p>
              <a:p>
                <a:r>
                  <a:rPr lang="en-GB" dirty="0" err="1"/>
                  <a:t>Pr</a:t>
                </a:r>
                <a:r>
                  <a:rPr lang="en-GB" dirty="0"/>
                  <a:t>(&gt;F) (p value) – </a:t>
                </a:r>
                <a:r>
                  <a:rPr lang="en-GB" dirty="0" err="1"/>
                  <a:t>indică</a:t>
                </a:r>
                <a:r>
                  <a:rPr lang="en-GB" dirty="0"/>
                  <a:t> </a:t>
                </a:r>
                <a:r>
                  <a:rPr lang="en-GB" dirty="0" err="1"/>
                  <a:t>probabilitatea</a:t>
                </a:r>
                <a:r>
                  <a:rPr lang="en-GB" dirty="0"/>
                  <a:t> ca H0 </a:t>
                </a:r>
                <a:r>
                  <a:rPr lang="en-GB" dirty="0" err="1"/>
                  <a:t>să</a:t>
                </a:r>
                <a:r>
                  <a:rPr lang="en-GB" dirty="0"/>
                  <a:t> fie </a:t>
                </a:r>
                <a:r>
                  <a:rPr lang="en-GB" dirty="0" err="1"/>
                  <a:t>adevărată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p &gt; alpha -&gt; </a:t>
                </a:r>
                <a:r>
                  <a:rPr lang="en-GB" dirty="0" err="1"/>
                  <a:t>ipoteza</a:t>
                </a:r>
                <a:r>
                  <a:rPr lang="en-GB" dirty="0"/>
                  <a:t> de </a:t>
                </a:r>
                <a:r>
                  <a:rPr lang="en-GB" dirty="0" err="1"/>
                  <a:t>nul</a:t>
                </a:r>
                <a:r>
                  <a:rPr lang="en-GB" dirty="0"/>
                  <a:t> </a:t>
                </a:r>
                <a:r>
                  <a:rPr lang="en-GB" dirty="0" err="1"/>
                  <a:t>este</a:t>
                </a:r>
                <a:r>
                  <a:rPr lang="en-GB" dirty="0"/>
                  <a:t> </a:t>
                </a:r>
                <a:r>
                  <a:rPr lang="en-GB" dirty="0" err="1"/>
                  <a:t>acceptată</a:t>
                </a:r>
                <a:r>
                  <a:rPr lang="en-GB" dirty="0"/>
                  <a:t> </a:t>
                </a:r>
                <a:r>
                  <a:rPr lang="en-GB" dirty="0" err="1"/>
                  <a:t>și</a:t>
                </a:r>
                <a:r>
                  <a:rPr lang="en-GB" dirty="0"/>
                  <a:t> </a:t>
                </a:r>
                <a:r>
                  <a:rPr lang="en-GB" dirty="0" err="1"/>
                  <a:t>ipoteza</a:t>
                </a:r>
                <a:r>
                  <a:rPr lang="en-GB" dirty="0"/>
                  <a:t> </a:t>
                </a:r>
                <a:r>
                  <a:rPr lang="en-GB" dirty="0" err="1"/>
                  <a:t>cercetării</a:t>
                </a:r>
                <a:r>
                  <a:rPr lang="en-GB" dirty="0"/>
                  <a:t> </a:t>
                </a:r>
                <a:r>
                  <a:rPr lang="en-GB" dirty="0" err="1"/>
                  <a:t>este</a:t>
                </a:r>
                <a:r>
                  <a:rPr lang="en-GB" dirty="0"/>
                  <a:t> </a:t>
                </a:r>
                <a:r>
                  <a:rPr lang="en-GB" dirty="0" err="1"/>
                  <a:t>respinsă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p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 alpha -&gt; </a:t>
                </a:r>
                <a:r>
                  <a:rPr lang="en-GB" dirty="0" err="1"/>
                  <a:t>ipoteza</a:t>
                </a:r>
                <a:r>
                  <a:rPr lang="en-GB" dirty="0"/>
                  <a:t> de </a:t>
                </a:r>
                <a:r>
                  <a:rPr lang="en-GB" dirty="0" err="1"/>
                  <a:t>nul</a:t>
                </a:r>
                <a:r>
                  <a:rPr lang="en-GB" dirty="0"/>
                  <a:t> </a:t>
                </a:r>
                <a:r>
                  <a:rPr lang="en-GB" dirty="0" err="1"/>
                  <a:t>este</a:t>
                </a:r>
                <a:r>
                  <a:rPr lang="en-GB" dirty="0"/>
                  <a:t> </a:t>
                </a:r>
                <a:r>
                  <a:rPr lang="en-GB" dirty="0" err="1"/>
                  <a:t>respinsă</a:t>
                </a:r>
                <a:r>
                  <a:rPr lang="en-GB" dirty="0"/>
                  <a:t> </a:t>
                </a:r>
                <a:r>
                  <a:rPr lang="en-GB" dirty="0" err="1"/>
                  <a:t>și</a:t>
                </a:r>
                <a:r>
                  <a:rPr lang="en-GB" dirty="0"/>
                  <a:t> </a:t>
                </a:r>
                <a:r>
                  <a:rPr lang="en-GB" dirty="0" err="1"/>
                  <a:t>ipoteza</a:t>
                </a:r>
                <a:r>
                  <a:rPr lang="en-GB" dirty="0"/>
                  <a:t> </a:t>
                </a:r>
                <a:r>
                  <a:rPr lang="en-GB" dirty="0" err="1"/>
                  <a:t>cercetării</a:t>
                </a:r>
                <a:r>
                  <a:rPr lang="en-GB" dirty="0"/>
                  <a:t> </a:t>
                </a:r>
                <a:r>
                  <a:rPr lang="en-GB" dirty="0" err="1"/>
                  <a:t>este</a:t>
                </a:r>
                <a:r>
                  <a:rPr lang="en-GB" dirty="0"/>
                  <a:t> </a:t>
                </a:r>
                <a:r>
                  <a:rPr lang="en-GB" dirty="0" err="1"/>
                  <a:t>acceptată</a:t>
                </a:r>
                <a:r>
                  <a:rPr lang="en-GB" dirty="0"/>
                  <a:t>.</a:t>
                </a:r>
              </a:p>
              <a:p>
                <a:endParaRPr lang="ro-RO" dirty="0"/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5" name="Substituent conținut 4">
                <a:extLst>
                  <a:ext uri="{FF2B5EF4-FFF2-40B4-BE49-F238E27FC236}">
                    <a16:creationId xmlns:a16="http://schemas.microsoft.com/office/drawing/2014/main" id="{FD18A507-39EB-488A-88F1-9C8826372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581150"/>
                <a:ext cx="10058400" cy="4591050"/>
              </a:xfrm>
              <a:blipFill>
                <a:blip r:embed="rId2"/>
                <a:stretch>
                  <a:fillRect l="-378" t="-110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58E3B16A-77A4-BDCE-2C15-16F9E591E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204" y="3876675"/>
            <a:ext cx="57785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74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5302B-E0B4-43F5-8757-1DE66E8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2529"/>
          </a:xfrm>
        </p:spPr>
        <p:txBody>
          <a:bodyPr/>
          <a:lstStyle/>
          <a:p>
            <a:r>
              <a:rPr lang="ro-RO" dirty="0" err="1"/>
              <a:t>Example</a:t>
            </a:r>
            <a:r>
              <a:rPr lang="ro-RO" dirty="0"/>
              <a:t> - R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FD18A507-39EB-488A-88F1-9C882637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1150"/>
            <a:ext cx="10058400" cy="4591050"/>
          </a:xfrm>
        </p:spPr>
        <p:txBody>
          <a:bodyPr/>
          <a:lstStyle/>
          <a:p>
            <a:r>
              <a:rPr lang="en-GB" dirty="0"/>
              <a:t>p = 0.003 &lt; alpha (0.05) -&gt; H0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respinsă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acceptăm</a:t>
            </a:r>
            <a:r>
              <a:rPr lang="en-GB" dirty="0"/>
              <a:t> H1-&gt; </a:t>
            </a:r>
            <a:r>
              <a:rPr lang="en-GB" dirty="0" err="1"/>
              <a:t>percepția</a:t>
            </a:r>
            <a:r>
              <a:rPr lang="en-GB" dirty="0"/>
              <a:t> </a:t>
            </a:r>
            <a:r>
              <a:rPr lang="en-GB" dirty="0" err="1"/>
              <a:t>izolării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perioada</a:t>
            </a:r>
            <a:r>
              <a:rPr lang="en-GB" dirty="0"/>
              <a:t> </a:t>
            </a:r>
            <a:r>
              <a:rPr lang="en-GB" dirty="0" err="1"/>
              <a:t>pandemiei</a:t>
            </a:r>
            <a:r>
              <a:rPr lang="en-GB" dirty="0"/>
              <a:t> COVID-19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diferită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funcție</a:t>
            </a:r>
            <a:r>
              <a:rPr lang="en-GB" dirty="0"/>
              <a:t> de </a:t>
            </a:r>
            <a:r>
              <a:rPr lang="en-GB" dirty="0" err="1"/>
              <a:t>prezența</a:t>
            </a:r>
            <a:r>
              <a:rPr lang="en-GB" dirty="0"/>
              <a:t> </a:t>
            </a:r>
            <a:r>
              <a:rPr lang="en-GB" dirty="0" err="1"/>
              <a:t>animalelor</a:t>
            </a:r>
            <a:r>
              <a:rPr lang="en-GB" dirty="0"/>
              <a:t> de </a:t>
            </a:r>
            <a:r>
              <a:rPr lang="en-GB" dirty="0" err="1"/>
              <a:t>companie</a:t>
            </a:r>
            <a:r>
              <a:rPr lang="en-GB" dirty="0"/>
              <a:t>.</a:t>
            </a:r>
          </a:p>
          <a:p>
            <a:endParaRPr lang="ro-RO" dirty="0"/>
          </a:p>
        </p:txBody>
      </p:sp>
      <p:pic>
        <p:nvPicPr>
          <p:cNvPr id="3" name="Picture 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199AFD39-5789-B573-864F-422E9D101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204" y="3876675"/>
            <a:ext cx="57785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93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5302B-E0B4-43F5-8757-1DE66E8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2529"/>
          </a:xfrm>
        </p:spPr>
        <p:txBody>
          <a:bodyPr/>
          <a:lstStyle/>
          <a:p>
            <a:r>
              <a:rPr lang="ro-RO" dirty="0" err="1"/>
              <a:t>Example</a:t>
            </a:r>
            <a:r>
              <a:rPr lang="ro-RO" dirty="0"/>
              <a:t> - R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FD18A507-39EB-488A-88F1-9C882637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1150"/>
            <a:ext cx="10058400" cy="4591050"/>
          </a:xfrm>
        </p:spPr>
        <p:txBody>
          <a:bodyPr/>
          <a:lstStyle/>
          <a:p>
            <a:r>
              <a:rPr lang="en-GB" dirty="0" err="1"/>
              <a:t>Deoarece</a:t>
            </a:r>
            <a:r>
              <a:rPr lang="en-GB" dirty="0"/>
              <a:t> </a:t>
            </a:r>
            <a:r>
              <a:rPr lang="en-GB" dirty="0" err="1"/>
              <a:t>varianțele</a:t>
            </a:r>
            <a:r>
              <a:rPr lang="en-GB" dirty="0"/>
              <a:t> sunt </a:t>
            </a:r>
            <a:r>
              <a:rPr lang="en-GB" dirty="0" err="1"/>
              <a:t>omogene</a:t>
            </a:r>
            <a:r>
              <a:rPr lang="en-GB" dirty="0"/>
              <a:t>, </a:t>
            </a:r>
            <a:r>
              <a:rPr lang="en-GB" dirty="0" err="1"/>
              <a:t>analiza</a:t>
            </a:r>
            <a:r>
              <a:rPr lang="en-GB" dirty="0"/>
              <a:t> post-hoc se </a:t>
            </a:r>
            <a:r>
              <a:rPr lang="en-GB" dirty="0" err="1"/>
              <a:t>va</a:t>
            </a:r>
            <a:r>
              <a:rPr lang="en-GB" dirty="0"/>
              <a:t> face cu </a:t>
            </a:r>
            <a:r>
              <a:rPr lang="en-GB" dirty="0" err="1"/>
              <a:t>testul</a:t>
            </a:r>
            <a:r>
              <a:rPr lang="en-GB" dirty="0"/>
              <a:t> Bonferroni.</a:t>
            </a:r>
          </a:p>
          <a:p>
            <a:r>
              <a:rPr lang="en-GB" dirty="0" err="1"/>
              <a:t>pairwise.t.test</a:t>
            </a:r>
            <a:r>
              <a:rPr lang="en-GB" dirty="0"/>
              <a:t> –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funcția</a:t>
            </a:r>
            <a:r>
              <a:rPr lang="en-GB" dirty="0"/>
              <a:t> </a:t>
            </a:r>
            <a:r>
              <a:rPr lang="en-GB" dirty="0" err="1"/>
              <a:t>necesară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aplica</a:t>
            </a:r>
            <a:r>
              <a:rPr lang="en-GB" dirty="0"/>
              <a:t> </a:t>
            </a:r>
            <a:r>
              <a:rPr lang="en-GB" dirty="0" err="1"/>
              <a:t>testul</a:t>
            </a:r>
            <a:r>
              <a:rPr lang="en-GB" dirty="0"/>
              <a:t> </a:t>
            </a:r>
            <a:r>
              <a:rPr lang="en-GB" dirty="0" err="1"/>
              <a:t>bonferroni</a:t>
            </a:r>
            <a:r>
              <a:rPr lang="en-GB" dirty="0"/>
              <a:t>.</a:t>
            </a:r>
          </a:p>
          <a:p>
            <a:r>
              <a:rPr lang="en-GB" dirty="0" err="1"/>
              <a:t>p.adjust.method</a:t>
            </a:r>
            <a:r>
              <a:rPr lang="en-GB" dirty="0"/>
              <a:t> – </a:t>
            </a:r>
            <a:r>
              <a:rPr lang="en-GB" dirty="0" err="1"/>
              <a:t>indică</a:t>
            </a:r>
            <a:r>
              <a:rPr lang="en-GB" dirty="0"/>
              <a:t> </a:t>
            </a:r>
            <a:r>
              <a:rPr lang="en-GB" dirty="0" err="1"/>
              <a:t>tipul</a:t>
            </a:r>
            <a:r>
              <a:rPr lang="en-GB" dirty="0"/>
              <a:t> de </a:t>
            </a:r>
            <a:r>
              <a:rPr lang="en-GB" dirty="0" err="1"/>
              <a:t>analiză</a:t>
            </a:r>
            <a:r>
              <a:rPr lang="en-GB" dirty="0"/>
              <a:t>.</a:t>
            </a:r>
          </a:p>
          <a:p>
            <a:r>
              <a:rPr lang="en-GB" dirty="0" err="1"/>
              <a:t>Pairwise.t.test</a:t>
            </a:r>
            <a:r>
              <a:rPr lang="en-GB" dirty="0"/>
              <a:t>(</a:t>
            </a:r>
            <a:r>
              <a:rPr lang="en-GB" dirty="0" err="1"/>
              <a:t>variabila</a:t>
            </a:r>
            <a:r>
              <a:rPr lang="en-GB" dirty="0"/>
              <a:t> </a:t>
            </a:r>
            <a:r>
              <a:rPr lang="en-GB" dirty="0" err="1"/>
              <a:t>dependentă</a:t>
            </a:r>
            <a:r>
              <a:rPr lang="en-GB" dirty="0"/>
              <a:t>, </a:t>
            </a:r>
            <a:r>
              <a:rPr lang="en-GB" dirty="0" err="1"/>
              <a:t>variabila</a:t>
            </a:r>
            <a:r>
              <a:rPr lang="en-GB" dirty="0"/>
              <a:t> </a:t>
            </a:r>
            <a:r>
              <a:rPr lang="en-GB" dirty="0" err="1"/>
              <a:t>independentă</a:t>
            </a:r>
            <a:r>
              <a:rPr lang="en-GB" dirty="0"/>
              <a:t>, </a:t>
            </a:r>
            <a:r>
              <a:rPr lang="en-GB" dirty="0" err="1"/>
              <a:t>p.adjust.method</a:t>
            </a:r>
            <a:r>
              <a:rPr lang="en-GB" dirty="0"/>
              <a:t>=”method”).</a:t>
            </a:r>
          </a:p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1680F-15B5-0F4A-BEF3-85FE51326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331" y="3876675"/>
            <a:ext cx="6477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96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5302B-E0B4-43F5-8757-1DE66E8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2529"/>
          </a:xfrm>
        </p:spPr>
        <p:txBody>
          <a:bodyPr/>
          <a:lstStyle/>
          <a:p>
            <a:r>
              <a:rPr lang="ro-RO" dirty="0" err="1"/>
              <a:t>Example</a:t>
            </a:r>
            <a:r>
              <a:rPr lang="ro-RO" dirty="0"/>
              <a:t> - R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FD18A507-39EB-488A-88F1-9C882637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1150"/>
            <a:ext cx="10058400" cy="4591050"/>
          </a:xfrm>
        </p:spPr>
        <p:txBody>
          <a:bodyPr/>
          <a:lstStyle/>
          <a:p>
            <a:r>
              <a:rPr lang="en-GB" dirty="0"/>
              <a:t>Prima </a:t>
            </a:r>
            <a:r>
              <a:rPr lang="en-GB" dirty="0" err="1"/>
              <a:t>comparație</a:t>
            </a:r>
            <a:r>
              <a:rPr lang="en-GB" dirty="0"/>
              <a:t>: group 0 (</a:t>
            </a:r>
            <a:r>
              <a:rPr lang="en-GB" dirty="0" err="1"/>
              <a:t>fără</a:t>
            </a:r>
            <a:r>
              <a:rPr lang="en-GB" dirty="0"/>
              <a:t> </a:t>
            </a:r>
            <a:r>
              <a:rPr lang="en-GB" dirty="0" err="1"/>
              <a:t>animale</a:t>
            </a:r>
            <a:r>
              <a:rPr lang="en-GB" dirty="0"/>
              <a:t>) vs group 1 (un animal) - p = 0.003</a:t>
            </a:r>
          </a:p>
          <a:p>
            <a:r>
              <a:rPr lang="en-GB" dirty="0"/>
              <a:t>A </a:t>
            </a:r>
            <a:r>
              <a:rPr lang="en-GB" dirty="0" err="1"/>
              <a:t>doua</a:t>
            </a:r>
            <a:r>
              <a:rPr lang="en-GB" dirty="0"/>
              <a:t> </a:t>
            </a:r>
            <a:r>
              <a:rPr lang="en-GB" dirty="0" err="1"/>
              <a:t>comparație</a:t>
            </a:r>
            <a:r>
              <a:rPr lang="en-GB" dirty="0"/>
              <a:t>: group 0 (</a:t>
            </a:r>
            <a:r>
              <a:rPr lang="en-GB" dirty="0" err="1"/>
              <a:t>fără</a:t>
            </a:r>
            <a:r>
              <a:rPr lang="en-GB" dirty="0"/>
              <a:t> </a:t>
            </a:r>
            <a:r>
              <a:rPr lang="en-GB" dirty="0" err="1"/>
              <a:t>animale</a:t>
            </a:r>
            <a:r>
              <a:rPr lang="en-GB" dirty="0"/>
              <a:t>) vs group 2 (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puțin</a:t>
            </a:r>
            <a:r>
              <a:rPr lang="en-GB" dirty="0"/>
              <a:t> </a:t>
            </a:r>
            <a:r>
              <a:rPr lang="en-GB" dirty="0" err="1"/>
              <a:t>două</a:t>
            </a:r>
            <a:r>
              <a:rPr lang="en-GB" dirty="0"/>
              <a:t> </a:t>
            </a:r>
            <a:r>
              <a:rPr lang="en-GB" dirty="0" err="1"/>
              <a:t>animale</a:t>
            </a:r>
            <a:r>
              <a:rPr lang="en-GB" dirty="0"/>
              <a:t>) – p = 0.038.</a:t>
            </a:r>
          </a:p>
          <a:p>
            <a:r>
              <a:rPr lang="en-GB" dirty="0"/>
              <a:t>A </a:t>
            </a:r>
            <a:r>
              <a:rPr lang="en-GB" dirty="0" err="1"/>
              <a:t>treia</a:t>
            </a:r>
            <a:r>
              <a:rPr lang="en-GB" dirty="0"/>
              <a:t> </a:t>
            </a:r>
            <a:r>
              <a:rPr lang="en-GB" dirty="0" err="1"/>
              <a:t>comparațoe</a:t>
            </a:r>
            <a:r>
              <a:rPr lang="en-GB" dirty="0"/>
              <a:t>: group 1 (un animal) vs group 2 (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puțin</a:t>
            </a:r>
            <a:r>
              <a:rPr lang="en-GB" dirty="0"/>
              <a:t> </a:t>
            </a:r>
            <a:r>
              <a:rPr lang="en-GB" dirty="0" err="1"/>
              <a:t>două</a:t>
            </a:r>
            <a:r>
              <a:rPr lang="en-GB" dirty="0"/>
              <a:t> </a:t>
            </a:r>
            <a:r>
              <a:rPr lang="en-GB" dirty="0" err="1"/>
              <a:t>animale</a:t>
            </a:r>
            <a:r>
              <a:rPr lang="en-GB" dirty="0"/>
              <a:t>) – p = 1.000</a:t>
            </a:r>
          </a:p>
          <a:p>
            <a:endParaRPr lang="ro-RO" dirty="0"/>
          </a:p>
        </p:txBody>
      </p:sp>
      <p:pic>
        <p:nvPicPr>
          <p:cNvPr id="3" name="Picture 2" descr="A blue screen with white text&#10;&#10;Description automatically generated">
            <a:extLst>
              <a:ext uri="{FF2B5EF4-FFF2-40B4-BE49-F238E27FC236}">
                <a16:creationId xmlns:a16="http://schemas.microsoft.com/office/drawing/2014/main" id="{AC6DDD13-8F79-FA2B-1226-52E4FA18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127" y="3429000"/>
            <a:ext cx="54102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68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5302B-E0B4-43F5-8757-1DE66E8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2529"/>
          </a:xfrm>
        </p:spPr>
        <p:txBody>
          <a:bodyPr/>
          <a:lstStyle/>
          <a:p>
            <a:r>
              <a:rPr lang="ro-RO" dirty="0" err="1"/>
              <a:t>Example</a:t>
            </a:r>
            <a:r>
              <a:rPr lang="ro-RO" dirty="0"/>
              <a:t> - R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FD18A507-39EB-488A-88F1-9C882637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1150"/>
            <a:ext cx="10058400" cy="4591050"/>
          </a:xfrm>
        </p:spPr>
        <p:txBody>
          <a:bodyPr/>
          <a:lstStyle/>
          <a:p>
            <a:r>
              <a:rPr lang="en-GB" dirty="0" err="1"/>
              <a:t>Dacă</a:t>
            </a:r>
            <a:r>
              <a:rPr lang="en-GB" dirty="0"/>
              <a:t> p &gt; 0.05 </a:t>
            </a:r>
            <a:r>
              <a:rPr lang="en-GB" dirty="0" err="1"/>
              <a:t>diferența</a:t>
            </a:r>
            <a:r>
              <a:rPr lang="en-GB" dirty="0"/>
              <a:t> </a:t>
            </a:r>
            <a:r>
              <a:rPr lang="en-GB" dirty="0" err="1"/>
              <a:t>dintre</a:t>
            </a:r>
            <a:r>
              <a:rPr lang="en-GB" dirty="0"/>
              <a:t> </a:t>
            </a:r>
            <a:r>
              <a:rPr lang="en-GB" dirty="0" err="1"/>
              <a:t>cele</a:t>
            </a:r>
            <a:r>
              <a:rPr lang="en-GB" dirty="0"/>
              <a:t> </a:t>
            </a:r>
            <a:r>
              <a:rPr lang="en-GB" dirty="0" err="1"/>
              <a:t>două</a:t>
            </a:r>
            <a:r>
              <a:rPr lang="en-GB" dirty="0"/>
              <a:t> </a:t>
            </a:r>
            <a:r>
              <a:rPr lang="en-GB" dirty="0" err="1"/>
              <a:t>grupuri</a:t>
            </a:r>
            <a:r>
              <a:rPr lang="en-GB" dirty="0"/>
              <a:t> </a:t>
            </a:r>
            <a:r>
              <a:rPr lang="en-GB" dirty="0" err="1"/>
              <a:t>comparate</a:t>
            </a:r>
            <a:r>
              <a:rPr lang="en-GB" dirty="0"/>
              <a:t> nu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semnficativă</a:t>
            </a:r>
            <a:r>
              <a:rPr lang="en-GB" dirty="0"/>
              <a:t>.</a:t>
            </a:r>
          </a:p>
          <a:p>
            <a:r>
              <a:rPr lang="en-GB" dirty="0" err="1"/>
              <a:t>Dacă</a:t>
            </a:r>
            <a:r>
              <a:rPr lang="en-GB" dirty="0"/>
              <a:t> p ≤ 0.05 </a:t>
            </a:r>
            <a:r>
              <a:rPr lang="en-GB" dirty="0" err="1"/>
              <a:t>diferența</a:t>
            </a:r>
            <a:r>
              <a:rPr lang="en-GB" dirty="0"/>
              <a:t> </a:t>
            </a:r>
            <a:r>
              <a:rPr lang="en-GB" dirty="0" err="1"/>
              <a:t>dintre</a:t>
            </a:r>
            <a:r>
              <a:rPr lang="en-GB" dirty="0"/>
              <a:t> </a:t>
            </a:r>
            <a:r>
              <a:rPr lang="en-GB" dirty="0" err="1"/>
              <a:t>grupuri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semnificativă</a:t>
            </a:r>
            <a:r>
              <a:rPr lang="en-GB" dirty="0"/>
              <a:t>.</a:t>
            </a:r>
          </a:p>
          <a:p>
            <a:endParaRPr lang="ro-RO" dirty="0"/>
          </a:p>
        </p:txBody>
      </p:sp>
      <p:pic>
        <p:nvPicPr>
          <p:cNvPr id="8" name="Picture 7" descr="A blue screen with white text&#10;&#10;Description automatically generated">
            <a:extLst>
              <a:ext uri="{FF2B5EF4-FFF2-40B4-BE49-F238E27FC236}">
                <a16:creationId xmlns:a16="http://schemas.microsoft.com/office/drawing/2014/main" id="{D28E699C-C6FE-73AE-1139-8E145E3A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127" y="3876675"/>
            <a:ext cx="54102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70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5302B-E0B4-43F5-8757-1DE66E8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2529"/>
          </a:xfrm>
        </p:spPr>
        <p:txBody>
          <a:bodyPr/>
          <a:lstStyle/>
          <a:p>
            <a:r>
              <a:rPr lang="ro-RO" dirty="0" err="1"/>
              <a:t>Example</a:t>
            </a:r>
            <a:r>
              <a:rPr lang="ro-RO" dirty="0"/>
              <a:t> - R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FD18A507-39EB-488A-88F1-9C882637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1150"/>
            <a:ext cx="10058400" cy="4591050"/>
          </a:xfrm>
        </p:spPr>
        <p:txBody>
          <a:bodyPr/>
          <a:lstStyle/>
          <a:p>
            <a:r>
              <a:rPr lang="en-GB" dirty="0" err="1"/>
              <a:t>Analiza</a:t>
            </a:r>
            <a:r>
              <a:rPr lang="en-GB" dirty="0"/>
              <a:t> post-hoc cu </a:t>
            </a:r>
            <a:r>
              <a:rPr lang="en-GB" dirty="0" err="1"/>
              <a:t>testul</a:t>
            </a:r>
            <a:r>
              <a:rPr lang="en-GB" dirty="0"/>
              <a:t> Tukey.</a:t>
            </a:r>
          </a:p>
          <a:p>
            <a:endParaRPr lang="ro-RO" dirty="0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8869E32D-4F87-F879-C801-3B16FE1EC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05" y="2069003"/>
            <a:ext cx="4064000" cy="990600"/>
          </a:xfrm>
          <a:prstGeom prst="rect">
            <a:avLst/>
          </a:prstGeom>
        </p:spPr>
      </p:pic>
      <p:pic>
        <p:nvPicPr>
          <p:cNvPr id="7" name="Picture 6" descr="A blue screen with white text&#10;&#10;Description automatically generated">
            <a:extLst>
              <a:ext uri="{FF2B5EF4-FFF2-40B4-BE49-F238E27FC236}">
                <a16:creationId xmlns:a16="http://schemas.microsoft.com/office/drawing/2014/main" id="{B94503D8-BDDE-194E-AB0E-65B873555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130" y="3273592"/>
            <a:ext cx="48260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01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75302B-E0B4-43F5-8757-1DE66E8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2529"/>
          </a:xfrm>
        </p:spPr>
        <p:txBody>
          <a:bodyPr/>
          <a:lstStyle/>
          <a:p>
            <a:r>
              <a:rPr lang="ro-RO" dirty="0" err="1"/>
              <a:t>Example</a:t>
            </a:r>
            <a:r>
              <a:rPr lang="ro-RO" dirty="0"/>
              <a:t> - R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FD18A507-39EB-488A-88F1-9C882637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1150"/>
            <a:ext cx="10058400" cy="4591050"/>
          </a:xfrm>
        </p:spPr>
        <p:txBody>
          <a:bodyPr/>
          <a:lstStyle/>
          <a:p>
            <a:r>
              <a:rPr lang="en-GB" dirty="0" err="1"/>
              <a:t>Analiza</a:t>
            </a:r>
            <a:r>
              <a:rPr lang="en-GB" dirty="0"/>
              <a:t> post-hoc cu </a:t>
            </a:r>
            <a:r>
              <a:rPr lang="en-GB" dirty="0" err="1"/>
              <a:t>testul</a:t>
            </a:r>
            <a:r>
              <a:rPr lang="en-GB" dirty="0"/>
              <a:t> Dunnett.</a:t>
            </a:r>
          </a:p>
          <a:p>
            <a:r>
              <a:rPr lang="en-GB" dirty="0">
                <a:solidFill>
                  <a:srgbClr val="FF0000"/>
                </a:solidFill>
              </a:rPr>
              <a:t>Se </a:t>
            </a:r>
            <a:r>
              <a:rPr lang="en-GB" dirty="0" err="1">
                <a:solidFill>
                  <a:srgbClr val="FF0000"/>
                </a:solidFill>
              </a:rPr>
              <a:t>aplică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atunci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când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varianțele</a:t>
            </a:r>
            <a:r>
              <a:rPr lang="en-GB" dirty="0">
                <a:solidFill>
                  <a:srgbClr val="FF0000"/>
                </a:solidFill>
              </a:rPr>
              <a:t> nu sunt </a:t>
            </a:r>
            <a:r>
              <a:rPr lang="en-GB" dirty="0" err="1">
                <a:solidFill>
                  <a:srgbClr val="FF0000"/>
                </a:solidFill>
              </a:rPr>
              <a:t>omogene</a:t>
            </a:r>
            <a:r>
              <a:rPr lang="en-GB" dirty="0"/>
              <a:t>.</a:t>
            </a:r>
          </a:p>
          <a:p>
            <a:r>
              <a:rPr lang="en-GB" dirty="0" err="1"/>
              <a:t>Solicită</a:t>
            </a:r>
            <a:r>
              <a:rPr lang="en-GB" dirty="0"/>
              <a:t> </a:t>
            </a:r>
            <a:r>
              <a:rPr lang="en-GB" dirty="0" err="1"/>
              <a:t>pachetul</a:t>
            </a:r>
            <a:r>
              <a:rPr lang="en-GB" dirty="0"/>
              <a:t> </a:t>
            </a:r>
            <a:r>
              <a:rPr lang="en-GB" b="1" dirty="0" err="1">
                <a:solidFill>
                  <a:srgbClr val="FF0000"/>
                </a:solidFill>
              </a:rPr>
              <a:t>multcomp</a:t>
            </a:r>
            <a:r>
              <a:rPr lang="en-GB" dirty="0"/>
              <a:t>.</a:t>
            </a:r>
          </a:p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9F25F-E59C-468D-319A-7415AF2C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908300"/>
            <a:ext cx="7162800" cy="762000"/>
          </a:xfrm>
          <a:prstGeom prst="rect">
            <a:avLst/>
          </a:prstGeom>
        </p:spPr>
      </p:pic>
      <p:pic>
        <p:nvPicPr>
          <p:cNvPr id="9" name="Picture 8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98E9239C-2F0C-CEE9-65E9-3F8828688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3708400"/>
            <a:ext cx="5943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92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778EA-23A1-0778-377B-5FD79463E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ro-RO"/>
              <a:t>MULȚUMESC!</a:t>
            </a:r>
          </a:p>
        </p:txBody>
      </p:sp>
    </p:spTree>
    <p:extLst>
      <p:ext uri="{BB962C8B-B14F-4D97-AF65-F5344CB8AC3E}">
        <p14:creationId xmlns:p14="http://schemas.microsoft.com/office/powerpoint/2010/main" val="528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47FFCB-7BE9-48CF-8EFE-4972CA8E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1104"/>
          </a:xfrm>
        </p:spPr>
        <p:txBody>
          <a:bodyPr>
            <a:normAutofit fontScale="90000"/>
          </a:bodyPr>
          <a:lstStyle/>
          <a:p>
            <a:r>
              <a:rPr lang="ro-RO" dirty="0"/>
              <a:t>Interpretarea rezultatului testului ANOVA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557CE2B-B48B-454D-958D-2BD4F6DB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15736"/>
            <a:ext cx="10058400" cy="4556464"/>
          </a:xfrm>
        </p:spPr>
        <p:txBody>
          <a:bodyPr/>
          <a:lstStyle/>
          <a:p>
            <a:r>
              <a:rPr lang="ro-RO" dirty="0"/>
              <a:t>Testul t pentru 2 eșantioane independente testează care este probabilitatea ca două medii să fie egale.</a:t>
            </a:r>
          </a:p>
          <a:p>
            <a:endParaRPr lang="ro-RO" dirty="0"/>
          </a:p>
          <a:p>
            <a:r>
              <a:rPr lang="ro-RO" dirty="0"/>
              <a:t>ANOVA ne indică probabilitatea ca cele k (nr de grupuri) medii să fie egale.</a:t>
            </a:r>
          </a:p>
          <a:p>
            <a:endParaRPr lang="ro-RO" dirty="0"/>
          </a:p>
          <a:p>
            <a:r>
              <a:rPr lang="ro-RO" dirty="0"/>
              <a:t>F – este raportul dintre varianța explicată și varianța ne-explicată (F este raportul dintre model și eroarea sa).</a:t>
            </a:r>
          </a:p>
        </p:txBody>
      </p:sp>
    </p:spTree>
    <p:extLst>
      <p:ext uri="{BB962C8B-B14F-4D97-AF65-F5344CB8AC3E}">
        <p14:creationId xmlns:p14="http://schemas.microsoft.com/office/powerpoint/2010/main" val="6655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47FFCB-7BE9-48CF-8EFE-4972CA8E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1104"/>
          </a:xfrm>
        </p:spPr>
        <p:txBody>
          <a:bodyPr>
            <a:normAutofit fontScale="90000"/>
          </a:bodyPr>
          <a:lstStyle/>
          <a:p>
            <a:r>
              <a:rPr lang="ro-RO" dirty="0"/>
              <a:t>Interpretarea rezultatului testului ANOVA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557CE2B-B48B-454D-958D-2BD4F6DB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15736"/>
            <a:ext cx="10058400" cy="4556464"/>
          </a:xfrm>
        </p:spPr>
        <p:txBody>
          <a:bodyPr/>
          <a:lstStyle/>
          <a:p>
            <a:r>
              <a:rPr lang="ro-RO" dirty="0"/>
              <a:t>ANOVA este un test de tip </a:t>
            </a:r>
            <a:r>
              <a:rPr lang="ro-RO" i="1" dirty="0"/>
              <a:t>omnibus </a:t>
            </a:r>
            <a:r>
              <a:rPr lang="ro-RO" i="1" dirty="0">
                <a:latin typeface="Times" panose="02020603050405020304" pitchFamily="18" charset="0"/>
                <a:cs typeface="Times" panose="02020603050405020304" pitchFamily="18" charset="0"/>
              </a:rPr>
              <a:t>→ </a:t>
            </a:r>
            <a:r>
              <a:rPr lang="ro-RO" dirty="0">
                <a:cs typeface="Times" panose="02020603050405020304" pitchFamily="18" charset="0"/>
              </a:rPr>
              <a:t>ne indică efectul general al VI.</a:t>
            </a:r>
          </a:p>
          <a:p>
            <a:r>
              <a:rPr lang="ro-RO" dirty="0">
                <a:cs typeface="Times" panose="02020603050405020304" pitchFamily="18" charset="0"/>
              </a:rPr>
              <a:t>ANOVA testează dacă VI are un efect semnificativ la nivel general, fără a spune care este grupul/sunt grupurile influențate de VI.</a:t>
            </a:r>
          </a:p>
          <a:p>
            <a:endParaRPr lang="ro-RO" dirty="0">
              <a:cs typeface="Times" panose="02020603050405020304" pitchFamily="18" charset="0"/>
            </a:endParaRPr>
          </a:p>
          <a:p>
            <a:r>
              <a:rPr lang="ro-RO" dirty="0">
                <a:cs typeface="Times" panose="02020603050405020304" pitchFamily="18" charset="0"/>
              </a:rPr>
              <a:t>H0 – susține că cele k medii sunt egale</a:t>
            </a:r>
          </a:p>
          <a:p>
            <a:r>
              <a:rPr lang="ro-RO" dirty="0">
                <a:cs typeface="Times" panose="02020603050405020304" pitchFamily="18" charset="0"/>
              </a:rPr>
              <a:t>H1 – susține că cele k medii sunt semnificativ diferite</a:t>
            </a:r>
          </a:p>
          <a:p>
            <a:endParaRPr lang="ro-RO" dirty="0">
              <a:cs typeface="Times" panose="02020603050405020304" pitchFamily="18" charset="0"/>
            </a:endParaRPr>
          </a:p>
          <a:p>
            <a:r>
              <a:rPr lang="ro-RO" dirty="0">
                <a:cs typeface="Times" panose="02020603050405020304" pitchFamily="18" charset="0"/>
              </a:rPr>
              <a:t>Dacă F este semnificativ statistic </a:t>
            </a:r>
            <a:r>
              <a:rPr lang="ro-RO" dirty="0">
                <a:latin typeface="Times" panose="02020603050405020304" pitchFamily="18" charset="0"/>
                <a:cs typeface="Times" panose="02020603050405020304" pitchFamily="18" charset="0"/>
              </a:rPr>
              <a:t>→</a:t>
            </a:r>
            <a:r>
              <a:rPr lang="ro-RO" dirty="0">
                <a:cs typeface="Times" panose="02020603050405020304" pitchFamily="18" charset="0"/>
              </a:rPr>
              <a:t> </a:t>
            </a:r>
            <a:r>
              <a:rPr lang="ro-RO" b="1" dirty="0">
                <a:cs typeface="Times" panose="02020603050405020304" pitchFamily="18" charset="0"/>
              </a:rPr>
              <a:t>cel puțin un eșantion face parte din altă populație</a:t>
            </a:r>
            <a:endParaRPr lang="ro-RO" b="1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6890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47FFCB-7BE9-48CF-8EFE-4972CA8E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1104"/>
          </a:xfrm>
        </p:spPr>
        <p:txBody>
          <a:bodyPr>
            <a:normAutofit/>
          </a:bodyPr>
          <a:lstStyle/>
          <a:p>
            <a:r>
              <a:rPr lang="ro-RO" dirty="0" err="1"/>
              <a:t>Proprietatile</a:t>
            </a:r>
            <a:r>
              <a:rPr lang="ro-RO" dirty="0"/>
              <a:t> scorului F	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557CE2B-B48B-454D-958D-2BD4F6DB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15736"/>
            <a:ext cx="10058400" cy="4556464"/>
          </a:xfrm>
        </p:spPr>
        <p:txBody>
          <a:bodyPr/>
          <a:lstStyle/>
          <a:p>
            <a:r>
              <a:rPr lang="ro-RO" dirty="0"/>
              <a:t>F ≥ 0</a:t>
            </a:r>
          </a:p>
          <a:p>
            <a:r>
              <a:rPr lang="ro-RO" dirty="0"/>
              <a:t>Distribuție asimetrică pozitiv</a:t>
            </a:r>
          </a:p>
          <a:p>
            <a:r>
              <a:rPr lang="ro-RO" dirty="0"/>
              <a:t>Înălțimea depinde de numărul de grade de libertate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7006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47FFCB-7BE9-48CF-8EFE-4972CA8E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1104"/>
          </a:xfrm>
        </p:spPr>
        <p:txBody>
          <a:bodyPr>
            <a:normAutofit/>
          </a:bodyPr>
          <a:lstStyle/>
          <a:p>
            <a:r>
              <a:rPr lang="ro-RO" dirty="0"/>
              <a:t>VI si VD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557CE2B-B48B-454D-958D-2BD4F6DB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15736"/>
            <a:ext cx="10058400" cy="4556464"/>
          </a:xfrm>
        </p:spPr>
        <p:txBody>
          <a:bodyPr/>
          <a:lstStyle/>
          <a:p>
            <a:r>
              <a:rPr lang="ro-RO" dirty="0"/>
              <a:t>VI se măsoară pe scală nominală</a:t>
            </a:r>
          </a:p>
          <a:p>
            <a:r>
              <a:rPr lang="ro-RO" dirty="0"/>
              <a:t>VI = factor</a:t>
            </a:r>
          </a:p>
          <a:p>
            <a:r>
              <a:rPr lang="ro-RO" dirty="0"/>
              <a:t>Valorile pe care le ia VI se numesc niveluri</a:t>
            </a:r>
          </a:p>
          <a:p>
            <a:r>
              <a:rPr lang="ro-RO" dirty="0"/>
              <a:t>Exemplu: VI = tipul misiunii; nivelurile sunt: 1 = Afghanistan, 2 = Irak și 3 = Siria.</a:t>
            </a:r>
          </a:p>
          <a:p>
            <a:endParaRPr lang="ro-RO" dirty="0"/>
          </a:p>
          <a:p>
            <a:r>
              <a:rPr lang="ro-RO" dirty="0"/>
              <a:t>VD se măsoară pe scală I/R.</a:t>
            </a:r>
          </a:p>
        </p:txBody>
      </p:sp>
    </p:spTree>
    <p:extLst>
      <p:ext uri="{BB962C8B-B14F-4D97-AF65-F5344CB8AC3E}">
        <p14:creationId xmlns:p14="http://schemas.microsoft.com/office/powerpoint/2010/main" val="112017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47FFCB-7BE9-48CF-8EFE-4972CA8E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1104"/>
          </a:xfrm>
        </p:spPr>
        <p:txBody>
          <a:bodyPr>
            <a:normAutofit/>
          </a:bodyPr>
          <a:lstStyle/>
          <a:p>
            <a:r>
              <a:rPr lang="ro-RO" dirty="0" err="1"/>
              <a:t>Rationamentul</a:t>
            </a:r>
            <a:r>
              <a:rPr lang="ro-RO" dirty="0"/>
              <a:t> testului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7557CE2B-B48B-454D-958D-2BD4F6DB6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615736"/>
                <a:ext cx="10058400" cy="455646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o-RO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o-RO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𝑖𝑛𝑡𝑒𝑟𝑔𝑟𝑢𝑝</m:t>
                              </m:r>
                            </m:sub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𝑖𝑛𝑡𝑟𝑎𝑔𝑟𝑢𝑝</m:t>
                              </m:r>
                            </m:sub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ro-RO" i="1">
                          <a:latin typeface="Cambria Math" panose="02040503050406030204" pitchFamily="18" charset="0"/>
                        </a:rPr>
                        <m:t>  ,  </m:t>
                      </m:r>
                      <m:r>
                        <a:rPr lang="ro-RO" i="1">
                          <a:latin typeface="Cambria Math" panose="02040503050406030204" pitchFamily="18" charset="0"/>
                        </a:rPr>
                        <m:t>𝑢𝑛𝑑𝑒</m:t>
                      </m:r>
                      <m:r>
                        <a:rPr lang="ro-RO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ro-RO" dirty="0"/>
              </a:p>
              <a:p>
                <a:pPr lvl="0"/>
                <a:r>
                  <a:rPr lang="ro-RO" dirty="0"/>
                  <a:t>s</a:t>
                </a:r>
                <a:r>
                  <a:rPr lang="ro-RO" baseline="30000" dirty="0"/>
                  <a:t>2</a:t>
                </a:r>
                <a:r>
                  <a:rPr lang="ro-RO" baseline="-25000" dirty="0"/>
                  <a:t>intergrup</a:t>
                </a:r>
                <a:r>
                  <a:rPr lang="ro-RO" dirty="0"/>
                  <a:t> – reprezintă dispersia </a:t>
                </a:r>
                <a:r>
                  <a:rPr lang="ro-RO" dirty="0" err="1"/>
                  <a:t>intergrup</a:t>
                </a:r>
                <a:r>
                  <a:rPr lang="ro-RO" dirty="0"/>
                  <a:t>.</a:t>
                </a:r>
              </a:p>
              <a:p>
                <a:r>
                  <a:rPr lang="ro-RO" dirty="0"/>
                  <a:t>s</a:t>
                </a:r>
                <a:r>
                  <a:rPr lang="ro-RO" baseline="30000" dirty="0"/>
                  <a:t>2</a:t>
                </a:r>
                <a:r>
                  <a:rPr lang="ro-RO" baseline="-25000" dirty="0"/>
                  <a:t>intragrup</a:t>
                </a:r>
                <a:r>
                  <a:rPr lang="ro-RO" dirty="0"/>
                  <a:t> – reprezintă dispersia </a:t>
                </a:r>
                <a:r>
                  <a:rPr lang="ro-RO" dirty="0" err="1"/>
                  <a:t>intragrup</a:t>
                </a:r>
                <a:r>
                  <a:rPr lang="ro-RO" dirty="0"/>
                  <a:t>.</a:t>
                </a:r>
              </a:p>
              <a:p>
                <a:endParaRPr lang="ro-RO" dirty="0"/>
              </a:p>
              <a:p>
                <a:r>
                  <a:rPr lang="ro-RO" dirty="0"/>
                  <a:t>S</a:t>
                </a:r>
                <a:r>
                  <a:rPr lang="ro-RO" baseline="30000" dirty="0"/>
                  <a:t>2</a:t>
                </a:r>
                <a:r>
                  <a:rPr lang="ro-RO" baseline="-25000" dirty="0"/>
                  <a:t>intergrup </a:t>
                </a:r>
                <a:r>
                  <a:rPr lang="ro-RO" dirty="0"/>
                  <a:t>– indică varianța explicată de VI</a:t>
                </a:r>
              </a:p>
              <a:p>
                <a:r>
                  <a:rPr lang="ro-RO" dirty="0"/>
                  <a:t>s</a:t>
                </a:r>
                <a:r>
                  <a:rPr lang="ro-RO" baseline="30000" dirty="0"/>
                  <a:t>2</a:t>
                </a:r>
                <a:r>
                  <a:rPr lang="ro-RO" baseline="-25000" dirty="0"/>
                  <a:t>intragrup</a:t>
                </a:r>
                <a:r>
                  <a:rPr lang="ro-RO" dirty="0"/>
                  <a:t> – indică varianța determinată de factori externi, care nu țin de VI</a:t>
                </a:r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7557CE2B-B48B-454D-958D-2BD4F6DB6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615736"/>
                <a:ext cx="10058400" cy="4556464"/>
              </a:xfrm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10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47FFCB-7BE9-48CF-8EFE-4972CA8E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1104"/>
          </a:xfrm>
        </p:spPr>
        <p:txBody>
          <a:bodyPr>
            <a:normAutofit/>
          </a:bodyPr>
          <a:lstStyle/>
          <a:p>
            <a:r>
              <a:rPr lang="ro-RO" dirty="0" err="1"/>
              <a:t>Rationamentul</a:t>
            </a:r>
            <a:r>
              <a:rPr lang="ro-RO" dirty="0"/>
              <a:t> testului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7557CE2B-B48B-454D-958D-2BD4F6DB6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615736"/>
                <a:ext cx="10058400" cy="4556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𝑖𝑛𝑡𝑒𝑟𝑔𝑟𝑢𝑝</m:t>
                          </m:r>
                        </m:sub>
                        <m:sup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o-RO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ro-RO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o-RO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ro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ro-RO" i="1">
                                  <a:latin typeface="Cambria Math" panose="02040503050406030204" pitchFamily="18" charset="0"/>
                                </a:rPr>
                                <m:t>𝑖𝑛𝑡𝑒𝑟𝑔𝑟𝑢𝑝</m:t>
                              </m:r>
                            </m:sub>
                          </m:sSub>
                        </m:den>
                      </m:f>
                      <m:r>
                        <a:rPr lang="ro-RO" i="1"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ro-RO" i="1">
                          <a:latin typeface="Cambria Math" panose="02040503050406030204" pitchFamily="18" charset="0"/>
                        </a:rPr>
                        <m:t>𝑢𝑛𝑑𝑒</m:t>
                      </m:r>
                      <m:r>
                        <a:rPr lang="ro-RO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ro-RO" dirty="0"/>
              </a:p>
              <a:p>
                <a:pPr lvl="0"/>
                <a:r>
                  <a:rPr lang="ro-RO" dirty="0"/>
                  <a:t>N</a:t>
                </a:r>
                <a:r>
                  <a:rPr lang="ro-RO" baseline="-25000" dirty="0"/>
                  <a:t>i</a:t>
                </a:r>
                <a:r>
                  <a:rPr lang="ro-RO" dirty="0"/>
                  <a:t> – se referă la volumul fiecărui eșantion.</a:t>
                </a:r>
              </a:p>
              <a:p>
                <a:pPr lvl="0"/>
                <a:r>
                  <a:rPr lang="ro-RO" dirty="0"/>
                  <a:t>m</a:t>
                </a:r>
                <a:r>
                  <a:rPr lang="ro-RO" baseline="-25000" dirty="0"/>
                  <a:t>i</a:t>
                </a:r>
                <a:r>
                  <a:rPr lang="ro-RO" dirty="0"/>
                  <a:t> – indică media fiecărui eșantion.</a:t>
                </a:r>
              </a:p>
              <a:p>
                <a:pPr lvl="0"/>
                <a:r>
                  <a:rPr lang="ro-RO" dirty="0"/>
                  <a:t>M – indică media tuturor scorurilor.</a:t>
                </a:r>
              </a:p>
              <a:p>
                <a:pPr lvl="0"/>
                <a:r>
                  <a:rPr lang="ro-RO" dirty="0" err="1"/>
                  <a:t>df</a:t>
                </a:r>
                <a:r>
                  <a:rPr lang="ro-RO" baseline="-25000" dirty="0" err="1"/>
                  <a:t>intergrup</a:t>
                </a:r>
                <a:r>
                  <a:rPr lang="ro-RO" dirty="0"/>
                  <a:t> – este dispersia </a:t>
                </a:r>
                <a:r>
                  <a:rPr lang="ro-RO" dirty="0" err="1"/>
                  <a:t>intergrup</a:t>
                </a:r>
                <a:r>
                  <a:rPr lang="ro-RO" dirty="0"/>
                  <a:t>.</a:t>
                </a:r>
              </a:p>
              <a:p>
                <a:pPr lvl="0"/>
                <a:r>
                  <a:rPr lang="ro-RO" dirty="0"/>
                  <a:t>M – reprezintă media tuturor cazurilor; este egală cu media mediilor eșantioanelor</a:t>
                </a: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𝑖𝑛𝑡𝑒𝑟𝑔𝑟𝑢𝑝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𝑔𝑟𝑢𝑝𝑢𝑟𝑖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o-RO" dirty="0"/>
                  <a:t>, unde:</a:t>
                </a:r>
              </a:p>
              <a:p>
                <a:pPr lvl="0"/>
                <a:r>
                  <a:rPr lang="ro-RO" dirty="0" err="1"/>
                  <a:t>N</a:t>
                </a:r>
                <a:r>
                  <a:rPr lang="ro-RO" baseline="-25000" dirty="0" err="1"/>
                  <a:t>grurpuri</a:t>
                </a:r>
                <a:r>
                  <a:rPr lang="ro-RO" dirty="0"/>
                  <a:t> – reprezintă numărul de eșantioane.</a:t>
                </a: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7557CE2B-B48B-454D-958D-2BD4F6DB6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615736"/>
                <a:ext cx="10058400" cy="4556464"/>
              </a:xfrm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61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 lemn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 lemn</Template>
  <TotalTime>3960</TotalTime>
  <Words>1518</Words>
  <Application>Microsoft Macintosh PowerPoint</Application>
  <PresentationFormat>Widescreen</PresentationFormat>
  <Paragraphs>185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Calibri</vt:lpstr>
      <vt:lpstr>Cambria Math</vt:lpstr>
      <vt:lpstr>Rockwell</vt:lpstr>
      <vt:lpstr>Rockwell Condensed</vt:lpstr>
      <vt:lpstr>Times</vt:lpstr>
      <vt:lpstr>Times New Roman</vt:lpstr>
      <vt:lpstr>Wingdings</vt:lpstr>
      <vt:lpstr>Tip lemn</vt:lpstr>
      <vt:lpstr>Curs 12 – anova one-way</vt:lpstr>
      <vt:lpstr>introducere</vt:lpstr>
      <vt:lpstr>introducere</vt:lpstr>
      <vt:lpstr>Interpretarea rezultatului testului ANOVA</vt:lpstr>
      <vt:lpstr>Interpretarea rezultatului testului ANOVA</vt:lpstr>
      <vt:lpstr>Proprietatile scorului F </vt:lpstr>
      <vt:lpstr>VI si VD</vt:lpstr>
      <vt:lpstr>Rationamentul testului</vt:lpstr>
      <vt:lpstr>Rationamentul testului</vt:lpstr>
      <vt:lpstr>Rationamentul testului</vt:lpstr>
      <vt:lpstr>Rationamentul testului</vt:lpstr>
      <vt:lpstr>Rationamentul testului</vt:lpstr>
      <vt:lpstr>Conditii</vt:lpstr>
      <vt:lpstr>Analiza post-hoc</vt:lpstr>
      <vt:lpstr>Exemplu</vt:lpstr>
      <vt:lpstr>Exemplu</vt:lpstr>
      <vt:lpstr>Exemplu</vt:lpstr>
      <vt:lpstr>Exemplu</vt:lpstr>
      <vt:lpstr>Exemplu</vt:lpstr>
      <vt:lpstr>Exemplu</vt:lpstr>
      <vt:lpstr>Exemplu</vt:lpstr>
      <vt:lpstr>Anova one-way - R</vt:lpstr>
      <vt:lpstr>EXAMPLE - r</vt:lpstr>
      <vt:lpstr>EXAMPLE - r</vt:lpstr>
      <vt:lpstr>EXAMPLE - r</vt:lpstr>
      <vt:lpstr>EXAMPLE - r</vt:lpstr>
      <vt:lpstr>EXAMPLE - r</vt:lpstr>
      <vt:lpstr>Example - R</vt:lpstr>
      <vt:lpstr>Example - R</vt:lpstr>
      <vt:lpstr>Example - R</vt:lpstr>
      <vt:lpstr>Example - R</vt:lpstr>
      <vt:lpstr>Example - R</vt:lpstr>
      <vt:lpstr>Example - R</vt:lpstr>
      <vt:lpstr>Example - R</vt:lpstr>
      <vt:lpstr>Example - R</vt:lpstr>
      <vt:lpstr>Example - 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11 – anova one-way</dc:title>
  <dc:creator>Adrian</dc:creator>
  <cp:lastModifiedBy>Adrian Gorbanescu</cp:lastModifiedBy>
  <cp:revision>40</cp:revision>
  <dcterms:created xsi:type="dcterms:W3CDTF">2018-12-09T07:30:07Z</dcterms:created>
  <dcterms:modified xsi:type="dcterms:W3CDTF">2024-01-10T08:55:54Z</dcterms:modified>
</cp:coreProperties>
</file>