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6" r:id="rId7"/>
    <p:sldId id="268" r:id="rId8"/>
    <p:sldId id="273" r:id="rId9"/>
    <p:sldId id="271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79D"/>
    <a:srgbClr val="FFFFFF"/>
    <a:srgbClr val="15787D"/>
    <a:srgbClr val="FEFEFE"/>
    <a:srgbClr val="009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7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6/29/2019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520568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520567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6/29/2019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pPr algn="r"/>
            <a:r>
              <a:rPr lang="bg-BG" sz="7200" b="1" dirty="0" smtClean="0">
                <a:solidFill>
                  <a:srgbClr val="FFFFFF"/>
                </a:solidFill>
              </a:rPr>
              <a:t>Курсов</a:t>
            </a:r>
            <a:r>
              <a:rPr lang="bg-BG" sz="7200" b="1" dirty="0" smtClean="0">
                <a:solidFill>
                  <a:schemeClr val="tx1"/>
                </a:solidFill>
              </a:rPr>
              <a:t/>
            </a:r>
            <a:br>
              <a:rPr lang="bg-BG" sz="7200" b="1" dirty="0" smtClean="0">
                <a:solidFill>
                  <a:schemeClr val="tx1"/>
                </a:solidFill>
              </a:rPr>
            </a:br>
            <a:r>
              <a:rPr lang="bg-BG" sz="7200" b="1" dirty="0" smtClean="0">
                <a:solidFill>
                  <a:schemeClr val="tx1"/>
                </a:solidFill>
              </a:rPr>
              <a:t> проект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endParaRPr lang="bg-BG" sz="2800" dirty="0" smtClean="0">
              <a:solidFill>
                <a:schemeClr val="tx1"/>
              </a:solidFill>
            </a:endParaRPr>
          </a:p>
          <a:p>
            <a:endParaRPr lang="bg-BG" sz="2800" dirty="0"/>
          </a:p>
          <a:p>
            <a:endParaRPr lang="bg-BG" sz="2800" dirty="0" smtClean="0">
              <a:solidFill>
                <a:schemeClr val="tx1"/>
              </a:solidFill>
            </a:endParaRPr>
          </a:p>
          <a:p>
            <a:endParaRPr lang="bg-BG" sz="2800" dirty="0"/>
          </a:p>
          <a:p>
            <a:r>
              <a:rPr lang="bg-BG" sz="2800" dirty="0" smtClean="0">
                <a:solidFill>
                  <a:schemeClr val="tx1"/>
                </a:solidFill>
              </a:rPr>
              <a:t>НА </a:t>
            </a:r>
          </a:p>
          <a:p>
            <a:r>
              <a:rPr lang="bg-BG" sz="2800" dirty="0" smtClean="0">
                <a:solidFill>
                  <a:schemeClr val="tx1"/>
                </a:solidFill>
              </a:rPr>
              <a:t>6 ГРУПА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 txBox="1">
            <a:spLocks/>
          </p:cNvSpPr>
          <p:nvPr/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vert="horz" lIns="0" tIns="108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b="1" dirty="0" smtClean="0">
                <a:solidFill>
                  <a:srgbClr val="FFFFFF"/>
                </a:solidFill>
              </a:rPr>
              <a:t>ТЕМА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 txBox="1">
            <a:spLocks/>
          </p:cNvSpPr>
          <p:nvPr/>
        </p:nvSpPr>
        <p:spPr>
          <a:xfrm>
            <a:off x="1024130" y="2353734"/>
            <a:ext cx="10171092" cy="38641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dirty="0" smtClean="0">
                <a:solidFill>
                  <a:srgbClr val="FFFFFF"/>
                </a:solidFill>
              </a:rPr>
              <a:t>ДА СЕ РАЗРАБОТИ МЕТЕОРОЛОГИЧНА СТАНЦИЯ С ИЗМЕРВАНЕ НА ТЕМПЕРАТУРА И ВЛАЖНОСТ. ИЗМЕРЕНАТА ТЕМПЕРАТУРА И ВЛАЖНОСТ ДА СЕ ИЗОБРАЗЯВАТ ВЪРХУ ГРАФИЧЕН ДИСПЛЕЙ И ДА СЕ ПРЕДАВАТ ПО КАНАЛ ЗА ВРЪЗКА ВЪВ ФОРМАТ, УДОБЕН ЗА ОБРАБОТВАНЕ.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828675"/>
            <a:ext cx="0" cy="914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7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 txBox="1">
            <a:spLocks/>
          </p:cNvSpPr>
          <p:nvPr/>
        </p:nvSpPr>
        <p:spPr>
          <a:xfrm>
            <a:off x="1024129" y="585216"/>
            <a:ext cx="3795006" cy="1499616"/>
          </a:xfrm>
          <a:prstGeom prst="rect">
            <a:avLst/>
          </a:prstGeom>
        </p:spPr>
        <p:txBody>
          <a:bodyPr vert="horz" lIns="0" tIns="108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b="1" dirty="0" smtClean="0">
                <a:solidFill>
                  <a:srgbClr val="FFFFFF"/>
                </a:solidFill>
              </a:rPr>
              <a:t>ОПИСАНИЕ НА ПРОЕКТА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 txBox="1">
            <a:spLocks/>
          </p:cNvSpPr>
          <p:nvPr/>
        </p:nvSpPr>
        <p:spPr>
          <a:xfrm>
            <a:off x="1024129" y="2353734"/>
            <a:ext cx="10121665" cy="38641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dirty="0" smtClean="0">
                <a:solidFill>
                  <a:srgbClr val="FFFFFF"/>
                </a:solidFill>
              </a:rPr>
              <a:t>В ПРОЕКТА СЕ РАЗРАБОТВА МЕТЕОРОЛОГИЧНА СТАНЦИЯ, БАЗИРАНА НА СЕНЗОР ЗА ИЗМЕРВАНЕ НА ТЕМПЕРАТУРА И ВЛАЖНОСТ ТИП </a:t>
            </a:r>
            <a:r>
              <a:rPr lang="en-US" b="1" dirty="0" smtClean="0">
                <a:solidFill>
                  <a:srgbClr val="FFFFFF"/>
                </a:solidFill>
              </a:rPr>
              <a:t>DHT22</a:t>
            </a:r>
            <a:r>
              <a:rPr lang="en-US" dirty="0" smtClean="0">
                <a:solidFill>
                  <a:srgbClr val="FFFFFF"/>
                </a:solidFill>
              </a:rPr>
              <a:t>. </a:t>
            </a:r>
            <a:r>
              <a:rPr lang="bg-BG" dirty="0" smtClean="0">
                <a:solidFill>
                  <a:srgbClr val="FFFFFF"/>
                </a:solidFill>
              </a:rPr>
              <a:t>ИЗМЕРВАНАТА ТЕМПЕРАТУРА И ВЛАЖНОСТ СЕ ИЗОБРАЗЯВАТ ВЪРХУ ДИСПЛЕЙ. ЗА КАНАЛ ЗА ВРЪЗКА ЩЕ БЪДЕ ИЗПОЛЗВАН ВГРАДЕНИЯ В </a:t>
            </a:r>
            <a:r>
              <a:rPr lang="en-US" b="1" dirty="0" smtClean="0">
                <a:solidFill>
                  <a:srgbClr val="FFFFFF"/>
                </a:solidFill>
              </a:rPr>
              <a:t>ARDUINO UNO UART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bg-BG" dirty="0" smtClean="0">
                <a:solidFill>
                  <a:srgbClr val="FFFFFF"/>
                </a:solidFill>
              </a:rPr>
              <a:t> ДАННИТЕ ЩЕ БЪДАТ ПРЕДАВАНИ ВЪВ ФОРМАТ: </a:t>
            </a:r>
            <a:r>
              <a:rPr lang="en-US" b="1" dirty="0" smtClean="0">
                <a:solidFill>
                  <a:srgbClr val="FFFFFF"/>
                </a:solidFill>
              </a:rPr>
              <a:t>TMP = t; HMD = h&lt;</a:t>
            </a:r>
            <a:r>
              <a:rPr lang="en-US" b="1" dirty="0" err="1" smtClean="0">
                <a:solidFill>
                  <a:srgbClr val="FFFFFF"/>
                </a:solidFill>
              </a:rPr>
              <a:t>cr</a:t>
            </a:r>
            <a:r>
              <a:rPr lang="en-US" b="1" dirty="0" smtClean="0">
                <a:solidFill>
                  <a:srgbClr val="FFFFFF"/>
                </a:solidFill>
              </a:rPr>
              <a:t>&gt;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FFFFFF"/>
                </a:solidFill>
              </a:rPr>
              <a:t>КЪДЕТО </a:t>
            </a:r>
            <a:r>
              <a:rPr lang="en-US" b="1" dirty="0" smtClean="0">
                <a:solidFill>
                  <a:srgbClr val="FFFFFF"/>
                </a:solidFill>
              </a:rPr>
              <a:t>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И</a:t>
            </a:r>
            <a:r>
              <a:rPr lang="bg-BG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h</a:t>
            </a:r>
            <a:r>
              <a:rPr lang="bg-BG" dirty="0" smtClean="0">
                <a:solidFill>
                  <a:srgbClr val="FFFFFF"/>
                </a:solidFill>
              </a:rPr>
              <a:t> СА ИЗМЕРЕНИТЕ СЪОТВЕТНО ТЕМПЕРАТУРА И ВЛАЖНОСТ, РАЗДЕЛЕНИ СЪС ЗНАК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“</a:t>
            </a:r>
            <a:r>
              <a:rPr lang="bg-BG" b="1" dirty="0" smtClean="0">
                <a:solidFill>
                  <a:srgbClr val="FFFFFF"/>
                </a:solidFill>
              </a:rPr>
              <a:t>;“</a:t>
            </a:r>
            <a:r>
              <a:rPr lang="bg-BG" dirty="0" smtClean="0">
                <a:solidFill>
                  <a:srgbClr val="FFFFFF"/>
                </a:solidFill>
              </a:rPr>
              <a:t>, А </a:t>
            </a:r>
            <a:r>
              <a:rPr lang="bg-BG" b="1" dirty="0" smtClean="0">
                <a:solidFill>
                  <a:srgbClr val="FFFFFF"/>
                </a:solidFill>
              </a:rPr>
              <a:t>&lt;</a:t>
            </a:r>
            <a:r>
              <a:rPr lang="en-US" b="1" dirty="0" err="1" smtClean="0">
                <a:solidFill>
                  <a:srgbClr val="FFFFFF"/>
                </a:solidFill>
              </a:rPr>
              <a:t>cr</a:t>
            </a:r>
            <a:r>
              <a:rPr lang="bg-BG" b="1" dirty="0" smtClean="0">
                <a:solidFill>
                  <a:srgbClr val="FFFFFF"/>
                </a:solidFill>
              </a:rPr>
              <a:t>&gt;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bg-BG" dirty="0" smtClean="0">
                <a:solidFill>
                  <a:srgbClr val="FFFFFF"/>
                </a:solidFill>
              </a:rPr>
              <a:t>Е ДОБАВЕНО ЗА КРАЙ НА СЪОБЩЕНИЕТО. ДАННИТЕ ЩЕ БЪДАТ ПРЕДАВАНИ НА ВСЕКИ </a:t>
            </a:r>
            <a:r>
              <a:rPr lang="en-US" b="1" dirty="0" smtClean="0">
                <a:solidFill>
                  <a:srgbClr val="FFFFFF"/>
                </a:solidFill>
              </a:rPr>
              <a:t>10s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62000" y="828675"/>
            <a:ext cx="0" cy="914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14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A9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5" y="5026812"/>
            <a:ext cx="7772400" cy="1463040"/>
          </a:xfrm>
          <a:effectLst>
            <a:outerShdw dist="12700" dir="2700000" algn="tl" rotWithShape="0">
              <a:srgbClr val="15787D"/>
            </a:outerShdw>
          </a:effectLst>
        </p:spPr>
        <p:txBody>
          <a:bodyPr>
            <a:normAutofit/>
          </a:bodyPr>
          <a:lstStyle/>
          <a:p>
            <a:r>
              <a:rPr lang="bg-BG" sz="4800" b="1" dirty="0" smtClean="0">
                <a:solidFill>
                  <a:srgbClr val="FFFFFF"/>
                </a:solidFill>
              </a:rPr>
              <a:t>Блокова схема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585" y="1240073"/>
            <a:ext cx="1811482" cy="9273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523067" y="1403769"/>
            <a:ext cx="1185333" cy="587127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41650" y="1240073"/>
            <a:ext cx="1811482" cy="9273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553132" y="1403769"/>
            <a:ext cx="1185333" cy="587127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83242" y="1240073"/>
            <a:ext cx="1811482" cy="9273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594724" y="1403769"/>
            <a:ext cx="1185333" cy="587127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850147" y="1240073"/>
            <a:ext cx="1811482" cy="9273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4054724" y="2466570"/>
            <a:ext cx="1185333" cy="587127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41649" y="3408315"/>
            <a:ext cx="1811482" cy="9273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585" y="1549687"/>
            <a:ext cx="18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AM2302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53177" y="1416225"/>
            <a:ext cx="181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ARDUINO UNO BOARD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83242" y="1399600"/>
            <a:ext cx="181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LCD CONTROLLER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858229" y="1553452"/>
            <a:ext cx="18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12x2 LCD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741649" y="3730011"/>
            <a:ext cx="18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489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5" y="5026812"/>
            <a:ext cx="7772400" cy="1463040"/>
          </a:xfrm>
        </p:spPr>
        <p:txBody>
          <a:bodyPr>
            <a:normAutofit/>
          </a:bodyPr>
          <a:lstStyle/>
          <a:p>
            <a:r>
              <a:rPr lang="bg-BG" sz="4800" b="1" dirty="0" smtClean="0"/>
              <a:t>ЕЛЕКТРИЧЕСКА схема</a:t>
            </a:r>
            <a:endParaRPr lang="en-US" sz="4800" b="1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A9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95" y="248857"/>
            <a:ext cx="6800409" cy="49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9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 txBox="1">
            <a:spLocks/>
          </p:cNvSpPr>
          <p:nvPr/>
        </p:nvSpPr>
        <p:spPr>
          <a:xfrm>
            <a:off x="1024129" y="585216"/>
            <a:ext cx="4233841" cy="1499616"/>
          </a:xfrm>
          <a:prstGeom prst="rect">
            <a:avLst/>
          </a:prstGeom>
        </p:spPr>
        <p:txBody>
          <a:bodyPr vert="horz" lIns="0" tIns="108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b="1" dirty="0" smtClean="0">
                <a:solidFill>
                  <a:srgbClr val="FFFFFF"/>
                </a:solidFill>
              </a:rPr>
              <a:t>СПИСЪК С КОМПОНЕНТИ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 txBox="1">
            <a:spLocks/>
          </p:cNvSpPr>
          <p:nvPr/>
        </p:nvSpPr>
        <p:spPr>
          <a:xfrm>
            <a:off x="1024129" y="2353734"/>
            <a:ext cx="10121665" cy="3864186"/>
          </a:xfrm>
          <a:prstGeom prst="rect">
            <a:avLst/>
          </a:prstGeom>
          <a:noFill/>
          <a:ln>
            <a:noFill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- </a:t>
            </a:r>
            <a:r>
              <a:rPr lang="en-US" b="1" dirty="0" smtClean="0">
                <a:solidFill>
                  <a:srgbClr val="FFFFFF"/>
                </a:solidFill>
              </a:rPr>
              <a:t>ARDUINO UNO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- </a:t>
            </a:r>
            <a:r>
              <a:rPr lang="bg-BG" dirty="0" smtClean="0">
                <a:solidFill>
                  <a:srgbClr val="FFFFFF"/>
                </a:solidFill>
              </a:rPr>
              <a:t>СЕНЗОР ЗА ТЕМПЕРАТУРА И ВЛАГА </a:t>
            </a:r>
            <a:r>
              <a:rPr lang="en-US" b="1" dirty="0" smtClean="0">
                <a:solidFill>
                  <a:srgbClr val="FFFFFF"/>
                </a:solidFill>
              </a:rPr>
              <a:t>AM2302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- </a:t>
            </a:r>
            <a:r>
              <a:rPr lang="en-US" b="1" dirty="0" smtClean="0">
                <a:solidFill>
                  <a:srgbClr val="FFFFFF"/>
                </a:solidFill>
              </a:rPr>
              <a:t>LCD CONTROLLER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- </a:t>
            </a:r>
            <a:r>
              <a:rPr lang="en-US" b="1" dirty="0" smtClean="0">
                <a:solidFill>
                  <a:srgbClr val="FFFFFF"/>
                </a:solidFill>
              </a:rPr>
              <a:t>16X2 </a:t>
            </a:r>
            <a:r>
              <a:rPr lang="en-US" b="1" dirty="0" smtClean="0">
                <a:solidFill>
                  <a:srgbClr val="FFFFFF"/>
                </a:solidFill>
              </a:rPr>
              <a:t>LCD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828675"/>
            <a:ext cx="0" cy="914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6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 txBox="1">
            <a:spLocks/>
          </p:cNvSpPr>
          <p:nvPr/>
        </p:nvSpPr>
        <p:spPr>
          <a:xfrm>
            <a:off x="1024129" y="585216"/>
            <a:ext cx="4233841" cy="1499616"/>
          </a:xfrm>
          <a:prstGeom prst="rect">
            <a:avLst/>
          </a:prstGeom>
        </p:spPr>
        <p:txBody>
          <a:bodyPr vert="horz" lIns="0" tIns="108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b="1" dirty="0" smtClean="0">
                <a:solidFill>
                  <a:srgbClr val="FFFFFF"/>
                </a:solidFill>
              </a:rPr>
              <a:t>ЗАКЛЮЧЕНИЕ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 txBox="1">
            <a:spLocks/>
          </p:cNvSpPr>
          <p:nvPr/>
        </p:nvSpPr>
        <p:spPr>
          <a:xfrm>
            <a:off x="1024129" y="2353734"/>
            <a:ext cx="10118003" cy="38641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FFFF"/>
                </a:solidFill>
              </a:rPr>
              <a:t>РАЗРАБОТЕНИЯ ПРОЕКТ МОЖЕ ДА БЪДЕ ИЗПОЛЗВАН КАТО МЕТЕОРОЛОГИЧНА СТАНЦИЯ ЗА ИЗМЕРВАНЕ НА АТМОСФЕРНИТЕ УСЛОВИЯ ЗА ПРЕДОСТАВЯНЕ НА ИНФОРМАЦИЯ ЗА ПРОГНОЗИТЕ ЗА ВРЕМЕТО И ЗА ПРОУЧВАНЕ НА ВРЕМЕТО И КЛИМАТА.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828675"/>
            <a:ext cx="0" cy="914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68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14651" y="642938"/>
            <a:ext cx="7165975" cy="5572125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pPr algn="r"/>
            <a:r>
              <a:rPr lang="bg-BG" sz="7200" b="1" dirty="0" smtClean="0">
                <a:solidFill>
                  <a:schemeClr val="tx1"/>
                </a:solidFill>
              </a:rPr>
              <a:t>БЛАГОДАРЯ ЗА</a:t>
            </a:r>
            <a:br>
              <a:rPr lang="bg-BG" sz="7200" b="1" dirty="0" smtClean="0">
                <a:solidFill>
                  <a:schemeClr val="tx1"/>
                </a:solidFill>
              </a:rPr>
            </a:br>
            <a:r>
              <a:rPr lang="bg-BG" sz="7200" b="1" dirty="0" smtClean="0">
                <a:solidFill>
                  <a:schemeClr val="tx1"/>
                </a:solidFill>
              </a:rPr>
              <a:t>ВНИМАНИЕТО</a:t>
            </a:r>
            <a:endParaRPr lang="en-US" sz="72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417446" y="1828800"/>
            <a:ext cx="0" cy="3200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34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549367_Retail Integral design_SL_V1.potx" id="{FB36AE87-C73F-4294-9F09-01F455F4CE76}" vid="{E6A04DB2-B929-4038-A111-8E34896842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E2480EB-55C4-4C24-B5FD-B95B7B99C6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6B0913-D4BB-427F-9A3C-58E430AB6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0C1243-C9FF-4461-B21D-DC7A9A834A30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71af3243-3dd4-4a8d-8c0d-dd76da1f02a5"/>
    <ds:schemaRef ds:uri="http://schemas.microsoft.com/office/infopath/2007/PartnerControls"/>
    <ds:schemaRef ds:uri="http://purl.org/dc/terms/"/>
    <ds:schemaRef ds:uri="http://purl.org/dc/elements/1.1/"/>
    <ds:schemaRef ds:uri="16c05727-aa75-4e4a-9b5f-8a80a116589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Integral design</Template>
  <TotalTime>0</TotalTime>
  <Words>203</Words>
  <Application>Microsoft Office PowerPoint</Application>
  <PresentationFormat>Widescreen</PresentationFormat>
  <Paragraphs>29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Курсов  проект</vt:lpstr>
      <vt:lpstr>PowerPoint Presentation</vt:lpstr>
      <vt:lpstr>PowerPoint Presentation</vt:lpstr>
      <vt:lpstr>Блокова схема</vt:lpstr>
      <vt:lpstr>ЕЛЕКТРИЧЕСКА схема</vt:lpstr>
      <vt:lpstr>PowerPoint Presentation</vt:lpstr>
      <vt:lpstr>PowerPoint Presentation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2019-06-28T20:13:21Z</dcterms:created>
  <dcterms:modified xsi:type="dcterms:W3CDTF">2019-06-29T22:32:11Z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