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Default Extension="docx" ContentType="application/vnd.openxmlformats-officedocument.wordprocessingml.document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1668" y="-10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1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1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112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5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5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5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6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7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9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9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68350"/>
            <a:ext cx="5114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1.docx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096125" y="6599237"/>
            <a:ext cx="2516187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21-28/04/2021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2019 – 2020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503237" y="13414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 la C++: trebuie s</a:t>
            </a: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facă schimbare de tip dintre void* in tip*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p=(char *) 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sizeof: a se folosi pentru portabilitate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 verifica dacă alocarea a fost fără eroare (dacă se întoarce null sau nu)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(!p) …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5"/>
          <p:cNvSpPr txBox="1"/>
          <p:nvPr/>
        </p:nvSpPr>
        <p:spPr>
          <a:xfrm>
            <a:off x="2520950" y="1646237"/>
            <a:ext cx="5038725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//{L} LocalExtern2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C10:LocalExtern2.cpp {O}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extern şi static</a:t>
            </a:r>
            <a:endParaRPr lang="ro-RO" dirty="0"/>
          </a:p>
        </p:txBody>
      </p:sp>
      <p:sp>
        <p:nvSpPr>
          <p:cNvPr id="871" name="Google Shape;871;p116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</a:t>
            </a:r>
            <a:r>
              <a:rPr lang="vi-VN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doar vizibilitatea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 similar cu extern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restrictiv: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/>
          </a:p>
        </p:txBody>
      </p:sp>
      <p:sp>
        <p:nvSpPr>
          <p:cNvPr id="872" name="Google Shape;872;p11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73" name="Google Shape;87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specificatori: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auto: aproape nefolosit; spune ca e var. local</a:t>
            </a:r>
            <a:r>
              <a:rPr lang="vi-VN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vi-VN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pună într-un registru</a:t>
            </a:r>
            <a:endParaRPr lang="ro-RO" dirty="0" smtClean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1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0" name="Google Shape;88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Descrieţi pe scurt funcţiile şablon (template).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schimba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afiseaza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 curenta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()==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D*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92112" y="6556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eliberarea de memorie alocată dinamic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free(void *p);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 p a fost alocat dinamic cu malloc()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folosi cu argumentul p invalid pentru că rezultă probleme cu lista de alocare dinamică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112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12:</a:t>
            </a:r>
            <a:endParaRPr lang="ro-RO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o-RO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buClr>
                <a:schemeClr val="dk1"/>
              </a:buClr>
              <a:buSzPts val="2000"/>
              <a:defRPr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2400" dirty="0" smtClean="0">
                <a:solidFill>
                  <a:schemeClr val="dk1"/>
                </a:solidFill>
              </a:rPr>
              <a:t>Biblioteca Standard </a:t>
            </a:r>
            <a:r>
              <a:rPr lang="ro-RO" sz="2400" dirty="0" err="1" smtClean="0">
                <a:solidFill>
                  <a:schemeClr val="dk1"/>
                </a:solidFill>
              </a:rPr>
              <a:t>Template</a:t>
            </a:r>
            <a:r>
              <a:rPr lang="ro-RO" sz="2400" dirty="0" smtClean="0">
                <a:solidFill>
                  <a:schemeClr val="dk1"/>
                </a:solidFill>
              </a:rPr>
              <a:t> </a:t>
            </a:r>
            <a:r>
              <a:rPr lang="ro-RO" sz="2400" dirty="0" err="1" smtClean="0">
                <a:solidFill>
                  <a:schemeClr val="dk1"/>
                </a:solidFill>
              </a:rPr>
              <a:t>Library</a:t>
            </a:r>
            <a:r>
              <a:rPr lang="ro-RO" sz="2400" dirty="0" smtClean="0">
                <a:solidFill>
                  <a:schemeClr val="dk1"/>
                </a:solidFill>
              </a:rPr>
              <a:t> - STL</a:t>
            </a:r>
          </a:p>
          <a:p>
            <a:pPr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Containere, </a:t>
            </a:r>
            <a:r>
              <a:rPr lang="ro-RO" sz="2400" dirty="0" err="1" smtClean="0">
                <a:solidFill>
                  <a:schemeClr val="dk1"/>
                </a:solidFill>
              </a:rPr>
              <a:t>iteratori</a:t>
            </a:r>
            <a:r>
              <a:rPr lang="ro-RO" sz="2400" dirty="0" smtClean="0">
                <a:solidFill>
                  <a:schemeClr val="dk1"/>
                </a:solidFill>
              </a:rPr>
              <a:t> şi algoritmi.</a:t>
            </a:r>
          </a:p>
          <a:p>
            <a:pPr marL="457200"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Clasele vector, </a:t>
            </a:r>
            <a:r>
              <a:rPr lang="ro-RO" sz="2400" dirty="0" err="1" smtClean="0">
                <a:solidFill>
                  <a:schemeClr val="dk1"/>
                </a:solidFill>
              </a:rPr>
              <a:t>list</a:t>
            </a:r>
            <a:r>
              <a:rPr lang="ro-RO" sz="2400" dirty="0" smtClean="0">
                <a:solidFill>
                  <a:schemeClr val="dk1"/>
                </a:solidFill>
              </a:rPr>
              <a:t>, </a:t>
            </a:r>
            <a:r>
              <a:rPr lang="ro-RO" sz="2400" dirty="0" err="1" smtClean="0">
                <a:solidFill>
                  <a:schemeClr val="dk1"/>
                </a:solidFill>
              </a:rPr>
              <a:t>map</a:t>
            </a:r>
            <a:r>
              <a:rPr lang="ro-RO" sz="2400" dirty="0" smtClean="0">
                <a:solidFill>
                  <a:schemeClr val="dk1"/>
                </a:solidFill>
              </a:rPr>
              <a:t> / </a:t>
            </a:r>
            <a:r>
              <a:rPr lang="ro-RO" sz="2400" dirty="0" err="1" smtClean="0">
                <a:solidFill>
                  <a:schemeClr val="dk1"/>
                </a:solidFill>
              </a:rPr>
              <a:t>multimap</a:t>
            </a:r>
            <a:r>
              <a:rPr lang="ro-RO" sz="2400" dirty="0" smtClean="0">
                <a:solidFill>
                  <a:schemeClr val="dk1"/>
                </a:solidFill>
              </a:rPr>
              <a:t>.</a:t>
            </a:r>
          </a:p>
          <a:p>
            <a:pPr marL="101600"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Elemente avansate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Array-uri de obiecte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tip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date 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(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neinițializate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[10]={1,2,3,4,5,6,7,8,9,0};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constructor care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primește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întreg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676400" y="1036637"/>
            <a:ext cx="50403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constructor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initializers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55650" y="1722437"/>
            <a:ext cx="91567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pentru constructori cu mai mulți parametri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lista[3]={clasa(1,5), clasa(2,4), clasa(3,3)};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definirea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listelor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neinițializate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constructor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endParaRPr dirty="0"/>
          </a:p>
          <a:p>
            <a:pPr marL="377825" lvl="0" indent="-2000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vrem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inițializare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neiniţializare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overload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(cu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04800" y="1262062"/>
            <a:ext cx="4583112" cy="56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use -&gt; to call get_i()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268912" y="1189037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ob.i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ob.i via 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tipurile pointerilor trebuie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 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fel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//eroare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cu schimbarea de tip (type casting) dar ieșim din verificările automate făcute de C++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 funcție membru are pointerul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(definit ca argument implicit) care arată către obiectul asociat cu funcția respectivă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către obiecte de tipul clasei)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prieten nu au pointerul this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statice nu au pointerul this</a:t>
            </a:r>
            <a:endParaRPr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 şi referințe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0" y="731837"/>
            <a:ext cx="7326312" cy="679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pwr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5"/>
          <p:cNvGraphicFramePr>
            <a:graphicFrameLocks noSelect="1"/>
          </p:cNvGraphicFramePr>
          <p:nvPr/>
        </p:nvGraphicFramePr>
        <p:xfrm>
          <a:off x="3897312" y="4999037"/>
          <a:ext cx="6096000" cy="1590675"/>
        </p:xfrm>
        <a:graphic>
          <a:graphicData uri="http://schemas.openxmlformats.org/presentationml/2006/ole">
            <p:oleObj spid="_x0000_m1026" r:id="rId5" imgW="0" imgH="0" progId="Word.Document.12">
              <p:embed/>
            </p:oleObj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4506912" y="808037"/>
            <a:ext cx="503872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pwr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5.7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65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base pointer points to derived object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derived object using base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The following won't work. You can't access elements of a derived class using a base class pointer.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membri în clase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către membru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sunt pointeri normali (către un membru dintr-un obiect) ci specifică un offset în clasă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putem să aplicăm . şi -&gt;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.* şi -&gt;*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Pointerii în C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&amp;, *,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 pe pointeri: =,++,--,+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 către pointeri,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către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indent="-377825">
              <a:spcBef>
                <a:spcPts val="480"/>
              </a:spcBef>
              <a:buSzPts val="2400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Alocare dinamic</a:t>
            </a:r>
            <a:r>
              <a:rPr lang="vi-VN" sz="2400" dirty="0" smtClean="0">
                <a:latin typeface="Arial"/>
                <a:ea typeface="Arial"/>
                <a:cs typeface="Arial"/>
                <a:sym typeface="Arial"/>
              </a:rPr>
              <a:t>ă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Diferențe cu C++</a:t>
            </a:r>
            <a:endParaRPr lang="ro-RO" dirty="0" smtClean="0"/>
          </a:p>
          <a:p>
            <a:pPr marL="377825" lvl="0" indent="-2254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2520950" y="1046162"/>
            <a:ext cx="57197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&amp;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*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j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351169" y="337930"/>
            <a:ext cx="856932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930775" y="1341437"/>
            <a:ext cx="445293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92112" y="1441450"/>
            <a:ext cx="5038725" cy="4676775"/>
            <a:chOff x="392112" y="1440736"/>
            <a:chExt cx="5038725" cy="4678204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1440736"/>
              <a:ext cx="5038725" cy="4678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400" b="0" i="0" u="none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endParaRPr lang="ro-RO" dirty="0"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asociat cu apelurile de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creează un alt nume pentru un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referințele independente trebuiesc inițializate la definire </a:t>
            </a:r>
            <a:r>
              <a:rPr lang="ro-RO" dirty="0" smtClean="0"/>
              <a:t>pentru 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nu </a:t>
            </a:r>
            <a:r>
              <a:rPr lang="ro-RO" dirty="0" smtClean="0"/>
              <a:t>se schimbă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timpul programului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/>
        </p:nvSpPr>
        <p:spPr>
          <a:xfrm>
            <a:off x="7707312" y="3443287"/>
            <a:ext cx="2205037" cy="96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100 100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19 19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18 18</a:t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/>
          <p:nvPr/>
        </p:nvSpPr>
        <p:spPr>
          <a:xfrm>
            <a:off x="992187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independent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puts b's value into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decrements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it does not affect what ref refers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>
              <a:buClr>
                <a:schemeClr val="dk1"/>
              </a:buClr>
              <a:buSzPts val="4900"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vi-VN" dirty="0" smtClean="0"/>
              <a:t>ă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dirty="0"/>
          </a:p>
        </p:txBody>
      </p:sp>
      <p:sp>
        <p:nvSpPr>
          <p:cNvPr id="381" name="Google Shape;381;p52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dirty="0" smtClean="0"/>
              <a:t>folosi </a:t>
            </a:r>
            <a:r>
              <a:rPr lang="ro-RO" dirty="0" smtClean="0"/>
              <a:t>încă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şi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dar vor fi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viitor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operatorii new, delete</a:t>
            </a:r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</a:t>
            </a:r>
            <a:r>
              <a:rPr lang="ro-RO" sz="32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la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începutul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respective</a:t>
            </a:r>
            <a:endParaRPr dirty="0"/>
          </a:p>
          <a:p>
            <a:pPr marL="377825" indent="-377825">
              <a:spcBef>
                <a:spcPts val="620"/>
              </a:spcBef>
              <a:buSzPts val="3100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sterge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 new tip;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indent="-377825">
              <a:spcBef>
                <a:spcPts val="620"/>
              </a:spcBef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“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arunc</a:t>
            </a:r>
            <a:r>
              <a:rPr lang="vi-VN" sz="3100" dirty="0" smtClean="0"/>
              <a:t>ă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excepţia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bad_alloc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&lt;new&gt;</a:t>
            </a:r>
            <a:endParaRPr dirty="0"/>
          </a:p>
        </p:txBody>
      </p:sp>
      <p:sp>
        <p:nvSpPr>
          <p:cNvPr id="390" name="Google Shape;390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37007" y="1421572"/>
            <a:ext cx="5866227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allocate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space for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770783" y="1265237"/>
            <a:ext cx="5138529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400" b="1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with 100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lang="en-US" sz="1400" b="0" i="0" u="none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 în C/C++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ţine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știe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pointează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aritmetice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țin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pointer+sizeof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(tip)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tip *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817562" lvl="1" indent="-314324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tip*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sp>
        <p:nvSpPr>
          <p:cNvPr id="119" name="Google Shape;119;p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/>
          </p:nvPr>
        </p:nvSpPr>
        <p:spPr>
          <a:xfrm>
            <a:off x="-1595437" y="420687"/>
            <a:ext cx="8567737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array-uri</a:t>
            </a:r>
            <a:endParaRPr/>
          </a:p>
        </p:txBody>
      </p:sp>
      <p:sp>
        <p:nvSpPr>
          <p:cNvPr id="405" name="Google Shape;405;p55"/>
          <p:cNvSpPr txBox="1"/>
          <p:nvPr/>
        </p:nvSpPr>
        <p:spPr>
          <a:xfrm>
            <a:off x="315912" y="2562225"/>
            <a:ext cx="3287712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array_type [size];</a:t>
            </a:r>
            <a:endParaRPr/>
          </a:p>
        </p:txBody>
      </p:sp>
      <p:sp>
        <p:nvSpPr>
          <p:cNvPr id="406" name="Google Shape;406;p55"/>
          <p:cNvSpPr txBox="1"/>
          <p:nvPr/>
        </p:nvSpPr>
        <p:spPr>
          <a:xfrm>
            <a:off x="392112" y="3246437"/>
            <a:ext cx="179387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407" name="Google Shape;407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3668712" y="1616075"/>
            <a:ext cx="6019800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10 integer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array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inițializa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/>
              <a:t>ă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parametri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239712" y="1457325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sunt operatori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 fi suprascriși pentru o anumit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argumente suplimentare 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form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p_var =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(lista_argumente) tip;</a:t>
            </a:r>
            <a:endParaRPr lang="ro-RO" dirty="0" smtClean="0"/>
          </a:p>
          <a:p>
            <a:pPr marL="817562" lvl="1" indent="-1492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similar cu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[20]; //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intoarce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eroare</a:t>
            </a:r>
            <a:endParaRPr lang="ro-RO" dirty="0"/>
          </a:p>
        </p:txBody>
      </p:sp>
      <p:sp>
        <p:nvSpPr>
          <p:cNvPr id="438" name="Google Shape;438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/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 smtClean="0"/>
              <a:t>trebuie dată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</a:t>
            </a:r>
            <a:r>
              <a:rPr lang="ro-RO" sz="3100" dirty="0" smtClean="0"/>
              <a:t>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structuri complicate folosite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spațiu: nu se știe 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nu spațiu şi atunci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impune localizare (s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existe coliziuni de nume)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aceea avem “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5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</p:txBody>
      </p:sp>
      <p:sp>
        <p:nvSpPr>
          <p:cNvPr id="474" name="Google Shape;474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 pe pointeri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schimbare de tip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adresa”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&amp;==“adresa lui”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i=7, *j;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j=&amp;i;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elimina memorie şi acces 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520950" y="1216025"/>
            <a:ext cx="5038725" cy="274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f[i[3]]; // Illegal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compilatorul </a:t>
            </a:r>
            <a:r>
              <a:rPr lang="ro-RO" sz="3100" dirty="0" smtClean="0"/>
              <a:t>încearcă 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creeze spațiu pentru const-uri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totuși se transmite către o funcție </a:t>
            </a:r>
            <a:r>
              <a:rPr lang="ro-RO" sz="3100" dirty="0" smtClean="0"/>
              <a:t>prin referință,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etc. atunci se creează spațiu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afara tuturor funcțiilor: scopul ei este doar în fișierul respectiv: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identificatori declarați în același loc (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EXTERNAL 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80037" y="1646237"/>
            <a:ext cx="453707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304800" y="1198562"/>
            <a:ext cx="5040312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printf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caractere</a:t>
            </a:r>
            <a:endParaRPr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cp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încearcă schimbarea caracterelor din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compilatorul ar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genereze eroare; nu se întâmpl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mod uzual (compatibilitate cu C)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cp[]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atunci nu ar mai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probleme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întoarce un întreg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comparații: &lt;,&gt;,==, etc.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comparații cu C</a:t>
            </a:r>
            <a:endParaRPr lang="ro-RO" dirty="0"/>
          </a:p>
        </p:txBody>
      </p:sp>
      <p:sp>
        <p:nvSpPr>
          <p:cNvPr id="638" name="Google Shape;638;p8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daca vrem param. o adresa: se face pointer la pointer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încurajează acest lucru: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dirty="0" smtClean="0"/>
              <a:t> referință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apelant e la fel ca apel prin valoare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 nu trebuie s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gândească la pointeri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 unei adrese e mult mai eficient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decât transmiterea obiectului prin stiv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face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 nici nu se modific</a:t>
            </a:r>
            <a:r>
              <a:rPr lang="ro-RO" sz="2800" dirty="0" smtClean="0"/>
              <a:t>ă</a:t>
            </a:r>
            <a:endParaRPr lang="ro-RO" dirty="0"/>
          </a:p>
        </p:txBody>
      </p:sp>
      <p:sp>
        <p:nvSpPr>
          <p:cNvPr id="639" name="Google Shape;639;p8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0" name="Google Shape;6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6" name="Google Shape;646;p87"/>
          <p:cNvSpPr txBox="1">
            <a:spLocks noGrp="1"/>
          </p:cNvSpPr>
          <p:nvPr>
            <p:ph type="body" idx="1"/>
          </p:nvPr>
        </p:nvSpPr>
        <p:spPr>
          <a:xfrm>
            <a:off x="5545137" y="2184400"/>
            <a:ext cx="4198937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OK</a:t>
            </a:r>
            <a:endParaRPr dirty="0"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173287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posibil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transmită un obiect temporar către o funcție care primește referinț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655" name="Google Shape;655;p8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/>
          <p:nvPr/>
        </p:nvSpPr>
        <p:spPr>
          <a:xfrm>
            <a:off x="2520950" y="2630487"/>
            <a:ext cx="50387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</a:t>
            </a:r>
            <a:r>
              <a:rPr lang="ro-RO" sz="2800" dirty="0" smtClean="0"/>
              <a:t>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</a:t>
            </a:r>
            <a:r>
              <a:rPr lang="ro-RO" sz="2800" dirty="0" smtClean="0"/>
              <a:t>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94" name="Google Shape;69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163512" y="995362"/>
            <a:ext cx="5038725" cy="59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[--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sp>
        <p:nvSpPr>
          <p:cNvPr id="696" name="Google Shape;696;p93"/>
          <p:cNvSpPr txBox="1"/>
          <p:nvPr/>
        </p:nvSpPr>
        <p:spPr>
          <a:xfrm>
            <a:off x="5564187" y="1225550"/>
            <a:ext cx="427672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pralines &amp; cream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fudge ripple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jamocha almond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wild mountain blackberry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raspberry sorbet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lemon swirl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rocky road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deep chocolate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iceCream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 ss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hack</a:t>
            </a:r>
            <a:endParaRPr/>
          </a:p>
        </p:txBody>
      </p:sp>
      <p:sp>
        <p:nvSpPr>
          <p:cNvPr id="702" name="Google Shape;702;p94"/>
          <p:cNvSpPr txBox="1">
            <a:spLocks noGrp="1"/>
          </p:cNvSpPr>
          <p:nvPr>
            <p:ph type="body" idx="1"/>
          </p:nvPr>
        </p:nvSpPr>
        <p:spPr>
          <a:xfrm>
            <a:off x="4619625" y="2184400"/>
            <a:ext cx="54610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vechi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C++ modern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size=1000;</a:t>
            </a:r>
            <a:endParaRPr dirty="0"/>
          </a:p>
        </p:txBody>
      </p:sp>
      <p:sp>
        <p:nvSpPr>
          <p:cNvPr id="703" name="Google Shape;703;p9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4"/>
          <p:cNvSpPr txBox="1"/>
          <p:nvPr/>
        </p:nvSpPr>
        <p:spPr>
          <a:xfrm>
            <a:off x="306387" y="2195512"/>
            <a:ext cx="5038725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Bunch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(Bunch)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Bunch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[1000])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şi array-uri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 array-ului este pointer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lista[5]==*(lista+5)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pointeri, numele listei este un pointer către pointeri (dublă indirectare)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**p;   (dublă indirectare)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41" name="Google Shape;74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9"/>
          <p:cNvSpPr txBox="1"/>
          <p:nvPr/>
        </p:nvSpPr>
        <p:spPr>
          <a:xfrm>
            <a:off x="87312" y="1225550"/>
            <a:ext cx="5038725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To seed random generator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Quoter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lastquote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Seed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99"/>
          <p:cNvSpPr txBox="1"/>
          <p:nvPr/>
        </p:nvSpPr>
        <p:spPr>
          <a:xfrm>
            <a:off x="4806950" y="552450"/>
            <a:ext cx="5186362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Are we having fun yet?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Doctors always know best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it ... Atomic?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Fear is obscene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scientific evidence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to support the idea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that life is serious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Things that make us happy, make us wise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Quoter q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cq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cq.quote(); // Not OK; non const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constness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i++; // Error -- const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const-ness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yy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520950" y="1333500"/>
            <a:ext cx="5038725" cy="4892675"/>
            <a:chOff x="2520950" y="1333015"/>
            <a:chExt cx="5038725" cy="4893647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489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400" b="1" i="0" u="none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i++; // Error -- const member function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zz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3F5FB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///:~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dinamică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*malloc(size_t bytes);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alocă în memorie dinamic bytes şi întoarce pointer către zona respectivă</a:t>
            </a:r>
            <a:endParaRPr/>
          </a:p>
          <a:p>
            <a:pPr marL="817562" lvl="1" indent="-1492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*p;</a:t>
            </a:r>
            <a:endParaRPr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p=malloc(100);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 null dac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alocarea nu s-a putut face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void* este convertit AUTOMAT la orice tip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03" name="Google Shape;80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7"/>
          <p:cNvSpPr txBox="1"/>
          <p:nvPr/>
        </p:nvSpPr>
        <p:spPr>
          <a:xfrm>
            <a:off x="2520950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../require.h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charArray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require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un-initialized 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oneChar(); // require() fails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oneChar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Initializes s 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nevoie de constructorul predefinit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2520950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7634</Words>
  <Application>Microsoft Office PowerPoint</Application>
  <PresentationFormat>Custom</PresentationFormat>
  <Paragraphs>1584</Paragraphs>
  <Slides>112</Slides>
  <Notes>112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4" baseType="lpstr">
      <vt:lpstr>Office Theme</vt:lpstr>
      <vt:lpstr>Microsoft Office Word Document</vt:lpstr>
      <vt:lpstr>Slide 1</vt:lpstr>
      <vt:lpstr>Slide 2</vt:lpstr>
      <vt:lpstr>Pointerii în C</vt:lpstr>
      <vt:lpstr>Pointerii în C/C++</vt:lpstr>
      <vt:lpstr>Operatori pe pointeri</vt:lpstr>
      <vt:lpstr>Slide 6</vt:lpstr>
      <vt:lpstr>Aritmetica pe pointeri</vt:lpstr>
      <vt:lpstr>pointeri şi array-uri</vt:lpstr>
      <vt:lpstr>alocare dinamică</vt:lpstr>
      <vt:lpstr>Slide 10</vt:lpstr>
      <vt:lpstr>eliberarea de memorie alocată dinamic</vt:lpstr>
      <vt:lpstr>C++: Array-uri de obiecte</vt:lpstr>
      <vt:lpstr>Slide 13</vt:lpstr>
      <vt:lpstr>Slide 14</vt:lpstr>
      <vt:lpstr>Slide 15</vt:lpstr>
      <vt:lpstr>pointeri către obiecte</vt:lpstr>
      <vt:lpstr>Slide 17</vt:lpstr>
      <vt:lpstr>Slide 18</vt:lpstr>
      <vt:lpstr>pointerul this</vt:lpstr>
      <vt:lpstr>Slide 20</vt:lpstr>
      <vt:lpstr>pointeri către clase derivate</vt:lpstr>
      <vt:lpstr>Slide 22</vt:lpstr>
      <vt:lpstr>pointeri către clase derivate</vt:lpstr>
      <vt:lpstr>Slide 24</vt:lpstr>
      <vt:lpstr>pointeri către membri în clase</vt:lpstr>
      <vt:lpstr>Slide 26</vt:lpstr>
      <vt:lpstr>Slide 27</vt:lpstr>
      <vt:lpstr>parametri referință</vt:lpstr>
      <vt:lpstr>Slide 29</vt:lpstr>
      <vt:lpstr> </vt:lpstr>
      <vt:lpstr>referințe către obiecte</vt:lpstr>
      <vt:lpstr>Slide 32</vt:lpstr>
      <vt:lpstr>întoarcere de referințe</vt:lpstr>
      <vt:lpstr>referințe independente</vt:lpstr>
      <vt:lpstr>Slide 35</vt:lpstr>
      <vt:lpstr>referințe către clase derivate</vt:lpstr>
      <vt:lpstr>Alocare dinamică în C++</vt:lpstr>
      <vt:lpstr>operatorii new, delete</vt:lpstr>
      <vt:lpstr>Slide 39</vt:lpstr>
      <vt:lpstr>alocare de array-uri</vt:lpstr>
      <vt:lpstr>alocare de obiecte</vt:lpstr>
      <vt:lpstr>obiecte create dinamic cu constructori parametrizaţi</vt:lpstr>
      <vt:lpstr>Slide 43</vt:lpstr>
      <vt:lpstr>Slide 44</vt:lpstr>
      <vt:lpstr>const şi volatile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diferenţe cu C</vt:lpstr>
      <vt:lpstr>Slide 54</vt:lpstr>
      <vt:lpstr>Slide 55</vt:lpstr>
      <vt:lpstr>pointeri const</vt:lpstr>
      <vt:lpstr>pointeri constanţi</vt:lpstr>
      <vt:lpstr>const pointer catre const element</vt:lpstr>
      <vt:lpstr>Slide 59</vt:lpstr>
      <vt:lpstr>Slide 60</vt:lpstr>
      <vt:lpstr>Slide 61</vt:lpstr>
      <vt:lpstr>constante caractere</vt:lpstr>
      <vt:lpstr>argumente de funcții, param de întoarcere</vt:lpstr>
      <vt:lpstr>Slide 64</vt:lpstr>
      <vt:lpstr>Slide 65</vt:lpstr>
      <vt:lpstr>Slide 66</vt:lpstr>
      <vt:lpstr>Slide 67</vt:lpstr>
      <vt:lpstr>Slide 68</vt:lpstr>
      <vt:lpstr>parametrii de intrare şi iesire: adrese</vt:lpstr>
      <vt:lpstr>Slide 70</vt:lpstr>
      <vt:lpstr>comparații cu C</vt:lpstr>
      <vt:lpstr>Ob. temporare sunt const</vt:lpstr>
      <vt:lpstr>Slide 73</vt:lpstr>
      <vt:lpstr>Const în clase</vt:lpstr>
      <vt:lpstr>Slide 75</vt:lpstr>
      <vt:lpstr>Slide 76</vt:lpstr>
      <vt:lpstr>rezolvarea problemei inițiale</vt:lpstr>
      <vt:lpstr>Slide 78</vt:lpstr>
      <vt:lpstr>enum hack</vt:lpstr>
      <vt:lpstr>obiecte const şi funcții membru const</vt:lpstr>
      <vt:lpstr>functii membru const</vt:lpstr>
      <vt:lpstr>Slide 82</vt:lpstr>
      <vt:lpstr>Slide 83</vt:lpstr>
      <vt:lpstr>Slide 84</vt:lpstr>
      <vt:lpstr>schimbări în obiect din funcții const</vt:lpstr>
      <vt:lpstr>Slide 86</vt:lpstr>
      <vt:lpstr>Slide 87</vt:lpstr>
      <vt:lpstr>Slide 88</vt:lpstr>
      <vt:lpstr>volatile</vt:lpstr>
      <vt:lpstr>static</vt:lpstr>
      <vt:lpstr>Slide 91</vt:lpstr>
      <vt:lpstr>Slide 92</vt:lpstr>
      <vt:lpstr>obiecte statice</vt:lpstr>
      <vt:lpstr>Slide 94</vt:lpstr>
      <vt:lpstr>destructori statici</vt:lpstr>
      <vt:lpstr>Slide 96</vt:lpstr>
      <vt:lpstr>Slide 97</vt:lpstr>
      <vt:lpstr>static pentru nume (la linkare)</vt:lpstr>
      <vt:lpstr>Slide 99</vt:lpstr>
      <vt:lpstr>Slide 100</vt:lpstr>
      <vt:lpstr>funcții extern şi static</vt:lpstr>
      <vt:lpstr>Slide 102</vt:lpstr>
      <vt:lpstr>variabile de instanță statice</vt:lpstr>
      <vt:lpstr>Slide 104</vt:lpstr>
      <vt:lpstr>Slide 105</vt:lpstr>
      <vt:lpstr>funcții membru statice</vt:lpstr>
      <vt:lpstr>Despre examen</vt:lpstr>
      <vt:lpstr>Slide 108</vt:lpstr>
      <vt:lpstr>Slide 109</vt:lpstr>
      <vt:lpstr>Slide 110</vt:lpstr>
      <vt:lpstr>Slide 111</vt:lpstr>
      <vt:lpstr>Slide 112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tata</cp:lastModifiedBy>
  <cp:revision>9</cp:revision>
  <dcterms:modified xsi:type="dcterms:W3CDTF">2021-04-20T18:47:53Z</dcterms:modified>
</cp:coreProperties>
</file>