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75"/>
  </p:notesMasterIdLst>
  <p:sldIdLst>
    <p:sldId id="256" r:id="rId5"/>
    <p:sldId id="25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550" r:id="rId14"/>
    <p:sldId id="488" r:id="rId15"/>
    <p:sldId id="489" r:id="rId16"/>
    <p:sldId id="490" r:id="rId17"/>
    <p:sldId id="491" r:id="rId18"/>
    <p:sldId id="493" r:id="rId19"/>
    <p:sldId id="495" r:id="rId20"/>
    <p:sldId id="496" r:id="rId21"/>
    <p:sldId id="497" r:id="rId22"/>
    <p:sldId id="551" r:id="rId23"/>
    <p:sldId id="552" r:id="rId24"/>
    <p:sldId id="553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46" r:id="rId39"/>
    <p:sldId id="547" r:id="rId40"/>
    <p:sldId id="548" r:id="rId41"/>
    <p:sldId id="54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532" r:id="rId55"/>
    <p:sldId id="533" r:id="rId56"/>
    <p:sldId id="534" r:id="rId57"/>
    <p:sldId id="535" r:id="rId58"/>
    <p:sldId id="536" r:id="rId59"/>
    <p:sldId id="537" r:id="rId60"/>
    <p:sldId id="538" r:id="rId61"/>
    <p:sldId id="539" r:id="rId62"/>
    <p:sldId id="540" r:id="rId63"/>
    <p:sldId id="541" r:id="rId64"/>
    <p:sldId id="542" r:id="rId65"/>
    <p:sldId id="543" r:id="rId66"/>
    <p:sldId id="554" r:id="rId67"/>
    <p:sldId id="555" r:id="rId68"/>
    <p:sldId id="556" r:id="rId69"/>
    <p:sldId id="558" r:id="rId70"/>
    <p:sldId id="557" r:id="rId71"/>
    <p:sldId id="559" r:id="rId72"/>
    <p:sldId id="560" r:id="rId73"/>
    <p:sldId id="545" r:id="rId74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2156F-5276-4646-9CB9-C9599B1A5884}" v="1004" dt="2020-12-16T07:38:18.474"/>
    <p1510:client id="{93461249-D356-4B91-9E4A-0434873E5100}" v="48" dt="2020-12-16T06:14:20.785"/>
    <p1510:client id="{FC7FB38A-EC89-44C4-A9A9-BA519D1C9E2B}" v="6" dt="2020-12-16T11:35:44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942" y="-3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3902156F-5276-4646-9CB9-C9599B1A5884}"/>
    <pc:docChg chg="addSld delSld modSld sldOrd">
      <pc:chgData name="ANCA MADALINA DOBROVAT" userId="S::anca.dobrovat@unibuc.ro::418a3c67-18b7-4c53-a114-ddac729b7caa" providerId="AD" clId="Web-{3902156F-5276-4646-9CB9-C9599B1A5884}" dt="2020-12-16T07:38:18.474" v="1006" actId="20577"/>
      <pc:docMkLst>
        <pc:docMk/>
      </pc:docMkLst>
      <pc:sldChg chg="addSp delSp modSp">
        <pc:chgData name="ANCA MADALINA DOBROVAT" userId="S::anca.dobrovat@unibuc.ro::418a3c67-18b7-4c53-a114-ddac729b7caa" providerId="AD" clId="Web-{3902156F-5276-4646-9CB9-C9599B1A5884}" dt="2020-12-16T07:02:37.383" v="193" actId="20577"/>
        <pc:sldMkLst>
          <pc:docMk/>
          <pc:sldMk cId="3725930952" sldId="554"/>
        </pc:sldMkLst>
        <pc:spChg chg="add del mod">
          <ac:chgData name="ANCA MADALINA DOBROVAT" userId="S::anca.dobrovat@unibuc.ro::418a3c67-18b7-4c53-a114-ddac729b7caa" providerId="AD" clId="Web-{3902156F-5276-4646-9CB9-C9599B1A5884}" dt="2020-12-16T06:58:41.409" v="98"/>
          <ac:spMkLst>
            <pc:docMk/>
            <pc:sldMk cId="3725930952" sldId="554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2:37.383" v="193" actId="20577"/>
          <ac:spMkLst>
            <pc:docMk/>
            <pc:sldMk cId="3725930952" sldId="554"/>
            <ac:spMk id="64518" creationId="{00000000-0000-0000-0000-000000000000}"/>
          </ac:spMkLst>
        </pc:spChg>
        <pc:spChg chg="del">
          <ac:chgData name="ANCA MADALINA DOBROVAT" userId="S::anca.dobrovat@unibuc.ro::418a3c67-18b7-4c53-a114-ddac729b7caa" providerId="AD" clId="Web-{3902156F-5276-4646-9CB9-C9599B1A5884}" dt="2020-12-16T06:17:08.022" v="32"/>
          <ac:spMkLst>
            <pc:docMk/>
            <pc:sldMk cId="3725930952" sldId="554"/>
            <ac:spMk id="64519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03:18.931" v="202" actId="20577"/>
        <pc:sldMkLst>
          <pc:docMk/>
          <pc:sldMk cId="1237420897" sldId="555"/>
        </pc:sldMkLst>
        <pc:spChg chg="mod">
          <ac:chgData name="ANCA MADALINA DOBROVAT" userId="S::anca.dobrovat@unibuc.ro::418a3c67-18b7-4c53-a114-ddac729b7caa" providerId="AD" clId="Web-{3902156F-5276-4646-9CB9-C9599B1A5884}" dt="2020-12-16T07:03:18.931" v="202" actId="20577"/>
          <ac:spMkLst>
            <pc:docMk/>
            <pc:sldMk cId="1237420897" sldId="555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3:04.134" v="197" actId="14100"/>
          <ac:spMkLst>
            <pc:docMk/>
            <pc:sldMk cId="1237420897" sldId="555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12:54.614" v="697" actId="20577"/>
        <pc:sldMkLst>
          <pc:docMk/>
          <pc:sldMk cId="4232593029" sldId="556"/>
        </pc:sldMkLst>
        <pc:spChg chg="mod">
          <ac:chgData name="ANCA MADALINA DOBROVAT" userId="S::anca.dobrovat@unibuc.ro::418a3c67-18b7-4c53-a114-ddac729b7caa" providerId="AD" clId="Web-{3902156F-5276-4646-9CB9-C9599B1A5884}" dt="2020-12-16T07:12:54.614" v="697" actId="20577"/>
          <ac:spMkLst>
            <pc:docMk/>
            <pc:sldMk cId="4232593029" sldId="556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8:54.109" v="321" actId="20577"/>
          <ac:spMkLst>
            <pc:docMk/>
            <pc:sldMk cId="4232593029" sldId="556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28:07.102" v="831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3902156F-5276-4646-9CB9-C9599B1A5884}" dt="2020-12-16T07:28:07.102" v="831" actId="20577"/>
          <ac:spMkLst>
            <pc:docMk/>
            <pc:sldMk cId="2693136177" sldId="557"/>
            <ac:spMk id="2" creationId="{E816E336-99B8-4F51-AF44-6041E156E526}"/>
          </ac:spMkLst>
        </pc:spChg>
      </pc:sldChg>
      <pc:sldChg chg="add ord replId">
        <pc:chgData name="ANCA MADALINA DOBROVAT" userId="S::anca.dobrovat@unibuc.ro::418a3c67-18b7-4c53-a114-ddac729b7caa" providerId="AD" clId="Web-{3902156F-5276-4646-9CB9-C9599B1A5884}" dt="2020-12-16T07:22:28.689" v="784"/>
        <pc:sldMkLst>
          <pc:docMk/>
          <pc:sldMk cId="1968714944" sldId="558"/>
        </pc:sldMkLst>
      </pc:sldChg>
      <pc:sldChg chg="new del">
        <pc:chgData name="ANCA MADALINA DOBROVAT" userId="S::anca.dobrovat@unibuc.ro::418a3c67-18b7-4c53-a114-ddac729b7caa" providerId="AD" clId="Web-{3902156F-5276-4646-9CB9-C9599B1A5884}" dt="2020-12-16T07:18:47.950" v="769"/>
        <pc:sldMkLst>
          <pc:docMk/>
          <pc:sldMk cId="2538862133" sldId="558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3:07.827" v="998" actId="20577"/>
        <pc:sldMkLst>
          <pc:docMk/>
          <pc:sldMk cId="3257400699" sldId="559"/>
        </pc:sldMkLst>
        <pc:spChg chg="mod">
          <ac:chgData name="ANCA MADALINA DOBROVAT" userId="S::anca.dobrovat@unibuc.ro::418a3c67-18b7-4c53-a114-ddac729b7caa" providerId="AD" clId="Web-{3902156F-5276-4646-9CB9-C9599B1A5884}" dt="2020-12-16T07:33:07.827" v="998" actId="20577"/>
          <ac:spMkLst>
            <pc:docMk/>
            <pc:sldMk cId="3257400699" sldId="559"/>
            <ac:spMk id="2" creationId="{E816E336-99B8-4F51-AF44-6041E156E526}"/>
          </ac:spMkLst>
        </pc:spChg>
      </pc:sldChg>
      <pc:sldChg chg="new del">
        <pc:chgData name="ANCA MADALINA DOBROVAT" userId="S::anca.dobrovat@unibuc.ro::418a3c67-18b7-4c53-a114-ddac729b7caa" providerId="AD" clId="Web-{3902156F-5276-4646-9CB9-C9599B1A5884}" dt="2020-12-16T07:33:59.171" v="1002"/>
        <pc:sldMkLst>
          <pc:docMk/>
          <pc:sldMk cId="713930741" sldId="560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8:09.302" v="1005" actId="20577"/>
        <pc:sldMkLst>
          <pc:docMk/>
          <pc:sldMk cId="804722599" sldId="560"/>
        </pc:sldMkLst>
        <pc:spChg chg="mod">
          <ac:chgData name="ANCA MADALINA DOBROVAT" userId="S::anca.dobrovat@unibuc.ro::418a3c67-18b7-4c53-a114-ddac729b7caa" providerId="AD" clId="Web-{3902156F-5276-4646-9CB9-C9599B1A5884}" dt="2020-12-16T07:38:09.302" v="1005" actId="20577"/>
          <ac:spMkLst>
            <pc:docMk/>
            <pc:sldMk cId="804722599" sldId="560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FC7FB38A-EC89-44C4-A9A9-BA519D1C9E2B}"/>
    <pc:docChg chg="modSld">
      <pc:chgData name="ANCA MADALINA DOBROVAT" userId="S::anca.dobrovat@unibuc.ro::418a3c67-18b7-4c53-a114-ddac729b7caa" providerId="AD" clId="Web-{FC7FB38A-EC89-44C4-A9A9-BA519D1C9E2B}" dt="2020-12-16T11:35:44.550" v="5" actId="20577"/>
      <pc:docMkLst>
        <pc:docMk/>
      </pc:docMkLst>
      <pc:sldChg chg="modSp">
        <pc:chgData name="ANCA MADALINA DOBROVAT" userId="S::anca.dobrovat@unibuc.ro::418a3c67-18b7-4c53-a114-ddac729b7caa" providerId="AD" clId="Web-{FC7FB38A-EC89-44C4-A9A9-BA519D1C9E2B}" dt="2020-12-16T11:14:06.491" v="1" actId="1076"/>
        <pc:sldMkLst>
          <pc:docMk/>
          <pc:sldMk cId="0" sldId="527"/>
        </pc:sldMkLst>
        <pc:spChg chg="mod">
          <ac:chgData name="ANCA MADALINA DOBROVAT" userId="S::anca.dobrovat@unibuc.ro::418a3c67-18b7-4c53-a114-ddac729b7caa" providerId="AD" clId="Web-{FC7FB38A-EC89-44C4-A9A9-BA519D1C9E2B}" dt="2020-12-16T11:14:06.491" v="1" actId="1076"/>
          <ac:spMkLst>
            <pc:docMk/>
            <pc:sldMk cId="0" sldId="527"/>
            <ac:spMk id="11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03:49.103" v="0" actId="1076"/>
        <pc:sldMkLst>
          <pc:docMk/>
          <pc:sldMk cId="0" sldId="546"/>
        </pc:sldMkLst>
        <pc:spChg chg="mod">
          <ac:chgData name="ANCA MADALINA DOBROVAT" userId="S::anca.dobrovat@unibuc.ro::418a3c67-18b7-4c53-a114-ddac729b7caa" providerId="AD" clId="Web-{FC7FB38A-EC89-44C4-A9A9-BA519D1C9E2B}" dt="2020-12-16T11:03:49.103" v="0" actId="1076"/>
          <ac:spMkLst>
            <pc:docMk/>
            <pc:sldMk cId="0" sldId="546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35:44.550" v="4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FC7FB38A-EC89-44C4-A9A9-BA519D1C9E2B}" dt="2020-12-16T11:35:44.550" v="4" actId="20577"/>
          <ac:spMkLst>
            <pc:docMk/>
            <pc:sldMk cId="2693136177" sldId="557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93461249-D356-4B91-9E4A-0434873E5100}"/>
    <pc:docChg chg="addSld modSld">
      <pc:chgData name="ANCA MADALINA DOBROVAT" userId="S::anca.dobrovat@unibuc.ro::418a3c67-18b7-4c53-a114-ddac729b7caa" providerId="AD" clId="Web-{93461249-D356-4B91-9E4A-0434873E5100}" dt="2020-12-16T06:14:20.785" v="44"/>
      <pc:docMkLst>
        <pc:docMk/>
      </pc:docMkLst>
      <pc:sldChg chg="modSp">
        <pc:chgData name="ANCA MADALINA DOBROVAT" userId="S::anca.dobrovat@unibuc.ro::418a3c67-18b7-4c53-a114-ddac729b7caa" providerId="AD" clId="Web-{93461249-D356-4B91-9E4A-0434873E5100}" dt="2020-12-16T06:12:03.922" v="8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93461249-D356-4B91-9E4A-0434873E5100}" dt="2020-12-16T06:12:03.922" v="8" actId="20577"/>
          <ac:spMkLst>
            <pc:docMk/>
            <pc:sldMk cId="0" sldId="256"/>
            <ac:spMk id="2052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93461249-D356-4B91-9E4A-0434873E5100}" dt="2020-12-16T06:11:58.156" v="5" actId="20577"/>
          <ac:spMkLst>
            <pc:docMk/>
            <pc:sldMk cId="0" sldId="256"/>
            <ac:spMk id="2055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2:40.595" v="28" actId="20577"/>
        <pc:sldMkLst>
          <pc:docMk/>
          <pc:sldMk cId="0" sldId="257"/>
        </pc:sldMkLst>
        <pc:spChg chg="mod">
          <ac:chgData name="ANCA MADALINA DOBROVAT" userId="S::anca.dobrovat@unibuc.ro::418a3c67-18b7-4c53-a114-ddac729b7caa" providerId="AD" clId="Web-{93461249-D356-4B91-9E4A-0434873E5100}" dt="2020-12-16T06:12:40.595" v="28" actId="20577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4:13.753" v="43" actId="20577"/>
        <pc:sldMkLst>
          <pc:docMk/>
          <pc:sldMk cId="0" sldId="545"/>
        </pc:sldMkLst>
        <pc:spChg chg="mod">
          <ac:chgData name="ANCA MADALINA DOBROVAT" userId="S::anca.dobrovat@unibuc.ro::418a3c67-18b7-4c53-a114-ddac729b7caa" providerId="AD" clId="Web-{93461249-D356-4B91-9E4A-0434873E5100}" dt="2020-12-16T06:14:13.753" v="43" actId="20577"/>
          <ac:spMkLst>
            <pc:docMk/>
            <pc:sldMk cId="0" sldId="545"/>
            <ac:spMk id="65542" creationId="{00000000-0000-0000-0000-000000000000}"/>
          </ac:spMkLst>
        </pc:spChg>
      </pc:sldChg>
      <pc:sldChg chg="add replId">
        <pc:chgData name="ANCA MADALINA DOBROVAT" userId="S::anca.dobrovat@unibuc.ro::418a3c67-18b7-4c53-a114-ddac729b7caa" providerId="AD" clId="Web-{93461249-D356-4B91-9E4A-0434873E5100}" dt="2020-12-16T06:14:20.785" v="44"/>
        <pc:sldMkLst>
          <pc:docMk/>
          <pc:sldMk cId="3725930952" sldId="5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6563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BA39F7-157F-4F56-B7EF-14D6AEAD6C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7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8C90660-D582-413A-887B-0A025E9ED7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8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7589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22.4.2020</a:t>
            </a: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7590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612258-AD2A-4706-8C73-6D576115A60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41CF7-0819-4D26-B90C-8ADA44E21AA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680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680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206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501167-DE01-4603-9858-057822859DB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7" name="Google Shape;207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0C2CCC-3292-46F0-9AD5-F0EEF0918B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8" name="Google Shape;208;g5732b14adf_0_1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7829" name="Google Shape;209;g5732b14adf_0_1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7830" name="Google Shape;210;g5732b14adf_0_1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218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E93056-1B00-43D6-953E-D84684F6360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1" name="Google Shape;219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1E94ED-5077-4748-8778-0BC3BA698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2" name="Google Shape;220;g6c52271ead_0_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8853" name="Google Shape;221;g6c52271ead_0_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8854" name="Google Shape;222;g6c52271ead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230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CAF4495-1DCF-4908-B826-B3EF025E4C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5" name="Google Shape;231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CDD5F0-4447-458C-A2CC-72F5443396C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6" name="Google Shape;232;g6c52271ead_0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9877" name="Google Shape;233;g6c52271ead_0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9878" name="Google Shape;234;g6c52271ead_0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242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4E139B5-235C-41EE-BA9E-6F0C90F6D3D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899" name="Google Shape;243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7A1E7F1-DC95-4FF4-8E45-1831BDDBC76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900" name="Google Shape;244;g5732b14adf_0_1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0901" name="Google Shape;245;g5732b14adf_0_1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0902" name="Google Shape;246;g5732b14adf_0_1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266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98CF53B-660F-4885-8971-5E8D9BE6D39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3" name="Google Shape;267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89D7E8-237C-4137-8B04-8A5C5E2D09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4" name="Google Shape;268;g5732b14adf_0_2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269;g5732b14adf_0_2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1926" name="Google Shape;270;g5732b14adf_0_2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90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0EF36E-BF63-48DF-B7A3-D7AE8024E01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7" name="Google Shape;291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4CF38-D883-44A9-887A-4E8A8FFD39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8" name="Google Shape;292;g6c52271ead_0_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93;g6c52271ead_0_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2950" name="Google Shape;294;g6c52271ead_0_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302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44A6ECC-9E3C-4653-B784-85F6EBA1D0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1" name="Google Shape;303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9FD42A4-5146-49B3-916E-908C044E26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2" name="Google Shape;304;g5732b14ad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3973" name="Google Shape;305;g5732b14ad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3974" name="Google Shape;306;g5732b14ad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314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C04DB0B-E9F5-473C-AF74-C4D142B5BB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5" name="Google Shape;315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B7C57A-3F3D-41BB-8819-05AB166CF47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6" name="Google Shape;316;g5732b14ad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4997" name="Google Shape;317;g5732b14ad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8" name="Google Shape;318;g5732b14ad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5DE4818-0B9F-4CDE-9988-88C27F57C3D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1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B0EAEA-797C-41D9-B3E0-CCE73E3F8D7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2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602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2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D0C9F1A-9D8E-4D9D-87D4-550F411E88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1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7706F7B-E098-4E90-A8E6-5F74C27FAF6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2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8613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8614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742D49-1E06-4B0D-B779-07D50E53EB4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45C6B98-3BE4-4F4C-AF47-690758394D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704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588B-80DC-4871-A910-109EAC718E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7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71BB49-BCAA-4044-996F-7002C997BC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8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8070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86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65ED7D3-1F23-4426-9511-67F6B1D4DA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1" name="Google Shape;387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EC7B2D4-36DE-4A9B-96F5-0DFA0E5C57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2" name="Google Shape;388;g5732b14adf_0_29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89;g5732b14adf_0_29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9094" name="Google Shape;390;g5732b14adf_0_29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98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2DEB9BA-3991-44DD-A7E0-9B35886B5F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5" name="Google Shape;399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FBEB92-D119-44A1-84E5-F0D84D0A58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6" name="Google Shape;400;g5732b14adf_0_3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401;g5732b14adf_0_3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0118" name="Google Shape;402;g5732b14adf_0_3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410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074D88C-BE66-4884-A891-058D05582D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39" name="Google Shape;411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DCA6DE-5208-4C45-AC25-A2B0E5C2FB9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40" name="Google Shape;412;g5732b14adf_0_3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413;g5732b14adf_0_3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1142" name="Google Shape;414;g5732b14adf_0_3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422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3F1017-7E8B-4E69-A540-78AEBB9C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3" name="Google Shape;423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226AD8-C903-4676-9FCD-5B65990A4A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4" name="Google Shape;424;g6c52271ead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425;g6c52271ead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6" name="Google Shape;426;g6c52271ead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434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AD5D66-E3A0-437F-8BD6-C43FF7A6B9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7" name="Google Shape;435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93DD15-2DD5-406B-A666-FEF2564C8B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8" name="Google Shape;436;g5732b14adf_0_3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437;g5732b14adf_0_3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3190" name="Google Shape;438;g5732b14adf_0_3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446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26CF9E-1AA9-466C-9EF4-CEFC4CBDC7A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1" name="Google Shape;447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D449FEE-EF9F-485E-B974-28CB474C4C2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2" name="Google Shape;448;g5732b14adf_0_3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449;g5732b14adf_0_3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4214" name="Google Shape;450;g5732b14adf_0_3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458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2BFF30-92F6-4D0B-8DC5-59B536514D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5" name="Google Shape;459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3C9A263-EB95-4B1F-A68B-29F69E105AD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6" name="Google Shape;460;g6c52271ead_0_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461;g6c52271ead_0_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5238" name="Google Shape;462;g6c52271ead_0_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470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7231A0-C999-48DA-AF3D-150D903606E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59" name="Google Shape;471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968B51-A093-47DA-8B22-8155A4E2C4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60" name="Google Shape;472;g5732b14adf_0_38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473;g5732b14adf_0_38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6262" name="Google Shape;474;g5732b14adf_0_3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86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908E881-ED10-4D0E-AAE3-2B39833D17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5" name="Google Shape;87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CC30E5-BD3E-49FF-9263-763511A071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6" name="Google Shape;88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9638" name="Google Shape;90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82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87DC5B-4461-4F11-89C7-FCBE37B917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3" name="Google Shape;483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38F45F5-5809-4CEF-87A6-F479C66CA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4" name="Google Shape;484;g5732b14adf_0_3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85;g5732b14adf_0_3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6" name="Google Shape;486;g5732b14adf_0_3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94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B74AB-146E-42BC-AB47-AB35C7646E2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7" name="Google Shape;495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0EA7B3C-4615-4B97-9D03-565E442878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8" name="Google Shape;496;g5732b14adf_0_40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97;g5732b14adf_0_4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10" name="Google Shape;498;g5732b14adf_0_4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09F13-F496-4968-88E9-D3EBF21902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C34C41-9D8F-4C3E-BE81-BEB22132FB3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518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A4D897-3C4E-45D1-B8FE-0B0F8700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5" name="Google Shape;519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CCC68FF-F526-4CC2-839F-9271DA37EB3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6" name="Google Shape;520;g6c52271ead_0_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521;g6c52271ead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8" name="Google Shape;522;g6c52271ead_0_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B1F5397-74A1-46AF-9A0A-51ABBDB56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79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73C45B4-CEFB-42E7-BA71-A8A54B7F22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80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1382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937F7B-0562-4EAE-BA86-989457738D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3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E697A98-6F73-4D61-99E5-4F6960AC6A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4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406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C6E6E0F-0A4A-4BFC-B073-81FAC8E04C3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7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88C54-1494-48ED-ADF3-807E3267946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8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3430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0CF6938-F116-4B20-AFB3-6BD6D2A6FE4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FE0C2C-11FA-4546-BFE2-8EF5C53414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445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1B919B-C105-479F-A44E-552D062C15E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5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E86608-E7BD-45BC-95C2-9667BEA8CD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6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78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590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FCF501-87ED-4463-9F19-87E7B171FE3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499" name="Google Shape;591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B001A8-E029-471E-AFDD-86EDA3EA8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500" name="Google Shape;592;g5732b14adf_0_4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593;g5732b14adf_0_4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6502" name="Google Shape;594;g5732b14adf_0_4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98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2BBBD5-26FC-40EF-9DC3-89CD6497D4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59" name="Google Shape;99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90C292-F911-48A7-BC35-E52CC59015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60" name="Google Shape;100;g5732b14adf_0_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101;g5732b14adf_0_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0662" name="Google Shape;102;g5732b14adf_0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602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FEB17-4A15-4045-94EA-65B7DFC621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3" name="Google Shape;603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5BC06D-7858-409B-8DA0-6D4D1F0FEEB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4" name="Google Shape;604;g5732b14adf_0_4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605;g5732b14adf_0_4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7526" name="Google Shape;606;g5732b14adf_0_4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614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2C34B2-2B3F-4B51-B7AC-CF9B839150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7" name="Google Shape;615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01EEDA-B726-4262-9789-149253104FF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8" name="Google Shape;616;g5732b14adf_0_49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617;g5732b14adf_0_49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8550" name="Google Shape;618;g5732b14adf_0_49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626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75D88B-6164-4C4F-8EB6-F48E029793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1" name="Google Shape;627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997C201-D19C-4509-AC38-8DA76E636A7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2" name="Google Shape;628;g5732b14adf_0_5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629;g5732b14adf_0_5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9574" name="Google Shape;630;g5732b14adf_0_5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638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4ABBD0-8370-44C6-B8FD-2183A2A9778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5" name="Google Shape;639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62525-D61D-48A7-B37F-02E7C9B057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6" name="Google Shape;640;g5732b14adf_0_5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641;g5732b14adf_0_5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598" name="Google Shape;642;g5732b14adf_0_5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650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6EA515-766F-439B-B0AB-1B31A55886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19" name="Google Shape;651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8CC08D-DFF5-4443-9A83-02BEAF2E9A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20" name="Google Shape;652;g5732b14adf_0_5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653;g5732b14adf_0_5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1622" name="Google Shape;654;g5732b14adf_0_5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662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097FED9-0CC8-4B6E-BD56-9F23F51C6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3" name="Google Shape;663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153C5E4-86D4-4463-BE60-91CE8F06C0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4" name="Google Shape;664;g5732b14adf_0_54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665;g5732b14adf_0_5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2646" name="Google Shape;666;g5732b14adf_0_5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674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C86454-F28D-4272-97DA-810811DCFF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7" name="Google Shape;675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33C49-8501-4738-9DEB-A5C159F0A7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8" name="Google Shape;676;g5732b14adf_0_6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677;g5732b14adf_0_6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3670" name="Google Shape;678;g5732b14adf_0_6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86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955794-CCDF-4F1A-B0E7-8AFEF67844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1" name="Google Shape;687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316FDA-1039-4FBB-80EE-F8C37FB2C31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2" name="Google Shape;688;g5732b14adf_0_55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89;g5732b14adf_0_55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4694" name="Google Shape;690;g5732b14adf_0_5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698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FE01187-14E8-4BD9-892B-7F34B140B8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5" name="Google Shape;699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A9C9457-5B7D-4ACB-B47C-634F26BFB43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6" name="Google Shape;700;g5732b14adf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701;g5732b14adf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8" name="Google Shape;702;g5732b14adf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710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945A7D-31C1-4F03-BEEF-A7523A664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39" name="Google Shape;711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DF02F7-D946-414C-99E1-C859C8ABB1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40" name="Google Shape;712;g5732b14adf_0_6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713;g5732b14adf_0_6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6742" name="Google Shape;714;g5732b14adf_0_6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110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10F2763-664D-44AF-9E60-65BAEE2158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3" name="Google Shape;111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5EA34B6-AD22-48FC-8815-38ECE81C57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4" name="Google Shape;112;g5732b14adf_0_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1685" name="Google Shape;113;g5732b14adf_0_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1686" name="Google Shape;114;g5732b14adf_0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722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D63B79-228C-4F84-92F1-D92D9668F7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3" name="Google Shape;723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6861F24-DC16-4A6F-AF65-C44FACB518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4" name="Google Shape;724;g5732b14adf_0_6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725;g5732b14adf_0_6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7766" name="Google Shape;726;g5732b14adf_0_6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734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6F6B9F-E0AD-4AE9-B96C-BFE4C8EB12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7" name="Google Shape;735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69570E-8139-4851-BF7E-DA0CBE487A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8" name="Google Shape;736;g5732b14adf_0_76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737;g5732b14adf_0_76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8790" name="Google Shape;738;g5732b14adf_0_7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746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BE68A36-274A-4876-AA5F-15228ECB2DF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1" name="Google Shape;747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6EEC20B-E1DB-464A-8746-5B3ACFF3F0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2" name="Google Shape;748;g5732b14adf_0_77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749;g5732b14adf_0_77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9814" name="Google Shape;750;g5732b14adf_0_77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758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363DA8-5BFA-4D34-92E1-06B5CD9A9B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5" name="Google Shape;759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BC2878-42F6-48E4-9AB6-8D0A908E90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6" name="Google Shape;760;g5732b14adf_0_79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761;g5732b14adf_0_79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0838" name="Google Shape;762;g5732b14adf_0_7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770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7C6158C-C619-4475-B66E-7C697F2925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59" name="Google Shape;771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20E1D04-DFD0-4D44-B66D-ABBE5025C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60" name="Google Shape;772;g5732b14adf_0_8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73;g5732b14adf_0_8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1862" name="Google Shape;774;g5732b14adf_0_8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82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5904E-C307-48EB-9A5E-8100A0438D3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3" name="Google Shape;783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DD7AC8C-CDCE-4FB9-95FC-65C080418E0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4" name="Google Shape;784;g5732b14adf_0_6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85;g5732b14adf_0_6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2886" name="Google Shape;786;g5732b14adf_0_6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94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262FDFD-9039-493D-AD7A-58A57E7A57E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7" name="Google Shape;795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E68B5-980E-43AD-A1C6-0EC317AA6B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8" name="Google Shape;796;g5732b14adf_0_6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97;g5732b14adf_0_6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3910" name="Google Shape;798;g5732b14adf_0_6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806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D2715-0713-413F-8714-2B69D17847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1" name="Google Shape;807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E50E65-85F1-4881-B478-3DE7CE9E02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2" name="Google Shape;808;g5732b14adf_0_67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809;g5732b14adf_0_67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4934" name="Google Shape;810;g5732b14adf_0_6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818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077E2BC-C159-40B1-A936-2A777F862F4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5" name="Google Shape;819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9497B8-6522-45AB-9D3F-1F4C552842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6" name="Google Shape;820;g5732b14adf_0_68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821;g5732b14adf_0_68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5958" name="Google Shape;822;g5732b14adf_0_6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830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054B47-87AD-4E36-AA1E-2B40D03CA9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79" name="Google Shape;831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E5768E1-88B0-4F49-AB96-3B5C2DF5979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80" name="Google Shape;832;g5732b14adf_0_70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833;g5732b14adf_0_70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6982" name="Google Shape;834;g5732b14adf_0_7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2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309AE2-8F28-4609-B767-74CFCAA9C7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7" name="Google Shape;123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055627-BABE-4A8A-BEF8-8FC952FAEE1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8" name="Google Shape;124;g6c52271ea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2709" name="Google Shape;125;g6c52271ea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2710" name="Google Shape;126;g6c52271ea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842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99E447-7ECE-4A16-8107-BCE9D0084D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3" name="Google Shape;843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FD1438B-DDD4-4C27-A750-2A10970D6E7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4" name="Google Shape;844;g5732b14adf_0_7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845;g5732b14adf_0_7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8006" name="Google Shape;846;g5732b14adf_0_7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854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F51B88-97DF-4C61-A76D-D4C0B1728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7" name="Google Shape;855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5B43842-752A-4ECB-A01C-F20A44BF8B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8" name="Google Shape;856;g5732b14adf_0_7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857;g5732b14adf_0_7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9030" name="Google Shape;858;g5732b14adf_0_7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="" xmlns:p14="http://schemas.microsoft.com/office/powerpoint/2010/main" val="2325391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="" xmlns:p14="http://schemas.microsoft.com/office/powerpoint/2010/main" val="34017866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="" xmlns:p14="http://schemas.microsoft.com/office/powerpoint/2010/main" val="1661483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="" xmlns:p14="http://schemas.microsoft.com/office/powerpoint/2010/main" val="24361177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="" xmlns:p14="http://schemas.microsoft.com/office/powerpoint/2010/main" val="27625826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="" xmlns:p14="http://schemas.microsoft.com/office/powerpoint/2010/main" val="14729888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="" xmlns:p14="http://schemas.microsoft.com/office/powerpoint/2010/main" val="58350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34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FEB58A-4CE5-4482-925D-75DE83E4FB5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1" name="Google Shape;135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4CC50B3-8CE4-4B7F-84A0-EB48A5A4177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2" name="Google Shape;136;g5732b14adf_0_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3733" name="Google Shape;137;g5732b14adf_0_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3734" name="Google Shape;138;g5732b14adf_0_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90;p5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43D46-B1B6-4907-983F-EEF2ECC0EE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1075" name="Google Shape;891;p5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3EF9D-599C-4373-91CC-EDD18A5D69C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1076" name="Google Shape;892;p56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93;p5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1078" name="Google Shape;894;p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146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EED988D-0886-47A8-9647-A2C9DAE3F15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5" name="Google Shape;147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2F0F1-E824-4688-B004-7AB429A670F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6" name="Google Shape;148;g5732b14adf_0_8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4757" name="Google Shape;149;g5732b14adf_0_8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4758" name="Google Shape;150;g5732b14adf_0_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BB429E4-D56D-4CCF-8022-98570BDDB43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7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FA193E-8962-49CD-B9AC-651ACC971EE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8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578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FCAF-0CC9-4D31-BC2A-6D091E6C1B2B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21E75-34C9-4E51-AB37-84B3765FC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829FB-BBE3-4BD6-8F61-7862579C92C1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24BBE-F4FB-4F80-A856-CDB38FC35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ABFD6-E564-403B-9F47-F933C936EAEC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D0D0A-334D-4B38-B377-643D9A5FC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2EC28-6E67-4594-A76C-93BE262C4FDC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0665D-39BD-4BEF-93F0-CA23E74BA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AAB9-030F-4A77-9E80-FB78029C72DF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47FB-AF8F-477C-8329-AE7BC966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C1907-42C4-4B86-87D2-862A5E872C96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24078-C632-4EFB-81FF-E859D505D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688A-979E-4ACF-99C0-6326FBBED695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243E-CD5F-4E6D-84A3-E7880FF87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54AE2-4450-4463-947D-ECF7CE8C9AD9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45F32-4150-4D0B-BE29-7E7E78D42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90E3-271F-4410-B203-0DC335271E88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D5923-C840-4222-8E4D-D6AD5D802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F17A5-28B5-4D30-A857-791D7A783591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079E1-6717-4A97-908B-E3DED3B5F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384C-9A07-4638-87C6-BCFE7A64BDF3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E37A-4C53-4F15-BB91-6D13590E3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6CD9321D-3521-4C4D-BC79-4927F6E23C18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17F37D16-0453-4818-933D-D9304C8AD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40869" y="3551238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2020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21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12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AB1F195-BCF1-4402-BB6E-9E095017679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1267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1268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127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operator[ ](size_type i)</a:t>
            </a:r>
            <a:r>
              <a:rPr lang="en-US" sz="2000"/>
              <a:t> : returneaza o referinta la elementul specificat de i;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pop_back( ):</a:t>
            </a:r>
            <a:r>
              <a:rPr lang="en-US" sz="2000"/>
              <a:t>	sterge ultimul element.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 push_back(const T &amp;val): </a:t>
            </a:r>
            <a:r>
              <a:rPr lang="en-US" sz="2000"/>
              <a:t>adauga la final valoarea “val”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dimensiunea vectorului.</a:t>
            </a:r>
          </a:p>
          <a:p>
            <a:endParaRPr lang="en-US" sz="2000"/>
          </a:p>
          <a:p>
            <a:pPr>
              <a:buFontTx/>
              <a:buChar char="-"/>
            </a:pP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B81E041-5C84-4184-B7C8-6AAD486238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291" name="Google Shape;213;p2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2292" name="Google Shape;214;p2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294" name="Google Shape;216;p26"/>
          <p:cNvSpPr txBox="1">
            <a:spLocks noChangeArrowheads="1"/>
          </p:cNvSpPr>
          <p:nvPr/>
        </p:nvSpPr>
        <p:spPr bwMode="auto">
          <a:xfrm>
            <a:off x="188913" y="1271588"/>
            <a:ext cx="972185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  <a:p>
            <a:endParaRPr lang="en-US" sz="20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92113" y="3024188"/>
            <a:ext cx="94488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//v.resize(5); // necesar pentru reactualizarea dimensiunii vectorului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6F7E7E4-BAC1-490C-BBC2-E20AB8EFFAF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3315" name="Google Shape;225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3316" name="Google Shape;226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318" name="Google Shape;228;p27"/>
          <p:cNvSpPr txBox="1">
            <a:spLocks noChangeArrowheads="1"/>
          </p:cNvSpPr>
          <p:nvPr/>
        </p:nvSpPr>
        <p:spPr bwMode="auto">
          <a:xfrm>
            <a:off x="188913" y="1271588"/>
            <a:ext cx="9721850" cy="1746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763713" y="3287713"/>
            <a:ext cx="7239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56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78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++)</a:t>
            </a:r>
            <a:endParaRPr lang="nn-NO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Afisare 8 valori, resize automat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64C5D67-D18C-45DF-B417-B8C34FD78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4339" name="Google Shape;237;p2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38;p2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342" name="Google Shape;240;p28"/>
          <p:cNvSpPr txBox="1">
            <a:spLocks noChangeArrowheads="1"/>
          </p:cNvSpPr>
          <p:nvPr/>
        </p:nvSpPr>
        <p:spPr bwMode="auto">
          <a:xfrm>
            <a:off x="188913" y="1271588"/>
            <a:ext cx="97218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68313" y="2713038"/>
            <a:ext cx="70151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char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unsigned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now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toupper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4725988" y="2838450"/>
            <a:ext cx="5038725" cy="1169988"/>
          </a:xfrm>
          <a:prstGeom prst="rect">
            <a:avLst/>
          </a:prstGeom>
          <a:solidFill>
            <a:srgbClr val="FFC0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Size = 10</a:t>
            </a:r>
          </a:p>
          <a:p>
            <a:r>
              <a:rPr lang="pt-BR"/>
              <a:t>a b c d e f g h i j</a:t>
            </a:r>
          </a:p>
          <a:p>
            <a:r>
              <a:rPr lang="pt-BR"/>
              <a:t>Size now = 20</a:t>
            </a:r>
          </a:p>
          <a:p>
            <a:r>
              <a:rPr lang="pt-BR"/>
              <a:t>a b c d e f g h i j k l m n o p q r s t</a:t>
            </a:r>
          </a:p>
          <a:p>
            <a:r>
              <a:rPr lang="pt-BR"/>
              <a:t>A B C D E F G H I J K L M N O P Q R S 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E0C8768-75A2-4C6A-B300-670D9C6FE8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5363" name="Google Shape;249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50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366" name="Google Shape;252;p29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accesarea unui vector cu iterator</a:t>
            </a:r>
          </a:p>
        </p:txBody>
      </p: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696913" y="2865438"/>
            <a:ext cx="8991600" cy="4278312"/>
            <a:chOff x="696912" y="2865437"/>
            <a:chExt cx="8991600" cy="4278094"/>
          </a:xfrm>
        </p:grpSpPr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696912" y="2865437"/>
              <a:ext cx="8991600" cy="4278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96969"/>
                  </a:solidFill>
                  <a:latin typeface="Courier New" pitchFamily="49" charset="0"/>
                </a:rPr>
                <a:t>//unsigned int i = 0;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++,</a:t>
              </a:r>
              <a:r>
                <a:rPr lang="en-US" sz="1600" b="1">
                  <a:latin typeface="Courier New" pitchFamily="49" charset="0"/>
                </a:rPr>
                <a:t>i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		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i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   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600" b="1">
                  <a:latin typeface="Courier New" pitchFamily="49" charset="0"/>
                </a:rPr>
                <a:t>         </a:t>
              </a:r>
            </a:p>
            <a:p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	cout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 b="1">
                  <a:latin typeface="Courier New" pitchFamily="49" charset="0"/>
                </a:rPr>
                <a:t>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  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toupper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(*</a:t>
              </a:r>
              <a:r>
                <a:rPr lang="en-US" sz="1600">
                  <a:latin typeface="Courier New" pitchFamily="49" charset="0"/>
                </a:rPr>
                <a:t>p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1001712" y="4386460"/>
              <a:ext cx="4048125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1992312" y="4846638"/>
              <a:ext cx="4038600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72;p3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3507292-9FB5-439C-B27E-0BBE1555B58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6387" name="Google Shape;273;p3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6388" name="Google Shape;274;p3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Google Shape;275;p3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6390" name="Google Shape;276;p3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si stergerea elementelor intr-un vector</a:t>
            </a:r>
          </a:p>
          <a:p>
            <a:endParaRPr lang="en-US" sz="2000"/>
          </a:p>
          <a:p>
            <a:endParaRPr lang="en-US" sz="2000" b="1">
              <a:solidFill>
                <a:srgbClr val="FF0000"/>
              </a:solidFill>
            </a:endParaRPr>
          </a:p>
          <a:p>
            <a:endParaRPr lang="en-US" sz="2000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1001713" y="2865438"/>
            <a:ext cx="8001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12,34,56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resize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pp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++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insert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erase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v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>
                <a:latin typeface="Courier New" pitchFamily="49" charset="0"/>
              </a:rPr>
              <a:t>erase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nn-NO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>
                <a:latin typeface="Courier New" pitchFamily="49" charset="0"/>
              </a:rPr>
              <a:t> </a:t>
            </a:r>
            <a:r>
              <a:rPr lang="nn-NO" sz="1600">
                <a:solidFill>
                  <a:srgbClr val="3F5FBF"/>
                </a:solidFill>
                <a:latin typeface="Courier New" pitchFamily="49" charset="0"/>
              </a:rPr>
              <a:t>/// 100, 100, 100, 78, 90</a:t>
            </a:r>
            <a:endParaRPr lang="nn-NO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B850809-F013-4768-BB23-71B0CA63BEB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7411" name="Google Shape;297;p3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7412" name="Google Shape;298;p3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7414" name="Google Shape;300;p33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elementelor de tip definit de utilizator</a:t>
            </a:r>
          </a:p>
          <a:p>
            <a:endParaRPr lang="en-US" sz="2000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1154113" y="28654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 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308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C25416-78B4-40E7-B9AA-F68640611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8435" name="Google Shape;309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8436" name="Google Shape;310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Google Shape;311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12" name="Google Shape;312;p34"/>
          <p:cNvSpPr txBox="1"/>
          <p:nvPr/>
        </p:nvSpPr>
        <p:spPr>
          <a:xfrm>
            <a:off x="274638" y="1271588"/>
            <a:ext cx="9531350" cy="5403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list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implementat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listă</a:t>
            </a:r>
            <a:r>
              <a:rPr lang="en-US" sz="2000"/>
              <a:t> </a:t>
            </a:r>
            <a:r>
              <a:rPr lang="en-US" sz="2000" err="1"/>
              <a:t>dublu</a:t>
            </a:r>
            <a:r>
              <a:rPr lang="en-US" sz="2000"/>
              <a:t> </a:t>
            </a:r>
            <a:r>
              <a:rPr lang="en-US" sz="2000" err="1"/>
              <a:t>înlănțuită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List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Ștergere</a:t>
            </a:r>
            <a:r>
              <a:rPr lang="en-US" sz="2000"/>
              <a:t>/</a:t>
            </a:r>
            <a:r>
              <a:rPr lang="en-US" sz="2000" err="1"/>
              <a:t>adăugare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Mutarea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secvențe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chiar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in </a:t>
            </a:r>
            <a:r>
              <a:rPr lang="en-US" sz="2000" err="1"/>
              <a:t>ordine</a:t>
            </a:r>
            <a:r>
              <a:rPr lang="en-US" sz="2000"/>
              <a:t> (linear time)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320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FBDC80-BADA-4EFC-B3EC-E55AF9D8250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9459" name="Google Shape;321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9460" name="Google Shape;322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323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24" name="Google Shape;324;p35"/>
          <p:cNvSpPr txBox="1"/>
          <p:nvPr/>
        </p:nvSpPr>
        <p:spPr>
          <a:xfrm>
            <a:off x="176213" y="1271588"/>
            <a:ext cx="9734550" cy="5459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b="1" i="1"/>
              <a:t> 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T( ), const Allocator &amp;a = Allocator());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 	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list(const list &lt;</a:t>
            </a:r>
            <a:r>
              <a:rPr lang="en-US" sz="2000" b="1" i="1" err="1"/>
              <a:t>T,Allocator</a:t>
            </a:r>
            <a:r>
              <a:rPr lang="en-US" sz="2000" b="1" i="1"/>
              <a:t>&gt;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DA4193-C6D5-40B1-8C8A-7B6CF146D6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2048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484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048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603452C-5A1C-4137-8A9E-BFBD18B913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" name="Google Shape;84;p15"/>
          <p:cNvSpPr/>
          <p:nvPr/>
        </p:nvSpPr>
        <p:spPr>
          <a:xfrm>
            <a:off x="457200" y="1933575"/>
            <a:ext cx="9234488" cy="4057650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 anchor="t"/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defRPr/>
            </a:pPr>
            <a:r>
              <a:rPr lang="en-US" sz="2000" err="1">
                <a:solidFill>
                  <a:schemeClr val="dk1"/>
                </a:solidFill>
              </a:rPr>
              <a:t>Biblioteca</a:t>
            </a:r>
            <a:r>
              <a:rPr lang="en-US" sz="2000">
                <a:solidFill>
                  <a:schemeClr val="dk1"/>
                </a:solidFill>
              </a:rPr>
              <a:t> Standard Template Library - STL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Containere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 err="1">
                <a:solidFill>
                  <a:schemeClr val="dk1"/>
                </a:solidFill>
              </a:rPr>
              <a:t>iteratori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şi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algoritmi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Clasele</a:t>
            </a: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 vector, list, map / multimap.</a:t>
            </a:r>
            <a:endParaRPr sz="2000">
              <a:solidFill>
                <a:schemeClr val="dk1"/>
              </a:solidFill>
              <a:latin typeface="Arial"/>
              <a:cs typeface="Arial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000">
              <a:solidFill>
                <a:schemeClr val="dk1"/>
              </a:solidFill>
              <a:latin typeface="Arial"/>
              <a:cs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Elemente</a:t>
            </a: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avansate</a:t>
            </a:r>
            <a:endParaRPr lang="en-US" sz="2000" err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ea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0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934CB4-3A95-450C-9119-D95E30BAEB5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21507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151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&lt;T, Allocator&gt; &amp;ob):</a:t>
            </a:r>
            <a:r>
              <a:rPr lang="en-US" sz="2000"/>
              <a:t> concateneaza lista din ob; aceasta din urma devine vida.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&amp;ob, Comp cmpfn):</a:t>
            </a:r>
            <a:r>
              <a:rPr lang="en-US" sz="2000"/>
              <a:t> concateneaza si sorteaza;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17A8128-882F-4E49-A70D-C98296D36C4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22531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2534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pop_back</a:t>
            </a:r>
            <a:r>
              <a:rPr lang="en-US" sz="2000"/>
              <a:t>( ): sterge ultimul element.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pop_front</a:t>
            </a:r>
            <a:r>
              <a:rPr lang="en-US" sz="2000"/>
              <a:t>( ): sterge primul element.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push_back(const T &amp;val)</a:t>
            </a:r>
            <a:r>
              <a:rPr lang="en-US" sz="2000"/>
              <a:t>: adauga la final valoarea “val”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push_front(const T &amp;val)</a:t>
            </a:r>
            <a:r>
              <a:rPr lang="en-US" sz="2000"/>
              <a:t>: adauga la inceput valoarea “val”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remove(const T &amp;val)</a:t>
            </a:r>
            <a:r>
              <a:rPr lang="en-US" sz="2000"/>
              <a:t>: elimina toate valorile “val” din lista;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reverse( )</a:t>
            </a:r>
            <a:r>
              <a:rPr lang="en-US" sz="2000"/>
              <a:t>: inverseaza lista.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numarul de elemente.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 )</a:t>
            </a:r>
            <a:r>
              <a:rPr lang="en-US" sz="2000"/>
              <a:t>: ordoneaza crescator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sort(Comp cmpfn)</a:t>
            </a:r>
            <a:r>
              <a:rPr lang="en-US" sz="2000"/>
              <a:t>: - sorteaza cu o functie de comparatie.</a:t>
            </a:r>
          </a:p>
          <a:p>
            <a:pPr>
              <a:buClr>
                <a:srgbClr val="000000"/>
              </a:buClr>
              <a:buSzPts val="1100"/>
              <a:buFontTx/>
              <a:buChar char="-"/>
            </a:pP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92;p4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DDD8C8-3C41-4E00-80F2-ACD74CDE907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23555" name="Google Shape;393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94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95;p4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3558" name="Google Shape;396;p4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1839913" y="2130425"/>
            <a:ext cx="7167562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96969"/>
                </a:solidFill>
                <a:latin typeface="Courier New" pitchFamily="49" charset="0"/>
              </a:rPr>
              <a:t>// create an empty list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push_back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lst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size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404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249F018-28A7-461E-96A8-E573C38F17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24579" name="Google Shape;405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406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407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4582" name="Google Shape;408;p42"/>
          <p:cNvSpPr txBox="1">
            <a:spLocks noChangeArrowheads="1"/>
          </p:cNvSpPr>
          <p:nvPr/>
        </p:nvSpPr>
        <p:spPr bwMode="auto">
          <a:xfrm>
            <a:off x="188913" y="1271588"/>
            <a:ext cx="9032875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</p:txBody>
      </p: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544513" y="2865438"/>
            <a:ext cx="9144000" cy="4343400"/>
            <a:chOff x="544512" y="2865437"/>
            <a:chExt cx="9144000" cy="4343400"/>
          </a:xfrm>
        </p:grpSpPr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620712" y="2865437"/>
              <a:ext cx="90678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// lista vida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nn-NO" sz="1800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nn-NO" sz="1800" b="1">
                  <a:latin typeface="Courier New" pitchFamily="49" charset="0"/>
                </a:rPr>
                <a:t> lst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nn-NO" sz="1800" b="1">
                  <a:latin typeface="Courier New" pitchFamily="49" charset="0"/>
                </a:rPr>
                <a:t>push_back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latin typeface="Courier New" pitchFamily="49" charset="0"/>
                </a:rPr>
                <a:t>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696969"/>
                  </a:solidFill>
                  <a:latin typeface="Courier New" pitchFamily="49" charset="0"/>
                </a:rPr>
                <a:t>// insereaza 0 .. 9</a:t>
              </a:r>
              <a:endParaRPr lang="nn-NO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latin typeface="Courier New" pitchFamily="49" charset="0"/>
                </a:rPr>
                <a:t>    </a:t>
              </a:r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1"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lst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while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--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decrement pointer before using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2”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q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>
                  <a:latin typeface="Courier New" pitchFamily="49" charset="0"/>
                </a:rPr>
                <a:t>q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4512" y="5837237"/>
              <a:ext cx="6400800" cy="13716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416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4BA97A2-4258-4AD0-925E-D27C92D7532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25603" name="Google Shape;417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418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419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5606" name="Google Shape;420;p43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push_front, push_back si sort</a:t>
            </a:r>
          </a:p>
        </p:txBody>
      </p:sp>
      <p:grpSp>
        <p:nvGrpSpPr>
          <p:cNvPr id="25607" name="Group 9"/>
          <p:cNvGrpSpPr>
            <a:grpSpLocks/>
          </p:cNvGrpSpPr>
          <p:nvPr/>
        </p:nvGrpSpPr>
        <p:grpSpPr bwMode="auto">
          <a:xfrm>
            <a:off x="468313" y="2684463"/>
            <a:ext cx="8839200" cy="4524375"/>
            <a:chOff x="468312" y="2684522"/>
            <a:chExt cx="8839200" cy="4524315"/>
          </a:xfrm>
        </p:grpSpPr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468312" y="2684522"/>
              <a:ext cx="8839200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latin typeface="Courier New" pitchFamily="49" charset="0"/>
                </a:rPr>
                <a:t>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lst2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push_back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push_front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::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sort the list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35312" y="4237076"/>
              <a:ext cx="28956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8312" y="6218250"/>
              <a:ext cx="24384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428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3A37683-2074-4B66-B82C-DCC725871B3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26627" name="Google Shape;429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430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431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6630" name="Google Shape;432;p44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ordonare crescatoare si descrescatoare</a:t>
            </a:r>
          </a:p>
        </p:txBody>
      </p:sp>
      <p:grpSp>
        <p:nvGrpSpPr>
          <p:cNvPr id="26631" name="Group 10"/>
          <p:cNvGrpSpPr>
            <a:grpSpLocks/>
          </p:cNvGrpSpPr>
          <p:nvPr/>
        </p:nvGrpSpPr>
        <p:grpSpPr bwMode="auto">
          <a:xfrm>
            <a:off x="1001713" y="2713038"/>
            <a:ext cx="8386762" cy="4524375"/>
            <a:chOff x="1001712" y="2713037"/>
            <a:chExt cx="8386762" cy="4524315"/>
          </a:xfrm>
        </p:grpSpPr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001712" y="2713037"/>
              <a:ext cx="8386762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bool</a:t>
              </a:r>
              <a:r>
                <a:rPr lang="en-US" sz="1800" b="1">
                  <a:latin typeface="Courier New" pitchFamily="49" charset="0"/>
                </a:rPr>
                <a:t> compare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b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b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push_front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//crescator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compare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descrescator prin functia comparator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01712" y="6218191"/>
              <a:ext cx="78486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77912" y="5502237"/>
              <a:ext cx="2971800" cy="3047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01712" y="3779823"/>
              <a:ext cx="57150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440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552BB6-326B-46A6-A223-714BB3C607B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27651" name="Google Shape;441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442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443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7654" name="Google Shape;444;p45"/>
          <p:cNvSpPr txBox="1">
            <a:spLocks noChangeArrowheads="1"/>
          </p:cNvSpPr>
          <p:nvPr/>
        </p:nvSpPr>
        <p:spPr bwMode="auto">
          <a:xfrm>
            <a:off x="188913" y="1271588"/>
            <a:ext cx="9307512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concatenarea a 2 liste</a:t>
            </a:r>
          </a:p>
          <a:p>
            <a:endParaRPr lang="en-US" sz="2000"/>
          </a:p>
          <a:p>
            <a:r>
              <a:rPr lang="en-US" sz="2000"/>
              <a:t> </a:t>
            </a: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468313" y="2857500"/>
            <a:ext cx="9372600" cy="4246563"/>
            <a:chOff x="468312" y="2857519"/>
            <a:chExt cx="9372600" cy="4247317"/>
          </a:xfrm>
        </p:grpSpPr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468312" y="2857519"/>
              <a:ext cx="93726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/*...creare liste …*/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concatenare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merge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lst2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lst2 vida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Contents of lst1 after merge: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77912" y="5075651"/>
              <a:ext cx="2438400" cy="30485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452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71FD1E5-F63C-49DA-A234-B86CFE514E3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28675" name="Google Shape;453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54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55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8678" name="Google Shape;456;p4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2789238"/>
            <a:ext cx="7620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64;p4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6513EB-A8B2-44A8-BBDA-AB76F3FF6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29699" name="Google Shape;465;p4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66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67;p4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9702" name="Google Shape;468;p47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63513" y="2795588"/>
            <a:ext cx="97647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cstring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600" b="1">
                <a:latin typeface="Courier New" pitchFamily="49" charset="0"/>
              </a:rPr>
              <a:t> myclass</a:t>
            </a: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a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>
                <a:latin typeface="Courier New" pitchFamily="49" charset="0"/>
              </a:rPr>
              <a:t>a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b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latin typeface="Courier New" pitchFamily="49" charset="0"/>
              </a:rPr>
              <a:t>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b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76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32287C-885E-430E-957C-809109D8382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30723" name="Google Shape;477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78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79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0726" name="Google Shape;480;p48"/>
          <p:cNvSpPr txBox="1">
            <a:spLocks noChangeArrowheads="1"/>
          </p:cNvSpPr>
          <p:nvPr/>
        </p:nvSpPr>
        <p:spPr bwMode="auto">
          <a:xfrm>
            <a:off x="188913" y="1271588"/>
            <a:ext cx="92392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  <a:p>
            <a:r>
              <a:rPr lang="en-US" sz="2000"/>
              <a:t> 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68313" y="2781300"/>
            <a:ext cx="9372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lst1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>
                <a:latin typeface="Courier New" pitchFamily="49" charset="0"/>
              </a:rPr>
              <a:t> p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create a second list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now, merget lst1 and lst2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lst1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merge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lst2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BDBE44C-A9C4-4528-B8C9-CBB044A0FA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099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00" name="Google Shape;94;p1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239713" y="1417638"/>
            <a:ext cx="9601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-"/>
            </a:pPr>
            <a:r>
              <a:rPr lang="vi-VN" sz="2000"/>
              <a:t>bibliotecă de clase C++, parte din Standard Library </a:t>
            </a:r>
            <a:endParaRPr lang="en-US" sz="2000"/>
          </a:p>
          <a:p>
            <a:endParaRPr lang="vi-VN" sz="2000"/>
          </a:p>
          <a:p>
            <a:r>
              <a:rPr lang="en-US" sz="2000" b="1">
                <a:solidFill>
                  <a:srgbClr val="0000FF"/>
                </a:solidFill>
              </a:rPr>
              <a:t>Ofera:</a:t>
            </a:r>
          </a:p>
          <a:p>
            <a:r>
              <a:rPr lang="it-IT" sz="2000"/>
              <a:t>- structuri de date și algoritmi fundamentali </a:t>
            </a:r>
            <a:r>
              <a:rPr lang="it-IT" sz="2000">
                <a:sym typeface="Wingdings" pitchFamily="2" charset="2"/>
              </a:rPr>
              <a:t></a:t>
            </a:r>
            <a:r>
              <a:rPr lang="it-IT" sz="2000"/>
              <a:t> dezvoltarea de programe in C++; </a:t>
            </a:r>
          </a:p>
          <a:p>
            <a:pPr>
              <a:buFont typeface="Times New Roman" pitchFamily="18" charset="0"/>
              <a:buChar char="-"/>
            </a:pPr>
            <a:r>
              <a:rPr lang="it-IT" sz="2000"/>
              <a:t> componente generice, parametrizabile. Aproape toate clasele din STL sunt </a:t>
            </a:r>
          </a:p>
          <a:p>
            <a:r>
              <a:rPr lang="en-US" sz="2000"/>
              <a:t>parametrizate (Template). </a:t>
            </a:r>
          </a:p>
          <a:p>
            <a:endParaRPr lang="en-US" sz="2000"/>
          </a:p>
          <a:p>
            <a:r>
              <a:rPr lang="it-IT" sz="2000"/>
              <a:t>Componentele STL se pot compune cu usurință fără a sacrifica performanța (generic programming) </a:t>
            </a:r>
          </a:p>
          <a:p>
            <a:endParaRPr lang="it-IT" sz="2000"/>
          </a:p>
          <a:p>
            <a:r>
              <a:rPr lang="en-US" sz="2000"/>
              <a:t>STL conține clase pentru: </a:t>
            </a:r>
          </a:p>
          <a:p>
            <a:pPr lvl="1"/>
            <a:r>
              <a:rPr lang="en-US" sz="2000" b="1" i="1"/>
              <a:t>◦ </a:t>
            </a:r>
            <a:r>
              <a:rPr lang="en-US" sz="2000" b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iteratori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algoritmi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endParaRPr lang="en-US" sz="2000" b="1">
              <a:solidFill>
                <a:schemeClr val="tx1"/>
              </a:solidFill>
            </a:endParaRPr>
          </a:p>
          <a:p>
            <a:pPr lvl="1"/>
            <a:r>
              <a:rPr lang="en-US" sz="2000">
                <a:solidFill>
                  <a:schemeClr val="tx1"/>
                </a:solidFill>
              </a:rPr>
              <a:t>◦ functori (function objects) </a:t>
            </a:r>
          </a:p>
          <a:p>
            <a:pPr lvl="1"/>
            <a:r>
              <a:rPr lang="en-US" sz="2000">
                <a:solidFill>
                  <a:schemeClr val="tx1"/>
                </a:solidFill>
              </a:rPr>
              <a:t>◦ allocators 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88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2E13C76-EFAF-4420-BAAF-F0B14C487ED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31747" name="Google Shape;489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90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91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2" name="Google Shape;492;p49"/>
          <p:cNvSpPr txBox="1"/>
          <p:nvPr/>
        </p:nvSpPr>
        <p:spPr>
          <a:xfrm>
            <a:off x="188913" y="1271588"/>
            <a:ext cx="9239250" cy="437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Deque</a:t>
            </a:r>
            <a:r>
              <a:rPr lang="en-US" sz="2000" b="1"/>
              <a:t> (double ended queue)</a:t>
            </a:r>
            <a:r>
              <a:rPr lang="en-US" sz="2000"/>
              <a:t> - </a:t>
            </a:r>
            <a:r>
              <a:rPr lang="en-US" sz="2000" err="1"/>
              <a:t>Coadă</a:t>
            </a:r>
            <a:r>
              <a:rPr lang="en-US" sz="2000"/>
              <a:t> </a:t>
            </a:r>
            <a:r>
              <a:rPr lang="en-US" sz="2000" err="1"/>
              <a:t>dublă</a:t>
            </a:r>
            <a:r>
              <a:rPr lang="en-US" sz="2000"/>
              <a:t> (</a:t>
            </a:r>
            <a:r>
              <a:rPr lang="en-US" sz="2000" err="1"/>
              <a:t>completă</a:t>
            </a:r>
            <a:r>
              <a:rPr lang="en-US" sz="2000"/>
              <a:t>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blocuri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(chunks of storage)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se pot </a:t>
            </a:r>
            <a:r>
              <a:rPr lang="en-US" sz="2000" err="1"/>
              <a:t>adăuga</a:t>
            </a:r>
            <a:r>
              <a:rPr lang="en-US" sz="2000"/>
              <a:t>/</a:t>
            </a:r>
            <a:r>
              <a:rPr lang="en-US" sz="2000" err="1"/>
              <a:t>șterge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de la </a:t>
            </a:r>
            <a:r>
              <a:rPr lang="en-US" sz="2000" err="1"/>
              <a:t>ambele</a:t>
            </a:r>
            <a:r>
              <a:rPr lang="en-US" sz="2000"/>
              <a:t> </a:t>
            </a:r>
            <a:r>
              <a:rPr lang="en-US" sz="2000" err="1"/>
              <a:t>capete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/>
              <a:t>Vector </a:t>
            </a:r>
            <a:r>
              <a:rPr lang="en-US" sz="2000" b="1" err="1"/>
              <a:t>vs</a:t>
            </a:r>
            <a:r>
              <a:rPr lang="en-US" sz="2000" b="1"/>
              <a:t> </a:t>
            </a:r>
            <a:r>
              <a:rPr lang="en-US" sz="2000" b="1" err="1"/>
              <a:t>Deque</a:t>
            </a: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vector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Inserare</a:t>
            </a:r>
            <a:r>
              <a:rPr lang="en-US" sz="2000"/>
              <a:t>/</a:t>
            </a:r>
            <a:r>
              <a:rPr lang="en-US" sz="2000" err="1"/>
              <a:t>ștergerea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</a:t>
            </a:r>
            <a:r>
              <a:rPr lang="en-US" sz="2000" err="1"/>
              <a:t>Deque</a:t>
            </a:r>
            <a:r>
              <a:rPr lang="en-US" sz="2000"/>
              <a:t> (</a:t>
            </a:r>
            <a:r>
              <a:rPr lang="en-US" sz="2000" err="1"/>
              <a:t>dar</a:t>
            </a:r>
            <a:r>
              <a:rPr lang="en-US" sz="2000"/>
              <a:t> nu e </a:t>
            </a:r>
            <a:r>
              <a:rPr lang="en-US" sz="2000" err="1"/>
              <a:t>timp</a:t>
            </a:r>
            <a:r>
              <a:rPr lang="en-US" sz="2000"/>
              <a:t> constant)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mari</a:t>
            </a:r>
            <a:r>
              <a:rPr lang="en-US" sz="2000"/>
              <a:t> Vector </a:t>
            </a:r>
            <a:r>
              <a:rPr lang="en-US" sz="2000" err="1"/>
              <a:t>alocă</a:t>
            </a:r>
            <a:r>
              <a:rPr lang="en-US" sz="2000"/>
              <a:t> zone </a:t>
            </a:r>
            <a:r>
              <a:rPr lang="en-US" sz="2000" err="1"/>
              <a:t>mari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,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aloca</a:t>
            </a:r>
            <a:r>
              <a:rPr lang="en-US" sz="2000"/>
              <a:t> </a:t>
            </a:r>
            <a:r>
              <a:rPr lang="en-US" sz="2000" err="1"/>
              <a:t>multe</a:t>
            </a:r>
            <a:r>
              <a:rPr lang="en-US" sz="2000"/>
              <a:t> zone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mici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–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gestiunea</a:t>
            </a:r>
            <a:r>
              <a:rPr lang="en-US" sz="2000"/>
              <a:t> </a:t>
            </a:r>
            <a:r>
              <a:rPr lang="en-US" sz="2000" err="1"/>
              <a:t>memoriei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00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BD87DDC-87DC-49F5-930D-39A358E0E9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32771" name="Google Shape;501;p5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2772" name="Google Shape;502;p5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503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4" name="Google Shape;504;p50"/>
          <p:cNvSpPr txBox="1"/>
          <p:nvPr/>
        </p:nvSpPr>
        <p:spPr>
          <a:xfrm>
            <a:off x="188913" y="1271588"/>
            <a:ext cx="9239250" cy="5962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 </a:t>
            </a:r>
            <a:r>
              <a:rPr lang="en-US" sz="2000" err="1"/>
              <a:t>încapsulează</a:t>
            </a:r>
            <a:r>
              <a:rPr lang="en-US" sz="2000"/>
              <a:t> un container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acest</a:t>
            </a:r>
            <a:r>
              <a:rPr lang="en-US" sz="2000"/>
              <a:t> </a:t>
            </a:r>
            <a:r>
              <a:rPr lang="en-US" sz="2000" err="1"/>
              <a:t>obiect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oferi</a:t>
            </a:r>
            <a:r>
              <a:rPr lang="en-US" sz="2000"/>
              <a:t> </a:t>
            </a:r>
            <a:r>
              <a:rPr lang="en-US" sz="2000" err="1"/>
              <a:t>funcționalităti</a:t>
            </a:r>
            <a:r>
              <a:rPr lang="en-US" sz="2000"/>
              <a:t> </a:t>
            </a:r>
            <a:r>
              <a:rPr lang="en-US" sz="2000" err="1"/>
              <a:t>specifice</a:t>
            </a:r>
            <a:r>
              <a:rPr lang="en-US" sz="2000"/>
              <a:t> </a:t>
            </a:r>
            <a:r>
              <a:rPr lang="en-US" sz="2000" err="1"/>
              <a:t>containerului</a:t>
            </a:r>
            <a:r>
              <a:rPr lang="en-US" sz="2000"/>
              <a:t> (</a:t>
            </a:r>
            <a:r>
              <a:rPr lang="en-US" sz="2000" err="1"/>
              <a:t>stivă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 cu </a:t>
            </a:r>
            <a:r>
              <a:rPr lang="en-US" sz="2000" err="1"/>
              <a:t>priorități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Stack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LIFO (last in first out)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adaugare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: empty(), push(), pop(), top().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stack;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FIFO (first in first out)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Operații</a:t>
            </a:r>
            <a:r>
              <a:rPr lang="en-US" sz="2000"/>
              <a:t>: empty(), front(), back(),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queue;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Priority_queue</a:t>
            </a:r>
            <a:r>
              <a:rPr lang="en-US" sz="2000"/>
              <a:t>: se </a:t>
            </a:r>
            <a:r>
              <a:rPr lang="en-US" sz="2000" err="1"/>
              <a:t>extrag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baza</a:t>
            </a:r>
            <a:r>
              <a:rPr lang="en-US" sz="2000"/>
              <a:t> </a:t>
            </a:r>
            <a:r>
              <a:rPr lang="en-US" sz="2000" err="1"/>
              <a:t>priorităților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>
                <a:solidFill>
                  <a:schemeClr val="dk1"/>
                </a:solidFill>
              </a:rPr>
              <a:t>Operații</a:t>
            </a:r>
            <a:r>
              <a:rPr lang="en-US" sz="2000">
                <a:solidFill>
                  <a:schemeClr val="dk1"/>
                </a:solidFill>
              </a:rPr>
              <a:t>:</a:t>
            </a:r>
            <a:r>
              <a:rPr lang="en-US" sz="2000"/>
              <a:t> empty(), top(),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vector&lt;T&gt;, class Compare = less&lt;</a:t>
            </a:r>
            <a:r>
              <a:rPr lang="en-US" sz="2000" b="1" err="1">
                <a:solidFill>
                  <a:srgbClr val="FF0000"/>
                </a:solidFill>
              </a:rPr>
              <a:t>typename</a:t>
            </a:r>
            <a:r>
              <a:rPr lang="en-US" sz="2000" b="1">
                <a:solidFill>
                  <a:srgbClr val="FF0000"/>
                </a:solidFill>
              </a:rPr>
              <a:t> Container::</a:t>
            </a:r>
            <a:r>
              <a:rPr lang="en-US" sz="2000" b="1" err="1">
                <a:solidFill>
                  <a:srgbClr val="FF0000"/>
                </a:solidFill>
              </a:rPr>
              <a:t>value_type</a:t>
            </a:r>
            <a:r>
              <a:rPr lang="en-US" sz="2000" b="1">
                <a:solidFill>
                  <a:srgbClr val="FF0000"/>
                </a:solidFill>
              </a:rPr>
              <a:t>&gt; &gt; class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DE7E39-BF34-42B1-B243-AD4B90E1E4A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33795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3796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379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2520950" y="2225675"/>
            <a:ext cx="61007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sampleStack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sampleStack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2, 1, 4, 3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524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47C866-C4C9-4172-98E2-E1A1C8CC7A7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34819" name="Google Shape;52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4820" name="Google Shape;52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527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4822" name="Google Shape;528;p52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  <a:p>
            <a:endParaRPr lang="en-US" sz="2000" b="1"/>
          </a:p>
        </p:txBody>
      </p:sp>
      <p:grpSp>
        <p:nvGrpSpPr>
          <p:cNvPr id="34823" name="Group 9"/>
          <p:cNvGrpSpPr>
            <a:grpSpLocks/>
          </p:cNvGrpSpPr>
          <p:nvPr/>
        </p:nvGrpSpPr>
        <p:grpSpPr bwMode="auto">
          <a:xfrm>
            <a:off x="2449513" y="1722438"/>
            <a:ext cx="7162800" cy="5908675"/>
            <a:chOff x="2449512" y="1722437"/>
            <a:chExt cx="6172200" cy="5909310"/>
          </a:xfrm>
        </p:grpSpPr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2520950" y="1722437"/>
              <a:ext cx="6100762" cy="590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void</a:t>
              </a:r>
              <a:r>
                <a:rPr lang="en-US" sz="1800" b="1">
                  <a:latin typeface="Courier New" pitchFamily="49" charset="0"/>
                </a:rPr>
                <a:t> sampleStack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Times New Roman" pitchFamily="18" charset="0"/>
                </a:rPr>
                <a:t>stack</a:t>
              </a:r>
              <a:r>
                <a:rPr lang="en-US" sz="1800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1800" b="1">
                  <a:solidFill>
                    <a:srgbClr val="603000"/>
                  </a:solidFill>
                  <a:latin typeface="Times New Roman" pitchFamily="18" charset="0"/>
                </a:rPr>
                <a:t>vector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&gt;&gt;</a:t>
              </a:r>
              <a:r>
                <a:rPr lang="en-US" sz="1800" b="1">
                  <a:latin typeface="Times New Roman" pitchFamily="18" charset="0"/>
                </a:rPr>
                <a:t> s</a:t>
              </a:r>
              <a:r>
                <a:rPr lang="en-US" sz="18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1800" b="1">
                  <a:latin typeface="Times New Roman" pitchFamily="18" charset="0"/>
                </a:rPr>
                <a:t>  </a:t>
              </a:r>
              <a:r>
                <a:rPr lang="en-US" sz="1800" b="1">
                  <a:solidFill>
                    <a:srgbClr val="696969"/>
                  </a:solidFill>
                  <a:latin typeface="Times New Roman" pitchFamily="18" charset="0"/>
                </a:rPr>
                <a:t>// primul parametru = tipul elementelor, al doilea parametru, stilul de stocare</a:t>
              </a:r>
              <a:endParaRPr lang="en-US" sz="1800"/>
            </a:p>
            <a:p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     while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(!</a:t>
              </a:r>
              <a:r>
                <a:rPr lang="en-US" sz="1800" b="1">
                  <a:latin typeface="Courier New" pitchFamily="49" charset="0"/>
                </a:rPr>
                <a:t>s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top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sampleStack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 // 2, 1, 4, 3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49512" y="3322809"/>
              <a:ext cx="6020357" cy="68587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BF3218A-B8E7-45B0-8E03-8149916F335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35843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5844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5846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5847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22098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9706A77-A361-434E-8EB0-DA1FF9065D0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36867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6868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6870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6871" name="Group 8"/>
          <p:cNvGrpSpPr>
            <a:grpSpLocks/>
          </p:cNvGrpSpPr>
          <p:nvPr/>
        </p:nvGrpSpPr>
        <p:grpSpPr bwMode="auto">
          <a:xfrm>
            <a:off x="315913" y="2408238"/>
            <a:ext cx="9525000" cy="4246562"/>
            <a:chOff x="315912" y="2408237"/>
            <a:chExt cx="9525000" cy="4247317"/>
          </a:xfrm>
        </p:grpSpPr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5250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vector&lt;Test&gt;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CC D D D urmat de D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507874"/>
              <a:ext cx="42672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FF9BE0-D45B-4E66-936C-179E971EE4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37891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7892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7894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list&lt;Test&gt;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39624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4A3F48-7C0A-4E9F-AF79-2F1E4F3711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38915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8916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891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2520950" y="1646238"/>
            <a:ext cx="7015163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sampleQueue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//queue&lt;int,deque&lt;int&gt; &gt;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//queue&lt;int,list&lt;int&gt; &gt;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sampleQueue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3, 4, 1, 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F60C2D1-9D46-429F-9BBC-71BB420AB63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39939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9942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 cu prioritate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973513" y="1646238"/>
            <a:ext cx="55626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samplePriorQueue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priority_queue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//priority_queue&lt;int,deque&lt;int&gt; &gt;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//priority_queue&lt;int,list&lt;int&gt; &gt;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samplePriorQueue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4, 3, 2, 1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96;p5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87E072-8ADF-45C5-8CB0-14E4BF29C7B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40963" name="Google Shape;59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9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99;p5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0" name="Google Shape;600;p58"/>
          <p:cNvSpPr txBox="1"/>
          <p:nvPr/>
        </p:nvSpPr>
        <p:spPr>
          <a:xfrm>
            <a:off x="188913" y="1271588"/>
            <a:ext cx="9239250" cy="4984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eficiente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(nu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poziții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cazul</a:t>
            </a:r>
            <a:r>
              <a:rPr lang="en-US" sz="2000"/>
              <a:t> </a:t>
            </a:r>
            <a:r>
              <a:rPr lang="en-US" sz="2000" err="1"/>
              <a:t>containerelor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mulțime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distincte</a:t>
            </a:r>
            <a:r>
              <a:rPr lang="en-US" sz="2000"/>
              <a:t>. 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 </a:t>
            </a:r>
            <a:r>
              <a:rPr lang="en-US" sz="2000" err="1"/>
              <a:t>folosește</a:t>
            </a:r>
            <a:r>
              <a:rPr lang="en-US" sz="2000"/>
              <a:t> </a:t>
            </a:r>
            <a:r>
              <a:rPr lang="en-US" sz="2000" err="1"/>
              <a:t>arbore</a:t>
            </a:r>
            <a:r>
              <a:rPr lang="en-US" sz="2000"/>
              <a:t> </a:t>
            </a:r>
            <a:r>
              <a:rPr lang="en-US" sz="2000" err="1"/>
              <a:t>binar</a:t>
            </a:r>
            <a:r>
              <a:rPr lang="en-US" sz="2000"/>
              <a:t> de </a:t>
            </a:r>
            <a:r>
              <a:rPr lang="en-US" sz="2000" err="1"/>
              <a:t>căutare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reprezentare</a:t>
            </a:r>
            <a:r>
              <a:rPr lang="en-US" sz="2000"/>
              <a:t> </a:t>
            </a:r>
            <a:r>
              <a:rPr lang="en-US" sz="2000" err="1"/>
              <a:t>internă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Map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dictionar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formate</a:t>
            </a:r>
            <a:r>
              <a:rPr lang="en-US" sz="2000"/>
              <a:t> din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valoare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nu </a:t>
            </a:r>
            <a:r>
              <a:rPr lang="en-US" sz="2000" err="1"/>
              <a:t>putem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multimap</a:t>
            </a:r>
            <a:r>
              <a:rPr lang="en-US" sz="2000"/>
              <a:t> </a:t>
            </a:r>
            <a:r>
              <a:rPr lang="en-US" sz="2000" err="1"/>
              <a:t>poate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 err="1">
                <a:solidFill>
                  <a:srgbClr val="0000FF"/>
                </a:solidFill>
              </a:rPr>
              <a:t>Bitset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container special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stoca</a:t>
            </a:r>
            <a:r>
              <a:rPr lang="en-US" sz="2000"/>
              <a:t> </a:t>
            </a:r>
            <a:r>
              <a:rPr lang="en-US" sz="2000" err="1"/>
              <a:t>biti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308BBE-FB66-466D-BD81-312C41F3F7C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5123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4" name="Google Shape;106;p1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271588"/>
            <a:ext cx="9531350" cy="5476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“Containers are the STL objects that actually store data” (H. </a:t>
            </a:r>
            <a:r>
              <a:rPr lang="en-US" sz="2000" b="1" err="1">
                <a:solidFill>
                  <a:srgbClr val="0000FF"/>
                </a:solidFill>
              </a:rPr>
              <a:t>Schildt</a:t>
            </a:r>
            <a:r>
              <a:rPr lang="en-US" sz="2000" b="1">
                <a:solidFill>
                  <a:srgbClr val="0000FF"/>
                </a:solidFill>
              </a:rPr>
              <a:t>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grupare</a:t>
            </a:r>
            <a:r>
              <a:rPr lang="en-US" sz="2000"/>
              <a:t> de date </a:t>
            </a:r>
            <a:r>
              <a:rPr lang="en-US" sz="2000" err="1"/>
              <a:t>în</a:t>
            </a:r>
            <a:r>
              <a:rPr lang="en-US" sz="2000"/>
              <a:t> care se pot </a:t>
            </a:r>
            <a:r>
              <a:rPr lang="en-US" sz="2000" err="1"/>
              <a:t>adauga</a:t>
            </a:r>
            <a:r>
              <a:rPr lang="en-US" sz="2000"/>
              <a:t> (</a:t>
            </a:r>
            <a:r>
              <a:rPr lang="en-US" sz="2000" err="1"/>
              <a:t>insera</a:t>
            </a:r>
            <a:r>
              <a:rPr lang="en-US" sz="2000"/>
              <a:t>) </a:t>
            </a:r>
            <a:r>
              <a:rPr lang="en-US" sz="2000" err="1"/>
              <a:t>si</a:t>
            </a:r>
            <a:r>
              <a:rPr lang="en-US" sz="2000"/>
              <a:t> din care se pot </a:t>
            </a:r>
            <a:r>
              <a:rPr lang="en-US" sz="2000" err="1"/>
              <a:t>sterge</a:t>
            </a:r>
            <a:r>
              <a:rPr lang="en-US" sz="2000"/>
              <a:t> (</a:t>
            </a:r>
            <a:r>
              <a:rPr lang="en-US" sz="2000" err="1"/>
              <a:t>extrage</a:t>
            </a:r>
            <a:r>
              <a:rPr lang="en-US" sz="2000"/>
              <a:t>) </a:t>
            </a:r>
            <a:r>
              <a:rPr lang="en-US" sz="2000" err="1"/>
              <a:t>obiecte</a:t>
            </a:r>
            <a:r>
              <a:rPr lang="en-US" sz="2000"/>
              <a:t>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gestionează</a:t>
            </a:r>
            <a:r>
              <a:rPr lang="en-US" sz="2000"/>
              <a:t> </a:t>
            </a:r>
            <a:r>
              <a:rPr lang="en-US" sz="2000" err="1"/>
              <a:t>memoria</a:t>
            </a:r>
            <a:r>
              <a:rPr lang="en-US" sz="2000"/>
              <a:t> </a:t>
            </a:r>
            <a:r>
              <a:rPr lang="en-US" sz="2000" err="1"/>
              <a:t>necesară</a:t>
            </a:r>
            <a:r>
              <a:rPr lang="en-US" sz="2000"/>
              <a:t> </a:t>
            </a:r>
            <a:r>
              <a:rPr lang="en-US" sz="2000" err="1"/>
              <a:t>stocarii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, </a:t>
            </a:r>
            <a:r>
              <a:rPr lang="en-US" sz="2000" err="1"/>
              <a:t>oferă</a:t>
            </a:r>
            <a:r>
              <a:rPr lang="en-US" sz="2000"/>
              <a:t> </a:t>
            </a:r>
            <a:r>
              <a:rPr lang="en-US" sz="2000" err="1"/>
              <a:t>metode</a:t>
            </a:r>
            <a:r>
              <a:rPr lang="en-US" sz="2000"/>
              <a:t> de </a:t>
            </a:r>
            <a:r>
              <a:rPr lang="en-US" sz="2000" err="1"/>
              <a:t>acces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(direct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);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funcționalități</a:t>
            </a:r>
            <a:r>
              <a:rPr lang="en-US" sz="2000" b="1"/>
              <a:t> (</a:t>
            </a:r>
            <a:r>
              <a:rPr lang="en-US" sz="2000" b="1" err="1"/>
              <a:t>metode</a:t>
            </a:r>
            <a:r>
              <a:rPr lang="en-US" sz="2000" b="1"/>
              <a:t>)</a:t>
            </a:r>
            <a:r>
              <a:rPr lang="en-US" sz="2000"/>
              <a:t>: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[ ])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gestiune</a:t>
            </a:r>
            <a:r>
              <a:rPr lang="en-US" sz="2000"/>
              <a:t> capacitate (ex.: size())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modificare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insert, clear)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(begin(), end())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alte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 (</a:t>
            </a:r>
            <a:r>
              <a:rPr lang="en-US" sz="2000" err="1"/>
              <a:t>ie</a:t>
            </a:r>
            <a:r>
              <a:rPr lang="en-US" sz="2000"/>
              <a:t>: find)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608;p5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5ABE47C-708E-40A9-8D45-AE32B2260F3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41987" name="Google Shape;609;p5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610;p5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Google Shape;611;p5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2" name="Google Shape;612;p59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				Map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 </a:t>
            </a:r>
            <a:r>
              <a:rPr lang="en-US" sz="2000" err="1"/>
              <a:t>sens</a:t>
            </a:r>
            <a:r>
              <a:rPr lang="en-US" sz="2000"/>
              <a:t> general, map = </a:t>
            </a:r>
            <a:r>
              <a:rPr lang="en-US" sz="2000" err="1"/>
              <a:t>lista</a:t>
            </a:r>
            <a:r>
              <a:rPr lang="en-US" sz="2000"/>
              <a:t> de </a:t>
            </a:r>
            <a:r>
              <a:rPr lang="en-US" sz="2000" err="1"/>
              <a:t>perechi</a:t>
            </a:r>
            <a:r>
              <a:rPr lang="en-US" sz="2000"/>
              <a:t> </a:t>
            </a:r>
            <a:r>
              <a:rPr lang="en-US" sz="2000" err="1"/>
              <a:t>cheie</a:t>
            </a:r>
            <a:r>
              <a:rPr lang="en-US" sz="2000"/>
              <a:t> - </a:t>
            </a:r>
            <a:r>
              <a:rPr lang="en-US" sz="2000" err="1"/>
              <a:t>valoare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Key, class T, class Comp = less&lt;Key&gt;, class Allocator =  allocator &lt;pair&lt;const </a:t>
            </a:r>
            <a:r>
              <a:rPr lang="en-US" sz="2000" b="1" i="1" err="1">
                <a:solidFill>
                  <a:srgbClr val="FF0000"/>
                </a:solidFill>
              </a:rPr>
              <a:t>Key,T</a:t>
            </a:r>
            <a:r>
              <a:rPr lang="en-US" sz="2000" b="1" i="1">
                <a:solidFill>
                  <a:srgbClr val="FF0000"/>
                </a:solidFill>
              </a:rPr>
              <a:t>&gt; &gt; class map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Key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cheilor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valorilor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Comp = </a:t>
            </a:r>
            <a:r>
              <a:rPr lang="en-US" sz="2000" err="1"/>
              <a:t>functie</a:t>
            </a:r>
            <a:r>
              <a:rPr lang="en-US" sz="2000"/>
              <a:t> care </a:t>
            </a:r>
            <a:r>
              <a:rPr lang="en-US" sz="2000" err="1"/>
              <a:t>compara</a:t>
            </a:r>
            <a:r>
              <a:rPr lang="en-US" sz="2000"/>
              <a:t> 2 </a:t>
            </a:r>
            <a:r>
              <a:rPr lang="en-US" sz="2000" err="1"/>
              <a:t>chei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>
                <a:solidFill>
                  <a:srgbClr val="FF0000"/>
                </a:solidFill>
              </a:rPr>
              <a:t>Inserarea</a:t>
            </a:r>
            <a:r>
              <a:rPr lang="en-US" sz="2000" b="1" i="1">
                <a:solidFill>
                  <a:srgbClr val="FF0000"/>
                </a:solidFill>
              </a:rPr>
              <a:t> se face </a:t>
            </a:r>
            <a:r>
              <a:rPr lang="en-US" sz="2000" b="1" i="1" err="1">
                <a:solidFill>
                  <a:srgbClr val="FF0000"/>
                </a:solidFill>
              </a:rPr>
              <a:t>ordonat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dupa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chei</a:t>
            </a:r>
            <a:r>
              <a:rPr lang="en-US" sz="2000" b="1" i="1">
                <a:solidFill>
                  <a:srgbClr val="FF0000"/>
                </a:solidFill>
              </a:rPr>
              <a:t>.</a:t>
            </a:r>
            <a:endParaRPr sz="20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620;p6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2A8BB7D-6D70-4408-B917-EE246D65ACA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43011" name="Google Shape;621;p6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622;p6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623;p6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3014" name="Google Shape;624;p60"/>
          <p:cNvSpPr txBox="1">
            <a:spLocks noChangeArrowheads="1"/>
          </p:cNvSpPr>
          <p:nvPr/>
        </p:nvSpPr>
        <p:spPr bwMode="auto">
          <a:xfrm>
            <a:off x="171450" y="1271588"/>
            <a:ext cx="9761538" cy="4916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/>
              <a:t>Constructori:</a:t>
            </a:r>
          </a:p>
          <a:p>
            <a:endParaRPr lang="en-US" sz="2000"/>
          </a:p>
          <a:p>
            <a:r>
              <a:rPr lang="en-US" sz="2000" b="1" i="1"/>
              <a:t>explicit map(const Comp &amp;cmpfn = Comp( ), const Allocator &amp;a = Allocator( ) ); </a:t>
            </a:r>
          </a:p>
          <a:p>
            <a:endParaRPr lang="en-US" sz="2000" i="1"/>
          </a:p>
          <a:p>
            <a:r>
              <a:rPr lang="en-US" sz="2000" b="1" i="1">
                <a:solidFill>
                  <a:srgbClr val="FF0000"/>
                </a:solidFill>
              </a:rPr>
              <a:t>// expl. map&lt;char,int&gt; m;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 i="1"/>
              <a:t>- map cu zero elemente;</a:t>
            </a:r>
          </a:p>
          <a:p>
            <a:endParaRPr lang="en-US" sz="2000" b="1" i="1"/>
          </a:p>
          <a:p>
            <a:r>
              <a:rPr lang="en-US" sz="2000" b="1" i="1"/>
              <a:t>map(const map&lt;Key,T,Comp,Allocator&gt; &amp;ob);</a:t>
            </a:r>
          </a:p>
          <a:p>
            <a:endParaRPr lang="en-US" sz="2000" b="1" i="1"/>
          </a:p>
          <a:p>
            <a:r>
              <a:rPr lang="en-US" sz="2000" b="1" i="1"/>
              <a:t>template &lt;class InIter&gt;</a:t>
            </a:r>
          </a:p>
          <a:p>
            <a:r>
              <a:rPr lang="en-US" sz="2000" b="1" i="1"/>
              <a:t>map(InIter start, InIter end, const Comp &amp;cmpfn = Comp( ), const Allocator &amp;a = Allocator( ));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632;p6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C0685A-3658-44A7-9FC7-3FE271371BD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44035" name="Google Shape;63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63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Google Shape;635;p6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4038" name="Google Shape;636;p61"/>
          <p:cNvSpPr txBox="1">
            <a:spLocks noChangeArrowheads="1"/>
          </p:cNvSpPr>
          <p:nvPr/>
        </p:nvSpPr>
        <p:spPr bwMode="auto">
          <a:xfrm>
            <a:off x="274638" y="1271588"/>
            <a:ext cx="9636125" cy="5453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begin( ); </a:t>
            </a:r>
          </a:p>
          <a:p>
            <a:r>
              <a:rPr lang="en-US" sz="2000"/>
              <a:t>const_iterator begin( ) const; 	returneaza un iterator catre primul element;</a:t>
            </a:r>
          </a:p>
          <a:p>
            <a:endParaRPr lang="en-US" sz="2000"/>
          </a:p>
          <a:p>
            <a:r>
              <a:rPr lang="en-US" sz="2000"/>
              <a:t>iterator end( ); </a:t>
            </a:r>
          </a:p>
          <a:p>
            <a:r>
              <a:rPr lang="en-US" sz="2000"/>
              <a:t>const_iterator end( ) const; 		returneaza un iterator catre ultimul element; </a:t>
            </a:r>
          </a:p>
          <a:p>
            <a:endParaRPr lang="en-US" sz="2000"/>
          </a:p>
          <a:p>
            <a:r>
              <a:rPr lang="en-US" sz="2000"/>
              <a:t>void clear( ); 					elimina toate elementele din map.</a:t>
            </a:r>
          </a:p>
          <a:p>
            <a:endParaRPr lang="en-US" sz="2000"/>
          </a:p>
          <a:p>
            <a:r>
              <a:rPr lang="en-US" sz="2000"/>
              <a:t>size_type count(const key_type &amp;k) const;       - numarul de aparitii ale lui k</a:t>
            </a:r>
          </a:p>
          <a:p>
            <a:endParaRPr lang="en-US" sz="2000"/>
          </a:p>
          <a:p>
            <a:r>
              <a:rPr lang="en-US" sz="2000"/>
              <a:t>bool empty( ) const; 			“true(false)” daca vectorul e (sau nu) gol.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44;p6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243365-0AA0-4E1A-B0BA-595621A41A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45059" name="Google Shape;64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64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Google Shape;647;p6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5062" name="Google Shape;648;p62"/>
          <p:cNvSpPr txBox="1">
            <a:spLocks noChangeArrowheads="1"/>
          </p:cNvSpPr>
          <p:nvPr/>
        </p:nvSpPr>
        <p:spPr bwMode="auto">
          <a:xfrm>
            <a:off x="188913" y="1271588"/>
            <a:ext cx="9721850" cy="5218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erase(iterator i); 		stergerea elementului pointat de i; returneaza un iterator catre elementul de dupa cel sters.</a:t>
            </a:r>
          </a:p>
          <a:p>
            <a:endParaRPr lang="en-US" sz="2000"/>
          </a:p>
          <a:p>
            <a:r>
              <a:rPr lang="en-US" sz="2000"/>
              <a:t>iterator erase(iterator start, iterator end); stergerea elementelor intre start si end.</a:t>
            </a:r>
          </a:p>
          <a:p>
            <a:endParaRPr lang="en-US" sz="2000"/>
          </a:p>
          <a:p>
            <a:r>
              <a:rPr lang="en-US" sz="2000"/>
              <a:t>size_type erase(const key_type &amp;k)   - stergerea tuturor valorilor k</a:t>
            </a:r>
          </a:p>
          <a:p>
            <a:endParaRPr lang="en-US" sz="2000"/>
          </a:p>
          <a:p>
            <a:r>
              <a:rPr lang="en-US" sz="2000"/>
              <a:t>iterator find(const key_type &amp;k); </a:t>
            </a:r>
          </a:p>
          <a:p>
            <a:r>
              <a:rPr lang="en-US" sz="2000"/>
              <a:t>const_iterator find(const key_type &amp;k) const; 	- returneaza un iterator catre valoarea cautata k sau catre sfarsitul map daca nu exista.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656;p6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AF5B9E2-0E33-42F0-90C9-3F27ABB0458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46083" name="Google Shape;657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658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659;p6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6086" name="Google Shape;660;p63"/>
          <p:cNvSpPr txBox="1">
            <a:spLocks noChangeArrowheads="1"/>
          </p:cNvSpPr>
          <p:nvPr/>
        </p:nvSpPr>
        <p:spPr bwMode="auto">
          <a:xfrm>
            <a:off x="188913" y="1271588"/>
            <a:ext cx="9721850" cy="5670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r>
              <a:rPr lang="en-US" sz="2000"/>
              <a:t>size_type size( ) const;</a:t>
            </a:r>
          </a:p>
          <a:p>
            <a:endParaRPr lang="en-US" sz="2000"/>
          </a:p>
          <a:p>
            <a:r>
              <a:rPr lang="en-US" sz="2000"/>
              <a:t>iterator insert(iterator i, const value_type &amp;val); - insereaza val pe pozitia pointata de i sau dupa; </a:t>
            </a:r>
          </a:p>
          <a:p>
            <a:endParaRPr lang="en-US" sz="2000"/>
          </a:p>
          <a:p>
            <a:r>
              <a:rPr lang="en-US" sz="2000"/>
              <a:t>template &lt;class InIter&gt;</a:t>
            </a:r>
          </a:p>
          <a:p>
            <a:r>
              <a:rPr lang="en-US" sz="2000"/>
              <a:t>void insert(InIter start, InIter end); - insereaza o secventa start-end.</a:t>
            </a:r>
          </a:p>
          <a:p>
            <a:endParaRPr lang="en-US" sz="2000"/>
          </a:p>
          <a:p>
            <a:r>
              <a:rPr lang="en-US" sz="2000"/>
              <a:t>pair &lt;iterator,bool&gt;</a:t>
            </a:r>
          </a:p>
          <a:p>
            <a:r>
              <a:rPr lang="en-US" sz="2000"/>
              <a:t>insert(const value_type &amp;val);		</a:t>
            </a:r>
          </a:p>
          <a:p>
            <a:endParaRPr lang="en-US" sz="2000"/>
          </a:p>
          <a:p>
            <a:r>
              <a:rPr lang="en-US" sz="2000"/>
              <a:t>mapped_type &amp; operator[ ](const key_type &amp;i)  - returneaza o referinta la elementul cheie i, daca nu exista, atunci se insereaza.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68;p6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6C015A4-2FC5-4585-A82A-CF02E5800EF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47107" name="Google Shape;669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70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71;p6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7110" name="Google Shape;672;p64"/>
          <p:cNvSpPr txBox="1">
            <a:spLocks noChangeArrowheads="1"/>
          </p:cNvSpPr>
          <p:nvPr/>
        </p:nvSpPr>
        <p:spPr bwMode="auto">
          <a:xfrm>
            <a:off x="188913" y="1271588"/>
            <a:ext cx="901700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7111" name="Group 9"/>
          <p:cNvGrpSpPr>
            <a:grpSpLocks/>
          </p:cNvGrpSpPr>
          <p:nvPr/>
        </p:nvGrpSpPr>
        <p:grpSpPr bwMode="auto">
          <a:xfrm>
            <a:off x="1763713" y="2103438"/>
            <a:ext cx="7696200" cy="5078412"/>
            <a:chOff x="1763712" y="2103437"/>
            <a:chExt cx="7696200" cy="5078313"/>
          </a:xfrm>
        </p:grpSpPr>
        <p:sp>
          <p:nvSpPr>
            <p:cNvPr id="47112" name="Rectangle 6"/>
            <p:cNvSpPr>
              <a:spLocks noChangeArrowheads="1"/>
            </p:cNvSpPr>
            <p:nvPr/>
          </p:nvSpPr>
          <p:spPr bwMode="auto">
            <a:xfrm>
              <a:off x="1763712" y="2103437"/>
              <a:ext cx="7696200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</a:p>
            <a:p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   </a:t>
              </a:r>
              <a:r>
                <a:rPr lang="fr-FR" sz="1800" b="1">
                  <a:latin typeface="Courier New" pitchFamily="49" charset="0"/>
                </a:rPr>
                <a:t>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7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200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fr-FR" sz="1800" b="1">
                  <a:latin typeface="Courier New" pitchFamily="49" charset="0"/>
                </a:rPr>
                <a:t> </a:t>
              </a:r>
            </a:p>
            <a:p>
              <a:r>
                <a:rPr lang="fr-FR" sz="1800" b="1">
                  <a:latin typeface="Courier New" pitchFamily="49" charset="0"/>
                </a:rPr>
                <a:t>   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400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500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//copierea intr-un alt map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m2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0512" y="5684767"/>
              <a:ext cx="5181600" cy="38099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63712" y="6218157"/>
              <a:ext cx="5181600" cy="60958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680;p6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CC96E35-F8DE-4F8C-91B4-6D1678C4F66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48131" name="Google Shape;681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682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683;p6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8134" name="Google Shape;684;p65"/>
          <p:cNvSpPr txBox="1">
            <a:spLocks noChangeArrowheads="1"/>
          </p:cNvSpPr>
          <p:nvPr/>
        </p:nvSpPr>
        <p:spPr bwMode="auto">
          <a:xfrm>
            <a:off x="188913" y="1271588"/>
            <a:ext cx="9017000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8135" name="Group 12"/>
          <p:cNvGrpSpPr>
            <a:grpSpLocks/>
          </p:cNvGrpSpPr>
          <p:nvPr/>
        </p:nvGrpSpPr>
        <p:grpSpPr bwMode="auto">
          <a:xfrm>
            <a:off x="1687513" y="2336800"/>
            <a:ext cx="7772400" cy="4802188"/>
            <a:chOff x="1687512" y="2337276"/>
            <a:chExt cx="7772400" cy="4801314"/>
          </a:xfrm>
        </p:grpSpPr>
        <p:sp>
          <p:nvSpPr>
            <p:cNvPr id="48136" name="Rectangle 6"/>
            <p:cNvSpPr>
              <a:spLocks noChangeArrowheads="1"/>
            </p:cNvSpPr>
            <p:nvPr/>
          </p:nvSpPr>
          <p:spPr bwMode="auto">
            <a:xfrm>
              <a:off x="1687512" y="2337276"/>
              <a:ext cx="7772400" cy="480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26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65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Enter key: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cin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&gt;&gt;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find value given key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find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 </a:t>
              </a:r>
            </a:p>
            <a:p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          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Its ASCII value is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 b="1">
                  <a:latin typeface="Courier New" pitchFamily="49" charset="0"/>
                </a:rPr>
                <a:t>second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else</a:t>
              </a:r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Key not in map.</a:t>
              </a:r>
              <a:r>
                <a:rPr lang="en-US" sz="1800" b="1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63712" y="2637259"/>
              <a:ext cx="2133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44712" y="3475307"/>
              <a:ext cx="2514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4312" y="4008610"/>
              <a:ext cx="556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54312" y="5208045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554912" y="5913263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92;p6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CE89F4-5065-4B7C-838D-8919CB5FC59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49155" name="Google Shape;693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94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95;p6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158" name="Google Shape;696;p6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773113" y="2865438"/>
            <a:ext cx="8991600" cy="3970337"/>
            <a:chOff x="773112" y="2865437"/>
            <a:chExt cx="8991600" cy="3970318"/>
          </a:xfrm>
        </p:grpSpPr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773112" y="2865437"/>
              <a:ext cx="8991600" cy="3970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multimap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echivalent cu m.insert(pair&lt;string,int&gt;("Ionescu",100));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Popescu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355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234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06512" y="4008432"/>
              <a:ext cx="8229600" cy="8381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704;p6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A4BE65-EB0B-4D30-8691-3E87A433F2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50179" name="Google Shape;705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706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707;p6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182" name="Google Shape;708;p67"/>
          <p:cNvSpPr txBox="1">
            <a:spLocks noChangeArrowheads="1"/>
          </p:cNvSpPr>
          <p:nvPr/>
        </p:nvSpPr>
        <p:spPr bwMode="auto">
          <a:xfrm>
            <a:off x="188913" y="1271588"/>
            <a:ext cx="9721850" cy="159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r>
              <a:rPr lang="en-US" sz="2000"/>
              <a:t> </a:t>
            </a:r>
            <a:endParaRPr lang="en-US" sz="2000" b="1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1077913" y="2865438"/>
            <a:ext cx="716756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//Afisarea elementelor cu un anumit nume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latin typeface="Courier New" pitchFamily="49" charset="0"/>
              </a:rPr>
              <a:t> 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 b="1">
                <a:latin typeface="Courier New" pitchFamily="49" charset="0"/>
              </a:rPr>
              <a:t>first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800" b="1">
                <a:latin typeface="Courier New" pitchFamily="49" charset="0"/>
              </a:rPr>
              <a:t> nume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it-IT" sz="1800">
                <a:solidFill>
                  <a:srgbClr val="696969"/>
                </a:solidFill>
                <a:latin typeface="Courier New" pitchFamily="49" charset="0"/>
              </a:rPr>
              <a:t>//stergerea primei aparitii a unui nume</a:t>
            </a:r>
            <a:endParaRPr lang="it-IT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map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f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f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find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erase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716;p6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A89FFA5-D89C-4D2D-B00A-16A711E851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51203" name="Google Shape;717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718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Google Shape;719;p6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1206" name="Google Shape;720;p68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 b="1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001713" y="3409950"/>
            <a:ext cx="71675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>
                <a:solidFill>
                  <a:srgbClr val="696969"/>
                </a:solidFill>
                <a:latin typeface="Courier New" pitchFamily="49" charset="0"/>
              </a:rPr>
              <a:t>//Stergerea tuturor aparitiilor unui nume</a:t>
            </a:r>
            <a:endParaRPr lang="it-IT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m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</a:rPr>
              <a:t>erase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B9E65C-643B-4463-97A3-7C6F81D3016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6147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8" name="Google Shape;118;p1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Tipuri</a:t>
            </a:r>
            <a:r>
              <a:rPr lang="en-US" sz="2000" b="1"/>
              <a:t> de </a:t>
            </a:r>
            <a:r>
              <a:rPr lang="en-US" sz="2000" b="1" err="1"/>
              <a:t>containtere</a:t>
            </a:r>
            <a:r>
              <a:rPr lang="en-US" sz="2000" b="1"/>
              <a:t>:</a:t>
            </a:r>
            <a:endParaRPr sz="2000" b="1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(in </a:t>
            </a:r>
            <a:r>
              <a:rPr lang="en-US" sz="2000" err="1"/>
              <a:t>terminologia</a:t>
            </a:r>
            <a:r>
              <a:rPr lang="en-US" sz="2000"/>
              <a:t> STL, o </a:t>
            </a:r>
            <a:r>
              <a:rPr lang="en-US" sz="2000" err="1"/>
              <a:t>secventa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lista</a:t>
            </a:r>
            <a:r>
              <a:rPr lang="en-US" sz="2000"/>
              <a:t> </a:t>
            </a:r>
            <a:r>
              <a:rPr lang="en-US" sz="2000" err="1"/>
              <a:t>liniara</a:t>
            </a:r>
            <a:r>
              <a:rPr lang="en-US" sz="2000"/>
              <a:t>):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vector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deque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list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 err="1"/>
              <a:t>asociativi</a:t>
            </a:r>
            <a:r>
              <a:rPr lang="en-US" sz="2000"/>
              <a:t> (permit </a:t>
            </a:r>
            <a:r>
              <a:rPr lang="en-US" sz="2000" err="1"/>
              <a:t>regasirea</a:t>
            </a:r>
            <a:r>
              <a:rPr lang="en-US" sz="2000"/>
              <a:t> </a:t>
            </a:r>
            <a:r>
              <a:rPr lang="en-US" sz="2000" err="1"/>
              <a:t>eficienta</a:t>
            </a:r>
            <a:r>
              <a:rPr lang="en-US" sz="2000"/>
              <a:t> a </a:t>
            </a:r>
            <a:r>
              <a:rPr lang="en-US" sz="2000" err="1"/>
              <a:t>informatiilor</a:t>
            </a:r>
            <a:r>
              <a:rPr lang="en-US" sz="2000"/>
              <a:t> </a:t>
            </a:r>
            <a:r>
              <a:rPr lang="en-US" sz="2000" err="1"/>
              <a:t>bazandu</a:t>
            </a:r>
            <a:r>
              <a:rPr lang="en-US" sz="2000"/>
              <a:t>-se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map (</a:t>
            </a: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informatii</a:t>
            </a:r>
            <a:r>
              <a:rPr lang="en-US" sz="2000"/>
              <a:t> cu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unica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multimap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adaptor de </a:t>
            </a:r>
            <a:r>
              <a:rPr lang="en-US" sz="2000" b="1" i="1" err="1"/>
              <a:t>containere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stack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queue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priority_queue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728;p6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01FC15F-523C-4ECD-87CC-BEFD3624087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52227" name="Google Shape;729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730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Google Shape;731;p6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32" name="Google Shape;732;p69"/>
          <p:cNvSpPr txBox="1"/>
          <p:nvPr/>
        </p:nvSpPr>
        <p:spPr>
          <a:xfrm>
            <a:off x="274638" y="1271588"/>
            <a:ext cx="9531350" cy="5276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Iterator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un concept fundamental in STL,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elementul</a:t>
            </a:r>
            <a:r>
              <a:rPr lang="en-US" sz="2000"/>
              <a:t> central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oferiţi</a:t>
            </a:r>
            <a:r>
              <a:rPr lang="en-US" sz="2000"/>
              <a:t> de STL;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obiect</a:t>
            </a:r>
            <a:r>
              <a:rPr lang="en-US" sz="2000"/>
              <a:t> care </a:t>
            </a:r>
            <a:r>
              <a:rPr lang="en-US" sz="2000" err="1"/>
              <a:t>gestionează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(</a:t>
            </a:r>
            <a:r>
              <a:rPr lang="en-US" sz="2000" err="1"/>
              <a:t>curentă</a:t>
            </a:r>
            <a:r>
              <a:rPr lang="en-US" sz="2000"/>
              <a:t>) din </a:t>
            </a:r>
            <a:r>
              <a:rPr lang="en-US" sz="2000" err="1"/>
              <a:t>containerul</a:t>
            </a:r>
            <a:r>
              <a:rPr lang="en-US" sz="2000"/>
              <a:t> </a:t>
            </a:r>
            <a:r>
              <a:rPr lang="en-US" sz="2000" err="1"/>
              <a:t>asociat</a:t>
            </a:r>
            <a:r>
              <a:rPr lang="en-US" sz="2000"/>
              <a:t>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suport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traversare</a:t>
            </a:r>
            <a:r>
              <a:rPr lang="en-US" sz="2000"/>
              <a:t> (++,--), </a:t>
            </a:r>
            <a:r>
              <a:rPr lang="en-US" sz="2000" err="1"/>
              <a:t>dereferențiere</a:t>
            </a:r>
            <a:r>
              <a:rPr lang="en-US" sz="2000"/>
              <a:t> (*it);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decuplarea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Tipuri</a:t>
            </a:r>
            <a:r>
              <a:rPr lang="en-US" sz="2000" b="1" i="1"/>
              <a:t> de </a:t>
            </a:r>
            <a:r>
              <a:rPr lang="en-US" sz="2000" b="1" i="1" err="1"/>
              <a:t>iteratori</a:t>
            </a:r>
            <a:r>
              <a:rPr lang="en-US" sz="2000" b="1" i="1"/>
              <a:t>: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input/output (</a:t>
            </a:r>
            <a:r>
              <a:rPr lang="en-US" sz="2000" err="1"/>
              <a:t>istream_iterator</a:t>
            </a:r>
            <a:r>
              <a:rPr lang="en-US" sz="2000"/>
              <a:t>, </a:t>
            </a:r>
            <a:r>
              <a:rPr lang="en-US" sz="2000" err="1"/>
              <a:t>ostream_iterator</a:t>
            </a:r>
            <a:r>
              <a:rPr lang="en-US" sz="2000"/>
              <a:t>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forward </a:t>
            </a:r>
            <a:r>
              <a:rPr lang="en-US" sz="2000" err="1"/>
              <a:t>iterators</a:t>
            </a:r>
            <a:r>
              <a:rPr lang="en-US" sz="2000"/>
              <a:t>, </a:t>
            </a:r>
            <a:r>
              <a:rPr lang="en-US" sz="2000" err="1"/>
              <a:t>iterator</a:t>
            </a:r>
            <a:r>
              <a:rPr lang="en-US" sz="2000"/>
              <a:t> bidirectional, </a:t>
            </a:r>
            <a:r>
              <a:rPr lang="en-US" sz="2000" err="1"/>
              <a:t>iterator</a:t>
            </a:r>
            <a:r>
              <a:rPr lang="en-US" sz="2000"/>
              <a:t> random access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reverse </a:t>
            </a:r>
            <a:r>
              <a:rPr lang="en-US" sz="2000" err="1"/>
              <a:t>iterators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FF0000"/>
                </a:solidFill>
              </a:rPr>
              <a:t>Adaptoarele</a:t>
            </a:r>
            <a:r>
              <a:rPr lang="en-US" sz="2000" b="1">
                <a:solidFill>
                  <a:srgbClr val="FF0000"/>
                </a:solidFill>
              </a:rPr>
              <a:t> de </a:t>
            </a:r>
            <a:r>
              <a:rPr lang="en-US" sz="2000" b="1" err="1">
                <a:solidFill>
                  <a:srgbClr val="FF0000"/>
                </a:solidFill>
              </a:rPr>
              <a:t>containere</a:t>
            </a:r>
            <a:r>
              <a:rPr lang="en-US" sz="2000" b="1">
                <a:solidFill>
                  <a:srgbClr val="FF0000"/>
                </a:solidFill>
              </a:rPr>
              <a:t> (container adaptors) - stack, queue,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 - nu </a:t>
            </a:r>
            <a:r>
              <a:rPr lang="en-US" sz="2000" b="1" err="1">
                <a:solidFill>
                  <a:srgbClr val="FF0000"/>
                </a:solidFill>
              </a:rPr>
              <a:t>oferă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iterator</a:t>
            </a:r>
            <a:r>
              <a:rPr lang="en-US" sz="2000" b="1">
                <a:solidFill>
                  <a:srgbClr val="FF0000"/>
                </a:solidFill>
              </a:rPr>
              <a:t>!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740;p7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CBCE7F8-CAF0-4077-B26E-B9C647A5481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53251" name="Google Shape;741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742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743;p7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44513" y="1646238"/>
            <a:ext cx="8915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/>
              <a:t>Functii uzuale: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begin()</a:t>
            </a:r>
            <a:r>
              <a:rPr lang="en-US" sz="2000"/>
              <a:t> - returneaza pozitia de inceput 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end()</a:t>
            </a:r>
            <a:r>
              <a:rPr lang="en-US" sz="2000"/>
              <a:t> - returneaza pozitia de dupa terminarea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advance()</a:t>
            </a:r>
            <a:r>
              <a:rPr lang="en-US" sz="2000"/>
              <a:t> - incrementeaza pozitia iteratorului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next()</a:t>
            </a:r>
            <a:r>
              <a:rPr lang="en-US" sz="2000"/>
              <a:t> - returneaza noul iterator dupa avansarea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prev()</a:t>
            </a:r>
            <a:r>
              <a:rPr lang="en-US" sz="2000"/>
              <a:t> - returneaza noul iterator dupa decrementarea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inserter()</a:t>
            </a:r>
            <a:r>
              <a:rPr lang="en-US" sz="2000"/>
              <a:t> – insereaza elemente pe orice pozitie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52;p7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108E3D-5419-4C28-91BB-5C276F47FC0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54275" name="Google Shape;753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54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55;p7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4278" name="Google Shape;756;p71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begin, end, advance, next, prev:</a:t>
            </a:r>
          </a:p>
          <a:p>
            <a:endParaRPr lang="en-US" sz="2000"/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1001713" y="2403475"/>
            <a:ext cx="6481762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iterator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nn-NO">
                <a:latin typeface="Courier New" pitchFamily="49" charset="0"/>
              </a:rPr>
              <a:t>    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b="1">
                <a:latin typeface="Courier New" pitchFamily="49" charset="0"/>
              </a:rPr>
              <a:t> i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b="1">
                <a:latin typeface="Courier New" pitchFamily="49" charset="0"/>
              </a:rPr>
              <a:t> v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)*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b="1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begin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>
                <a:latin typeface="Courier New" pitchFamily="49" charset="0"/>
              </a:rPr>
              <a:t> v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>
                <a:latin typeface="Courier New" pitchFamily="49" charset="0"/>
              </a:rPr>
              <a:t>begin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advance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p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n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next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d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prev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d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>
              <a:latin typeface="Courier New" pitchFamily="49" charset="0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7473950" y="4794250"/>
            <a:ext cx="1604963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10 20 30 40 50</a:t>
            </a:r>
          </a:p>
          <a:p>
            <a:endParaRPr lang="en-US"/>
          </a:p>
          <a:p>
            <a:r>
              <a:rPr lang="en-US"/>
              <a:t>30 40 50</a:t>
            </a:r>
          </a:p>
          <a:p>
            <a:endParaRPr lang="en-US"/>
          </a:p>
          <a:p>
            <a:r>
              <a:rPr lang="en-US"/>
              <a:t>40 20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64;p7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E732D4A-6ED5-4224-B43C-A31728DF93F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55299" name="Google Shape;765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66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67;p7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5302" name="Google Shape;768;p72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inserter:</a:t>
            </a:r>
          </a:p>
          <a:p>
            <a:endParaRPr lang="en-US" sz="2000"/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692150" y="2752725"/>
            <a:ext cx="655796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advance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inserter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6843713" y="3625850"/>
            <a:ext cx="2320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1   2   10   20   30   3   4   5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76;p7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6E00EEC-F081-4A1C-A484-4161719691C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56323" name="Google Shape;777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78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Google Shape;779;p7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6326" name="Google Shape;780;p73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Reverse iterator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56327" name="Group 8"/>
          <p:cNvGrpSpPr>
            <a:grpSpLocks/>
          </p:cNvGrpSpPr>
          <p:nvPr/>
        </p:nvGrpSpPr>
        <p:grpSpPr bwMode="auto">
          <a:xfrm>
            <a:off x="1687513" y="2117725"/>
            <a:ext cx="7091362" cy="4248150"/>
            <a:chOff x="1687512" y="2117845"/>
            <a:chExt cx="7091362" cy="4247317"/>
          </a:xfrm>
        </p:grpSpPr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1687512" y="2117845"/>
              <a:ext cx="7091362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v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};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r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pt-BR" sz="1800">
                  <a:latin typeface="Courier New" pitchFamily="49" charset="0"/>
                </a:rPr>
                <a:t>    </a:t>
              </a:r>
              <a:r>
                <a:rPr lang="pt-BR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pt-BR" sz="1800" b="1">
                  <a:latin typeface="Courier New" pitchFamily="49" charset="0"/>
                </a:rPr>
                <a:t>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pt-BR" sz="1800" b="1">
                  <a:latin typeface="Courier New" pitchFamily="49" charset="0"/>
                </a:rPr>
                <a:t>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rbegin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rend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pt-B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r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20912" y="4892251"/>
              <a:ext cx="5715000" cy="6094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88;p7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59DA900-A171-4FAF-A1BD-5E7C820FDF3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57347" name="Google Shape;789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90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91;p7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92" name="Google Shape;792;p74"/>
          <p:cNvSpPr txBox="1"/>
          <p:nvPr/>
        </p:nvSpPr>
        <p:spPr>
          <a:xfrm>
            <a:off x="274638" y="1271588"/>
            <a:ext cx="9531350" cy="33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colecție</a:t>
            </a:r>
            <a:r>
              <a:rPr lang="en-US" sz="2000"/>
              <a:t> de </a:t>
            </a:r>
            <a:r>
              <a:rPr lang="en-US" sz="2000" err="1"/>
              <a:t>funcții</a:t>
            </a:r>
            <a:r>
              <a:rPr lang="en-US" sz="2000"/>
              <a:t> template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folosite</a:t>
            </a:r>
            <a:r>
              <a:rPr lang="en-US" sz="2000"/>
              <a:t> cu </a:t>
            </a:r>
            <a:r>
              <a:rPr lang="en-US" sz="2000" err="1"/>
              <a:t>iteratori</a:t>
            </a:r>
            <a:r>
              <a:rPr lang="en-US" sz="2000"/>
              <a:t>. </a:t>
            </a:r>
            <a:r>
              <a:rPr lang="en-US" sz="2000" err="1"/>
              <a:t>Funcțiile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operează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un </a:t>
            </a: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definit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secvente</a:t>
            </a:r>
            <a:r>
              <a:rPr lang="en-US" sz="2000"/>
              <a:t> de </a:t>
            </a:r>
            <a:r>
              <a:rPr lang="en-US" sz="2000" err="1"/>
              <a:t>obiecte</a:t>
            </a:r>
            <a:r>
              <a:rPr lang="en-US" sz="2000"/>
              <a:t>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accesate</a:t>
            </a:r>
            <a:r>
              <a:rPr lang="en-US" sz="2000"/>
              <a:t> </a:t>
            </a:r>
            <a:r>
              <a:rPr lang="en-US" sz="2000" err="1"/>
              <a:t>folosind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iteratori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pointeri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headere</a:t>
            </a:r>
            <a:r>
              <a:rPr lang="en-US" sz="2000"/>
              <a:t>: &lt;</a:t>
            </a:r>
            <a:r>
              <a:rPr lang="en-US" sz="2000" b="1"/>
              <a:t>algorithm</a:t>
            </a:r>
            <a:r>
              <a:rPr lang="en-US" sz="2000"/>
              <a:t>&gt;, &lt;</a:t>
            </a:r>
            <a:r>
              <a:rPr lang="en-US" sz="2000" b="1"/>
              <a:t>numeric</a:t>
            </a:r>
            <a:r>
              <a:rPr lang="en-US" sz="2000"/>
              <a:t>&gt;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800;p7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F202D4-BA50-4F4E-8B28-13C3F5795D2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58371" name="Google Shape;801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802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803;p7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804" name="Google Shape;804;p75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Operații</a:t>
            </a:r>
            <a:r>
              <a:rPr lang="en-US" sz="2000" b="1"/>
              <a:t> </a:t>
            </a: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nu </a:t>
            </a:r>
            <a:r>
              <a:rPr lang="en-US" sz="2000" err="1"/>
              <a:t>modifică</a:t>
            </a:r>
            <a:r>
              <a:rPr lang="en-US" sz="2000"/>
              <a:t> </a:t>
            </a:r>
            <a:r>
              <a:rPr lang="en-US" sz="2000" err="1"/>
              <a:t>sursa</a:t>
            </a:r>
            <a:r>
              <a:rPr lang="en-US" sz="2000"/>
              <a:t>: accumulate, count, find, </a:t>
            </a:r>
            <a:r>
              <a:rPr lang="en-US" sz="2000" err="1"/>
              <a:t>count_if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</a:t>
            </a:r>
            <a:r>
              <a:rPr lang="en-US" sz="2000" err="1"/>
              <a:t>modifică</a:t>
            </a:r>
            <a:r>
              <a:rPr lang="en-US" sz="2000"/>
              <a:t> : copy, transform, swap, reverse, </a:t>
            </a:r>
            <a:r>
              <a:rPr lang="en-US" sz="2000" err="1"/>
              <a:t>random_shuffle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Sortări</a:t>
            </a:r>
            <a:r>
              <a:rPr lang="en-US" sz="2000"/>
              <a:t>: sort, </a:t>
            </a:r>
            <a:r>
              <a:rPr lang="en-US" sz="2000" err="1"/>
              <a:t>stable_stort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r>
              <a:rPr lang="en-US" sz="2000" b="1"/>
              <a:t> de </a:t>
            </a:r>
            <a:r>
              <a:rPr lang="en-US" sz="2000" b="1" err="1"/>
              <a:t>obiecte</a:t>
            </a:r>
            <a:r>
              <a:rPr lang="en-US" sz="2000" b="1"/>
              <a:t> </a:t>
            </a:r>
            <a:r>
              <a:rPr lang="en-US" sz="2000" b="1" err="1"/>
              <a:t>ordonate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Căutare</a:t>
            </a:r>
            <a:r>
              <a:rPr lang="en-US" sz="2000" b="1"/>
              <a:t> </a:t>
            </a:r>
            <a:r>
              <a:rPr lang="en-US" sz="2000" b="1" err="1"/>
              <a:t>binară</a:t>
            </a:r>
            <a:r>
              <a:rPr lang="en-US" sz="2000" b="1"/>
              <a:t> </a:t>
            </a:r>
            <a:r>
              <a:rPr lang="en-US" sz="2000"/>
              <a:t>: </a:t>
            </a:r>
            <a:r>
              <a:rPr lang="en-US" sz="2000" err="1"/>
              <a:t>binary_search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Interclasare</a:t>
            </a:r>
            <a:r>
              <a:rPr lang="en-US" sz="2000" b="1"/>
              <a:t> (Merge)</a:t>
            </a:r>
            <a:r>
              <a:rPr lang="en-US" sz="2000"/>
              <a:t>: merge, </a:t>
            </a:r>
            <a:r>
              <a:rPr lang="en-US" sz="2000" err="1"/>
              <a:t>set_union</a:t>
            </a:r>
            <a:r>
              <a:rPr lang="en-US" sz="2000"/>
              <a:t>, </a:t>
            </a:r>
            <a:r>
              <a:rPr lang="en-US" sz="2000" err="1"/>
              <a:t>set_intersect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Min/max:</a:t>
            </a:r>
            <a:r>
              <a:rPr lang="en-US" sz="2000"/>
              <a:t> min, max, </a:t>
            </a:r>
            <a:r>
              <a:rPr lang="en-US" sz="2000" err="1"/>
              <a:t>min_element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Heap</a:t>
            </a:r>
            <a:r>
              <a:rPr lang="en-US" sz="2000"/>
              <a:t>: </a:t>
            </a:r>
            <a:r>
              <a:rPr lang="en-US" sz="2000" err="1"/>
              <a:t>make_heap</a:t>
            </a:r>
            <a:r>
              <a:rPr lang="en-US" sz="2000"/>
              <a:t>, </a:t>
            </a:r>
            <a:r>
              <a:rPr lang="en-US" sz="2000" err="1"/>
              <a:t>sort_heap</a:t>
            </a:r>
            <a:r>
              <a:rPr lang="en-US" sz="2000"/>
              <a:t>, etc.</a:t>
            </a: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812;p7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2ECC5C9-BB57-4FE2-80C8-D4A301106F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59395" name="Google Shape;813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814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815;p7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9398" name="Google Shape;816;p76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accumulate : calculează suma elementelor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544513" y="2628900"/>
            <a:ext cx="9067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all elements in the vector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elements from 1 inclusive, 4 exclusive [1,4)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start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end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start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824;p7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DA913C3-C338-4BF7-8204-BA59326F232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60419" name="Google Shape;825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826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827;p7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422" name="Google Shape;828;p77"/>
          <p:cNvSpPr txBox="1">
            <a:spLocks noChangeArrowheads="1"/>
          </p:cNvSpPr>
          <p:nvPr/>
        </p:nvSpPr>
        <p:spPr bwMode="auto">
          <a:xfrm>
            <a:off x="274638" y="1271588"/>
            <a:ext cx="95313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copy</a:t>
            </a:r>
          </a:p>
          <a:p>
            <a:endParaRPr lang="en-US" sz="2000" b="1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925513" y="2441575"/>
            <a:ext cx="86868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//make sure there are enough space in the destination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//allocate space for 5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//copy all from v to v2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836;p7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F1C8245-4AF5-4828-B61D-63973F25B2E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61443" name="Google Shape;837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838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39;p7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446" name="Google Shape;840;p78"/>
          <p:cNvSpPr txBox="1">
            <a:spLocks noChangeArrowheads="1"/>
          </p:cNvSpPr>
          <p:nvPr/>
        </p:nvSpPr>
        <p:spPr bwMode="auto">
          <a:xfrm>
            <a:off x="274638" y="1271588"/>
            <a:ext cx="9531350" cy="1974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</a:t>
            </a:r>
          </a:p>
          <a:p>
            <a:endParaRPr lang="en-US" sz="2000" b="1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Sorteaza elementele din intervalul [first,last) ordine crescătoare.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• Elementele se compară folosind </a:t>
            </a:r>
            <a:r>
              <a:rPr lang="en-US" sz="2000" b="1"/>
              <a:t>operator &lt;</a:t>
            </a:r>
          </a:p>
          <a:p>
            <a:endParaRPr lang="en-US" sz="2000" b="1"/>
          </a:p>
          <a:p>
            <a:endParaRPr lang="en-US" sz="2000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2520950" y="3757613"/>
            <a:ext cx="50387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28;p1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1DB68F9-A1CD-4D25-93D5-E3AB24611D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171" name="Google Shape;129;p1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7172" name="Google Shape;130;p1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Google Shape;131;p1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2" name="Google Shape;132;p19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0000FF"/>
                </a:solidFill>
              </a:rPr>
              <a:t>Adaugarea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si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stergerea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elementelor</a:t>
            </a:r>
            <a:r>
              <a:rPr lang="en-US" sz="2000" b="1">
                <a:solidFill>
                  <a:srgbClr val="0000FF"/>
                </a:solidFill>
              </a:rPr>
              <a:t> din </a:t>
            </a:r>
            <a:r>
              <a:rPr lang="en-US" sz="2000" b="1" err="1">
                <a:solidFill>
                  <a:srgbClr val="0000FF"/>
                </a:solidFill>
              </a:rPr>
              <a:t>containtere</a:t>
            </a:r>
            <a:r>
              <a:rPr lang="en-US" sz="2000" b="1">
                <a:solidFill>
                  <a:srgbClr val="0000FF"/>
                </a:solidFill>
              </a:rPr>
              <a:t>:</a:t>
            </a: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(vector, </a:t>
            </a:r>
            <a:r>
              <a:rPr lang="en-US" sz="2000" err="1"/>
              <a:t>deque</a:t>
            </a:r>
            <a:r>
              <a:rPr lang="en-US" sz="2000"/>
              <a:t>, list) </a:t>
            </a:r>
            <a:r>
              <a:rPr lang="en-US" sz="2000" err="1"/>
              <a:t>si</a:t>
            </a:r>
            <a:r>
              <a:rPr lang="en-US" sz="2000"/>
              <a:t> - </a:t>
            </a:r>
            <a:r>
              <a:rPr lang="en-US" sz="2000" b="1" i="1" err="1"/>
              <a:t>asociativi</a:t>
            </a:r>
            <a:r>
              <a:rPr lang="en-US" sz="2000"/>
              <a:t> (set, </a:t>
            </a:r>
            <a:r>
              <a:rPr lang="en-US" sz="2000" err="1"/>
              <a:t>multiset</a:t>
            </a:r>
            <a:r>
              <a:rPr lang="en-US" sz="2000"/>
              <a:t>, map, </a:t>
            </a:r>
            <a:r>
              <a:rPr lang="en-US" sz="2000" err="1"/>
              <a:t>multimap</a:t>
            </a:r>
            <a:r>
              <a:rPr lang="en-US" sz="2000"/>
              <a:t>):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insert()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erase()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De tip </a:t>
            </a:r>
            <a:r>
              <a:rPr lang="en-US" sz="2000" b="1" i="1" err="1">
                <a:solidFill>
                  <a:schemeClr val="dk1"/>
                </a:solidFill>
              </a:rPr>
              <a:t>secventa</a:t>
            </a:r>
            <a:r>
              <a:rPr lang="en-US" sz="2000">
                <a:solidFill>
                  <a:schemeClr val="dk1"/>
                </a:solidFill>
              </a:rPr>
              <a:t> (vector, </a:t>
            </a:r>
            <a:r>
              <a:rPr lang="en-US" sz="2000" err="1">
                <a:solidFill>
                  <a:schemeClr val="dk1"/>
                </a:solidFill>
              </a:rPr>
              <a:t>deque</a:t>
            </a:r>
            <a:r>
              <a:rPr lang="en-US" sz="2000">
                <a:solidFill>
                  <a:schemeClr val="dk1"/>
                </a:solidFill>
              </a:rPr>
              <a:t>, list) permit </a:t>
            </a:r>
            <a:r>
              <a:rPr lang="en-US" sz="2000" err="1">
                <a:solidFill>
                  <a:schemeClr val="dk1"/>
                </a:solidFill>
              </a:rPr>
              <a:t>si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List , </a:t>
            </a:r>
            <a:r>
              <a:rPr lang="en-US" sz="2000" b="1" i="1" err="1">
                <a:solidFill>
                  <a:schemeClr val="dk1"/>
                </a:solidFill>
              </a:rPr>
              <a:t>Deque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Containerele</a:t>
            </a:r>
            <a:r>
              <a:rPr lang="en-US" sz="2000" b="1" i="1"/>
              <a:t> </a:t>
            </a:r>
            <a:r>
              <a:rPr lang="en-US" sz="2000" b="1" i="1" err="1"/>
              <a:t>asociative</a:t>
            </a:r>
            <a:r>
              <a:rPr lang="en-US" sz="2000" b="1" i="1"/>
              <a:t>: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find()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Accesarea</a:t>
            </a:r>
            <a:r>
              <a:rPr lang="en-US" sz="2000" b="1" i="1"/>
              <a:t> </a:t>
            </a:r>
            <a:r>
              <a:rPr lang="en-US" sz="2000" b="1" i="1" err="1"/>
              <a:t>uzuala</a:t>
            </a:r>
            <a:r>
              <a:rPr lang="en-US" sz="2000"/>
              <a:t>: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48;p7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06EA98B-EA77-48B8-8805-175EBA02ADA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62467" name="Google Shape;849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50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51;p7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2470" name="Google Shape;852;p79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 cu o functie de comparare</a:t>
            </a:r>
          </a:p>
          <a:p>
            <a:endParaRPr lang="en-US" sz="2000" b="1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2520950" y="2441575"/>
            <a:ext cx="50387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800" b="1">
                <a:latin typeface="Courier New" pitchFamily="49" charset="0"/>
              </a:rPr>
              <a:t> asc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asc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60;p8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A4EAF65-3FBB-4A17-B824-B357FB2B0BA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63491" name="Google Shape;861;p8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62;p8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63;p8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3494" name="Google Shape;864;p80"/>
          <p:cNvSpPr txBox="1">
            <a:spLocks noChangeArrowheads="1"/>
          </p:cNvSpPr>
          <p:nvPr/>
        </p:nvSpPr>
        <p:spPr bwMode="auto">
          <a:xfrm>
            <a:off x="274638" y="1271588"/>
            <a:ext cx="901700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for_each </a:t>
            </a:r>
          </a:p>
          <a:p>
            <a:endParaRPr lang="en-US" sz="2000" b="1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1611313" y="2789238"/>
            <a:ext cx="64008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print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elem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elem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testForEach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1700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transform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aplică funcția pentru fiecare element din secvență ([first1,last1))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rezultatul se depune în secvența rezultat</a:t>
            </a: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1154113" y="3122613"/>
            <a:ext cx="76962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multiply3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testTransform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transform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multiply3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//print the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57921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/>
          </a:p>
          <a:p>
            <a:r>
              <a:rPr lang="en-US" sz="2000" b="1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>
                <a:latin typeface="Arial"/>
                <a:cs typeface="Arial"/>
              </a:rPr>
              <a:t>- </a:t>
            </a:r>
            <a:r>
              <a:rPr lang="en-US" sz="2000" err="1">
                <a:latin typeface="Arial"/>
                <a:cs typeface="Arial"/>
              </a:rPr>
              <a:t>permite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definirea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functiei</a:t>
            </a:r>
            <a:r>
              <a:rPr lang="en-US" sz="2000">
                <a:latin typeface="Arial"/>
                <a:cs typeface="Arial"/>
              </a:rPr>
              <a:t> local, la </a:t>
            </a:r>
            <a:r>
              <a:rPr lang="en-US" sz="2000" err="1">
                <a:latin typeface="Arial"/>
                <a:cs typeface="Arial"/>
              </a:rPr>
              <a:t>momentul</a:t>
            </a:r>
            <a:r>
              <a:rPr lang="en-US" sz="2000">
                <a:latin typeface="Arial"/>
                <a:cs typeface="Arial"/>
              </a:rPr>
              <a:t> apelarii;</a:t>
            </a:r>
            <a:endParaRPr lang="en-US" sz="2000"/>
          </a:p>
          <a:p>
            <a:pPr>
              <a:buSzPts val="1100"/>
            </a:pPr>
            <a:endParaRPr lang="en-US" sz="2000"/>
          </a:p>
          <a:p>
            <a:r>
              <a:rPr lang="en-US" sz="2000" b="1" err="1">
                <a:latin typeface="Arial"/>
                <a:cs typeface="Arial"/>
              </a:rPr>
              <a:t>Sintaxa</a:t>
            </a:r>
            <a:r>
              <a:rPr lang="en-US" sz="2000" b="1">
                <a:latin typeface="Arial"/>
                <a:cs typeface="Arial"/>
              </a:rPr>
              <a:t>: </a:t>
            </a:r>
            <a:r>
              <a:rPr lang="en-US" sz="2000" b="1" i="1">
                <a:latin typeface="Arial"/>
                <a:cs typeface="Arial"/>
              </a:rPr>
              <a:t>[capture](parameters)-&gt;return-type {body}</a:t>
            </a:r>
          </a:p>
          <a:p>
            <a:endParaRPr lang="en-US" sz="2000" b="1" i="1">
              <a:latin typeface="Arial"/>
              <a:cs typeface="Arial"/>
            </a:endParaRPr>
          </a:p>
          <a:p>
            <a:r>
              <a:rPr lang="en-US" sz="2000" b="1" i="1">
                <a:latin typeface="Arial"/>
                <a:cs typeface="Arial"/>
              </a:rPr>
              <a:t>capture</a:t>
            </a:r>
            <a:r>
              <a:rPr lang="en-US" sz="2000">
                <a:latin typeface="Arial"/>
                <a:cs typeface="Arial"/>
              </a:rPr>
              <a:t> - partea introductiva, care spune compilatorului ca urmeaza o expresie lambda; aici se specifica si ce variabile si in ce mod (valoare sau referinta) se copiaza din blocul in care expresia lambda este definita;</a:t>
            </a:r>
          </a:p>
          <a:p>
            <a:endParaRPr lang="en-US" sz="2000" b="1" i="1">
              <a:latin typeface="Arial"/>
              <a:cs typeface="Arial"/>
            </a:endParaRPr>
          </a:p>
          <a:p>
            <a:r>
              <a:rPr lang="en-US" sz="2000" b="1" i="1">
                <a:latin typeface="Arial"/>
                <a:cs typeface="Arial"/>
              </a:rPr>
              <a:t>parameters</a:t>
            </a:r>
            <a:r>
              <a:rPr lang="en-US" sz="2000">
                <a:latin typeface="Arial"/>
                <a:cs typeface="Arial"/>
              </a:rPr>
              <a:t> - parametrii expresiei lambda;</a:t>
            </a:r>
            <a:endParaRPr lang="en-US"/>
          </a:p>
          <a:p>
            <a:endParaRPr lang="en-US" sz="2000" b="1" i="1">
              <a:latin typeface="Arial"/>
              <a:cs typeface="Arial"/>
            </a:endParaRPr>
          </a:p>
          <a:p>
            <a:r>
              <a:rPr lang="en-US" sz="2000" b="1" i="1">
                <a:latin typeface="Arial"/>
                <a:cs typeface="Arial"/>
              </a:rPr>
              <a:t>return – type - </a:t>
            </a:r>
            <a:r>
              <a:rPr lang="en-US" sz="2000">
                <a:latin typeface="Arial"/>
                <a:cs typeface="Arial"/>
              </a:rPr>
              <a:t>tipul la care se evalueaza expresia lambda; aceasta parte este optionala, cel mai adesea compilatorul putand deduce implicit care este tipul expresiei.</a:t>
            </a:r>
          </a:p>
          <a:p>
            <a:endParaRPr lang="en-US" sz="2000"/>
          </a:p>
          <a:p>
            <a:r>
              <a:rPr lang="en-US" sz="2000" b="1" i="1">
                <a:latin typeface="Arial"/>
                <a:cs typeface="Arial"/>
              </a:rPr>
              <a:t>body – </a:t>
            </a:r>
            <a:r>
              <a:rPr lang="en-US" sz="2000">
                <a:latin typeface="Arial"/>
                <a:cs typeface="Arial"/>
              </a:rPr>
              <a:t>corpul expresiei</a:t>
            </a:r>
            <a:endParaRPr lang="en-US" sz="2000" b="1" i="1"/>
          </a:p>
        </p:txBody>
      </p:sp>
    </p:spTree>
    <p:extLst>
      <p:ext uri="{BB962C8B-B14F-4D97-AF65-F5344CB8AC3E}">
        <p14:creationId xmlns="" xmlns:p14="http://schemas.microsoft.com/office/powerpoint/2010/main" val="3725930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Lambda Expressions</a:t>
            </a:r>
            <a:endParaRPr lang="en-US" b="1" i="1">
              <a:latin typeface="Arial"/>
              <a:cs typeface="Arial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int main() {</a:t>
            </a:r>
            <a:endParaRPr lang="en-US" sz="1800"/>
          </a:p>
          <a:p>
            <a:r>
              <a:rPr lang="en-US" sz="1800">
                <a:latin typeface="Arial"/>
                <a:cs typeface="Arial"/>
              </a:rPr>
              <a:t>   vector&lt;int&gt; v={1,2,1,3,1,1};</a:t>
            </a:r>
          </a:p>
          <a:p>
            <a:r>
              <a:rPr lang="en-US" sz="1800">
                <a:latin typeface="Arial"/>
                <a:cs typeface="Arial"/>
              </a:rPr>
              <a:t>//afisare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 [ ](int i){ cout &lt;&lt; i &lt;&lt; ' ';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cout &lt;&lt; '\n';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// contorizare prin lambda expresie</a:t>
            </a:r>
          </a:p>
          <a:p>
            <a:r>
              <a:rPr lang="en-US" sz="1800">
                <a:latin typeface="Arial"/>
                <a:cs typeface="Arial"/>
              </a:rPr>
              <a:t>   int cont = 0; //modificat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[&amp;cont](int i){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if (i == 1)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 cont++;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 cout&lt;&lt; cont &lt;&lt;" de 1 ";</a:t>
            </a:r>
          </a:p>
          <a:p>
            <a:r>
              <a:rPr lang="en-US" sz="1800">
                <a:latin typeface="Arial"/>
                <a:cs typeface="Arial"/>
              </a:rPr>
              <a:t>return 0;</a:t>
            </a:r>
          </a:p>
          <a:p>
            <a:r>
              <a:rPr lang="en-US" sz="180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2374208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 C++03, fiecare variabila trebuie sa aiba un tip de data;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Cuvantul cheie "auto"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 C++11, acesta poate fi dedus din initializarea variabilei respective;</a:t>
            </a:r>
          </a:p>
          <a:p>
            <a:r>
              <a:rPr lang="en-US" sz="1800">
                <a:latin typeface="Arial"/>
                <a:cs typeface="Arial"/>
              </a:rPr>
              <a:t>In cazul functiilor, daca tipul returnat este </a:t>
            </a:r>
            <a:r>
              <a:rPr lang="en-US" sz="1800" b="1" i="1">
                <a:latin typeface="Arial"/>
                <a:cs typeface="Arial"/>
              </a:rPr>
              <a:t>auto</a:t>
            </a:r>
            <a:r>
              <a:rPr lang="en-US" sz="1800">
                <a:latin typeface="Arial"/>
                <a:cs typeface="Arial"/>
              </a:rPr>
              <a:t> , este evaluata de expresia returnata la runtime;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Variabilele </a:t>
            </a:r>
            <a:r>
              <a:rPr lang="en-US" sz="1800" b="1" i="1">
                <a:latin typeface="Arial"/>
                <a:cs typeface="Arial"/>
              </a:rPr>
              <a:t> auto</a:t>
            </a:r>
            <a:r>
              <a:rPr lang="en-US" sz="1800">
                <a:latin typeface="Arial"/>
                <a:cs typeface="Arial"/>
              </a:rPr>
              <a:t> TREBUIE initializate, altfel eroare.</a:t>
            </a:r>
            <a:endParaRPr lang="en-US" sz="1800"/>
          </a:p>
        </p:txBody>
      </p:sp>
    </p:spTree>
    <p:extLst>
      <p:ext uri="{BB962C8B-B14F-4D97-AF65-F5344CB8AC3E}">
        <p14:creationId xmlns="" xmlns:p14="http://schemas.microsoft.com/office/powerpoint/2010/main" val="4232593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class Test{ };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1; // x e int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float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y = z;// y e float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t = 3.37; // t e double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p = &amp;x; // pointer catre int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Test ob;</a:t>
            </a:r>
            <a:endParaRPr lang="en-US"/>
          </a:p>
          <a:p>
            <a:r>
              <a:rPr lang="en-US" sz="1800"/>
              <a:t>    auto A = ob;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B = &amp;ob;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typeid(x).name() &lt;&lt; endl &lt;&lt; typeid(y).name()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typeid(t).name() &lt;&lt; endl &lt;&lt; typeid(p).name()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typeid(A).name() &lt;&lt; endl  &lt;&lt; typeid(B).name()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87149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</a:t>
            </a:r>
            <a:r>
              <a:rPr lang="en-US" sz="1800" err="1">
                <a:latin typeface="Arial"/>
                <a:cs typeface="Arial"/>
              </a:rPr>
              <a:t>stdc</a:t>
            </a:r>
            <a:r>
              <a:rPr lang="en-US" sz="1800">
                <a:latin typeface="Arial"/>
                <a:cs typeface="Arial"/>
              </a:rPr>
              <a:t>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f(){}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int&amp; g(){}</a:t>
            </a:r>
            <a:endParaRPr lang="en-US">
              <a:latin typeface="Arial"/>
              <a:cs typeface="Arial"/>
            </a:endParaRPr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vector&lt;int&gt; v = {1,2,4};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(x).name()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for(auto p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 p!=</a:t>
            </a:r>
            <a:r>
              <a:rPr lang="en-US" sz="1800" err="1">
                <a:latin typeface="Arial"/>
                <a:cs typeface="Arial"/>
              </a:rPr>
              <a:t>v.end</a:t>
            </a:r>
            <a:r>
              <a:rPr lang="en-US" sz="1800">
                <a:latin typeface="Arial"/>
                <a:cs typeface="Arial"/>
              </a:rPr>
              <a:t>(); p++)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&lt;&lt;*p&lt;&lt;" ";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y = f();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z = g();//    auto&amp; z = g();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(y).name()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(z).name()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31361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int f(){}</a:t>
            </a:r>
            <a:endParaRPr lang="ro-RO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float g(){}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// atentie: daca float&amp; g(){}, eroare la decltype(g()) z, intrucat trebuie initializat</a:t>
            </a:r>
            <a:endParaRPr lang="en-US" sz="1800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decltype(f())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decltype(g())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typeid(z).name()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</a:p>
          <a:p>
            <a:endParaRPr lang="en-US" sz="1800"/>
          </a:p>
          <a:p>
            <a:r>
              <a:rPr lang="en-US" sz="1800" b="1" i="1">
                <a:latin typeface="Arial"/>
                <a:cs typeface="Arial"/>
              </a:rPr>
              <a:t>auto – permite declararea unei variabile cu un tip specific, iar decltype "ghiceste" tipul</a:t>
            </a:r>
            <a:endParaRPr lang="en-US" sz="1800"/>
          </a:p>
        </p:txBody>
      </p:sp>
    </p:spTree>
    <p:extLst>
      <p:ext uri="{BB962C8B-B14F-4D97-AF65-F5344CB8AC3E}">
        <p14:creationId xmlns="" xmlns:p14="http://schemas.microsoft.com/office/powerpoint/2010/main" val="32574006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template &lt;class T1, class T2&gt;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auto findMin(T1 </a:t>
            </a:r>
            <a:r>
              <a:rPr lang="en-US" sz="1800"/>
              <a:t>a</a:t>
            </a:r>
            <a:r>
              <a:rPr lang="en-US" sz="1800">
                <a:latin typeface="Arial"/>
                <a:cs typeface="Arial"/>
              </a:rPr>
              <a:t>, T2 b) -&gt; decltype(a &lt; b ? a : b)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(a &lt; b) ? a : 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findMin(4, 3.44);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</a:t>
            </a:r>
            <a:r>
              <a:rPr lang="en-US" sz="1800"/>
              <a:t>x</a:t>
            </a:r>
            <a:r>
              <a:rPr lang="en-US" sz="1800">
                <a:latin typeface="Arial"/>
                <a:cs typeface="Arial"/>
              </a:rPr>
              <a:t>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decltype(findMin(5.4, 3))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 sz="1800"/>
          </a:p>
        </p:txBody>
      </p:sp>
    </p:spTree>
    <p:extLst>
      <p:ext uri="{BB962C8B-B14F-4D97-AF65-F5344CB8AC3E}">
        <p14:creationId xmlns="" xmlns:p14="http://schemas.microsoft.com/office/powerpoint/2010/main" val="80472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6B2D36-DB14-40C1-BF93-8A2C3FBB568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5" name="Google Shape;141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2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4638" y="1271588"/>
            <a:ext cx="9531350" cy="5480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Vector, </a:t>
            </a:r>
            <a:r>
              <a:rPr lang="en-US" sz="2000" err="1"/>
              <a:t>Deque</a:t>
            </a:r>
            <a:r>
              <a:rPr lang="en-US" sz="2000"/>
              <a:t>, List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reprezentări</a:t>
            </a:r>
            <a:r>
              <a:rPr lang="en-US" sz="2000"/>
              <a:t> interne </a:t>
            </a:r>
            <a:r>
              <a:rPr lang="en-US" sz="2000" err="1"/>
              <a:t>diferite</a:t>
            </a:r>
            <a:r>
              <a:rPr lang="en-US" sz="2000"/>
              <a:t>, </a:t>
            </a:r>
            <a:r>
              <a:rPr lang="en-US" sz="2000" err="1"/>
              <a:t>astfel</a:t>
            </a:r>
            <a:r>
              <a:rPr lang="en-US" sz="2000"/>
              <a:t> </a:t>
            </a:r>
            <a:r>
              <a:rPr lang="en-US" sz="2000" err="1"/>
              <a:t>operațiile</a:t>
            </a:r>
            <a:r>
              <a:rPr lang="en-US" sz="2000"/>
              <a:t> </a:t>
            </a:r>
            <a:r>
              <a:rPr lang="en-US" sz="2000" err="1"/>
              <a:t>uzuale</a:t>
            </a:r>
            <a:r>
              <a:rPr lang="en-US" sz="2000"/>
              <a:t> au </a:t>
            </a:r>
            <a:r>
              <a:rPr lang="en-US" sz="2000" err="1"/>
              <a:t>complexități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vector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secvențial</a:t>
            </a:r>
            <a:r>
              <a:rPr lang="en-US" sz="2000"/>
              <a:t> in zone continue de </a:t>
            </a:r>
            <a:r>
              <a:rPr lang="en-US" sz="2000" err="1"/>
              <a:t>memorie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Vector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individuale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dată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ordine</a:t>
            </a:r>
            <a:r>
              <a:rPr lang="en-US" sz="2000"/>
              <a:t> (linear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Adăugare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de la </a:t>
            </a:r>
            <a:r>
              <a:rPr lang="en-US" sz="2000" err="1"/>
              <a:t>sfârsit</a:t>
            </a:r>
            <a:r>
              <a:rPr lang="en-US" sz="2000"/>
              <a:t> (constant amortized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96;p83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C060B68-B234-4271-9E64-6AB87145553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65539" name="Google Shape;897;p8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98;p8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99;p83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5542" name="Google Shape;900;p83"/>
          <p:cNvSpPr>
            <a:spLocks noChangeArrowheads="1"/>
          </p:cNvSpPr>
          <p:nvPr/>
        </p:nvSpPr>
        <p:spPr bwMode="auto">
          <a:xfrm>
            <a:off x="1136650" y="1879600"/>
            <a:ext cx="8232775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 anchor="t"/>
          <a:lstStyle/>
          <a:p>
            <a:pPr>
              <a:lnSpc>
                <a:spcPct val="20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err="1">
                <a:latin typeface="Arial"/>
                <a:cs typeface="Arial"/>
              </a:rPr>
              <a:t>Cursul</a:t>
            </a:r>
            <a:r>
              <a:rPr lang="en-US" sz="2000" b="1">
                <a:latin typeface="Arial"/>
                <a:cs typeface="Arial"/>
              </a:rPr>
              <a:t> 12:</a:t>
            </a:r>
            <a:r>
              <a:rPr lang="en-US" sz="1100">
                <a:latin typeface="Arial"/>
                <a:cs typeface="Arial"/>
              </a:rPr>
              <a:t>	 	 	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1100">
                <a:latin typeface="Arial"/>
                <a:cs typeface="Arial"/>
              </a:rPr>
              <a:t>	 	 	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	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>
                <a:latin typeface="Arial"/>
                <a:cs typeface="Arial"/>
              </a:rPr>
              <a:t>Design Patterns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AE271D-A8F6-4B23-BD4C-62A04C20C36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9219" name="Google Shape;153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9220" name="Google Shape;154;p2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6" name="Google Shape;156;p21"/>
          <p:cNvSpPr txBox="1"/>
          <p:nvPr/>
        </p:nvSpPr>
        <p:spPr>
          <a:xfrm>
            <a:off x="274638" y="1271588"/>
            <a:ext cx="9636125" cy="54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/>
              <a:t>// </a:t>
            </a:r>
            <a:r>
              <a:rPr lang="en-US" sz="2000" i="1" err="1"/>
              <a:t>expl</a:t>
            </a:r>
            <a:r>
              <a:rPr lang="en-US" sz="2000" i="1"/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i="1"/>
              <a:t> - vector de </a:t>
            </a:r>
            <a:r>
              <a:rPr lang="en-US" sz="2000" i="1" err="1"/>
              <a:t>int</a:t>
            </a:r>
            <a:r>
              <a:rPr lang="en-US" sz="2000" i="1"/>
              <a:t> cu zero </a:t>
            </a:r>
            <a:r>
              <a:rPr lang="en-US" sz="2000" i="1" err="1"/>
              <a:t>elemente</a:t>
            </a:r>
            <a:r>
              <a:rPr lang="en-US" sz="2000" i="1"/>
              <a:t>;</a:t>
            </a: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 ( ), const Allocator &amp;a = Allocator( 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;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, </a:t>
            </a:r>
            <a:r>
              <a:rPr lang="en-US" sz="2000" i="1" err="1">
                <a:solidFill>
                  <a:schemeClr val="dk1"/>
                </a:solidFill>
              </a:rPr>
              <a:t>fiecare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egal</a:t>
            </a:r>
            <a:r>
              <a:rPr lang="en-US" sz="2000" i="1">
                <a:solidFill>
                  <a:schemeClr val="dk1"/>
                </a:solidFill>
              </a:rPr>
              <a:t> cu 7;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vector(const vector</a:t>
            </a:r>
            <a:r>
              <a:rPr lang="en-US" sz="2000" b="1" i="1">
                <a:solidFill>
                  <a:schemeClr val="dk1"/>
                </a:solidFill>
              </a:rPr>
              <a:t>&lt;</a:t>
            </a:r>
            <a:r>
              <a:rPr lang="en-US" sz="2000" b="1" i="1" err="1">
                <a:solidFill>
                  <a:schemeClr val="dk1"/>
                </a:solidFill>
              </a:rPr>
              <a:t>T,Allocator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r>
              <a:rPr lang="en-US" sz="2000" b="1" i="1"/>
              <a:t>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reprezentand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copia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lui</a:t>
            </a:r>
            <a:r>
              <a:rPr lang="en-US" sz="2000" i="1">
                <a:solidFill>
                  <a:schemeClr val="dk1"/>
                </a:solidFill>
              </a:rPr>
              <a:t> iv;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3EA42C6-ED27-43D7-B6E7-B88814F5917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024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0244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24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2" ma:contentTypeDescription="Create a new document." ma:contentTypeScope="" ma:versionID="90718a6120eadde75bf6580786113ccd">
  <xsd:schema xmlns:xsd="http://www.w3.org/2001/XMLSchema" xmlns:xs="http://www.w3.org/2001/XMLSchema" xmlns:p="http://schemas.microsoft.com/office/2006/metadata/properties" xmlns:ns2="2bd40c2f-03e0-439e-a85b-4cba827329f6" targetNamespace="http://schemas.microsoft.com/office/2006/metadata/properties" ma:root="true" ma:fieldsID="97a2aff2692c456b68067359b9f07877" ns2:_="">
    <xsd:import namespace="2bd40c2f-03e0-439e-a85b-4cba827329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40c2f-03e0-439e-a85b-4cba827329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1FB46D-C33E-4270-9AD0-81E37D5E4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2260BF-F085-4873-B5A7-67D410817E9D}">
  <ds:schemaRefs>
    <ds:schemaRef ds:uri="2bd40c2f-03e0-439e-a85b-4cba827329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B9EA8C-F73F-4875-B904-55A5A33DE97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5348</Words>
  <Application>Microsoft Office PowerPoint</Application>
  <PresentationFormat>Custom</PresentationFormat>
  <Paragraphs>1511</Paragraphs>
  <Slides>70</Slides>
  <Notes>70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Ank</cp:lastModifiedBy>
  <cp:revision>3</cp:revision>
  <dcterms:modified xsi:type="dcterms:W3CDTF">2021-05-11T14:55:01Z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