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7"/>
  </p:notesMasterIdLst>
  <p:sldIdLst>
    <p:sldId id="256" r:id="rId7"/>
    <p:sldId id="257" r:id="rId8"/>
    <p:sldId id="553" r:id="rId9"/>
    <p:sldId id="599" r:id="rId10"/>
    <p:sldId id="600" r:id="rId11"/>
    <p:sldId id="556" r:id="rId12"/>
    <p:sldId id="557" r:id="rId13"/>
    <p:sldId id="560" r:id="rId14"/>
    <p:sldId id="561" r:id="rId15"/>
    <p:sldId id="601" r:id="rId16"/>
    <p:sldId id="563" r:id="rId17"/>
    <p:sldId id="602" r:id="rId18"/>
    <p:sldId id="565" r:id="rId19"/>
    <p:sldId id="603" r:id="rId20"/>
    <p:sldId id="604" r:id="rId21"/>
    <p:sldId id="605" r:id="rId22"/>
    <p:sldId id="606" r:id="rId23"/>
    <p:sldId id="570" r:id="rId24"/>
    <p:sldId id="571" r:id="rId25"/>
    <p:sldId id="607" r:id="rId26"/>
    <p:sldId id="573" r:id="rId27"/>
    <p:sldId id="574" r:id="rId28"/>
    <p:sldId id="576" r:id="rId29"/>
    <p:sldId id="578" r:id="rId30"/>
    <p:sldId id="513" r:id="rId31"/>
    <p:sldId id="514" r:id="rId32"/>
    <p:sldId id="595" r:id="rId33"/>
    <p:sldId id="596" r:id="rId34"/>
    <p:sldId id="597" r:id="rId35"/>
    <p:sldId id="611" r:id="rId36"/>
    <p:sldId id="598" r:id="rId37"/>
    <p:sldId id="588" r:id="rId38"/>
    <p:sldId id="589" r:id="rId39"/>
    <p:sldId id="590" r:id="rId40"/>
    <p:sldId id="591" r:id="rId41"/>
    <p:sldId id="581" r:id="rId42"/>
    <p:sldId id="582" r:id="rId43"/>
    <p:sldId id="583" r:id="rId44"/>
    <p:sldId id="585" r:id="rId45"/>
    <p:sldId id="586" r:id="rId46"/>
    <p:sldId id="515" r:id="rId47"/>
    <p:sldId id="594" r:id="rId48"/>
    <p:sldId id="538" r:id="rId49"/>
    <p:sldId id="539" r:id="rId50"/>
    <p:sldId id="540" r:id="rId51"/>
    <p:sldId id="541" r:id="rId52"/>
    <p:sldId id="543" r:id="rId53"/>
    <p:sldId id="592" r:id="rId54"/>
    <p:sldId id="593" r:id="rId55"/>
    <p:sldId id="61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91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ceff3631c_0_89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2" name="Google Shape;372;g4ceff3631c_0_89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3" name="Google Shape;373;g4ceff3631c_0_89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4" name="Google Shape;374;g4ceff3631c_0_89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5" name="Google Shape;375;g4ceff3631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Dobrovăț Anca – Mădălina</a:t>
            </a:r>
          </a:p>
          <a:p>
            <a:pPr marL="91440" lv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o-RO" sz="2000" b="1" dirty="0" smtClean="0">
                <a:latin typeface="Arial" pitchFamily="34" charset="0"/>
                <a:cs typeface="Arial" pitchFamily="34" charset="0"/>
              </a:rPr>
              <a:t>Andrei Păun</a:t>
            </a:r>
          </a:p>
          <a:p>
            <a:pPr marL="9144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24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</a:t>
            </a:r>
            <a:r>
              <a:rPr lang="en-US" sz="1800" b="1" dirty="0" smtClean="0"/>
              <a:t> </a:t>
            </a:r>
            <a:r>
              <a:rPr lang="en-US" sz="1800" b="1" dirty="0" smtClean="0"/>
              <a:t>26</a:t>
            </a:r>
            <a:r>
              <a:rPr lang="en-US" sz="1800" b="1" dirty="0" smtClean="0"/>
              <a:t> </a:t>
            </a:r>
            <a:r>
              <a:rPr lang="en-US" sz="1800" b="1" dirty="0" smtClean="0"/>
              <a:t>/ 02 / 2021</a:t>
            </a:r>
            <a:endParaRPr dirty="0"/>
          </a:p>
        </p:txBody>
      </p:sp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21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4256" y="1303824"/>
            <a:ext cx="5493144" cy="532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40015A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66616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abs is overloaded three ways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4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11.0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ro-RO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integer abs()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i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419601" y="1371600"/>
            <a:ext cx="4572000" cy="25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 smtClean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double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long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4176" y="4343400"/>
            <a:ext cx="3200400" cy="23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Diferențe cu C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1786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381000" y="1641037"/>
          <a:ext cx="8202750" cy="51430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34000"/>
                <a:gridCol w="2868750"/>
              </a:tblGrid>
              <a:tr h="5143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("x= %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d",x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scanf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("%d",&amp;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(); /* error ‘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test’ has no member called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 */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return 0;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&lt;&lt;"x= "&lt;&lt;x;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main()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cin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();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return 0;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2548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565;p42"/>
          <p:cNvSpPr txBox="1"/>
          <p:nvPr/>
        </p:nvSpPr>
        <p:spPr>
          <a:xfrm>
            <a:off x="4700160" y="1713779"/>
            <a:ext cx="4106179" cy="45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1800" dirty="0" smtClean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1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/>
              <a:t>Q: </a:t>
            </a:r>
            <a:r>
              <a:rPr lang="en-US" sz="1800" dirty="0" err="1" smtClean="0"/>
              <a:t>Codul</a:t>
            </a:r>
            <a:r>
              <a:rPr lang="en-US" sz="1800" dirty="0" smtClean="0"/>
              <a:t> </a:t>
            </a:r>
            <a:r>
              <a:rPr lang="en-US" sz="1800" dirty="0" err="1" smtClean="0"/>
              <a:t>alaturat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valid </a:t>
            </a:r>
            <a:r>
              <a:rPr lang="en-US" sz="1800" dirty="0" err="1" smtClean="0"/>
              <a:t>si</a:t>
            </a:r>
            <a:r>
              <a:rPr lang="en-US" sz="1800" dirty="0" smtClean="0"/>
              <a:t> in C++?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/>
              <a:t>A: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ca e </a:t>
            </a:r>
            <a:r>
              <a:rPr lang="en-US" sz="1800" dirty="0" err="1" smtClean="0"/>
              <a:t>dificil</a:t>
            </a:r>
            <a:r>
              <a:rPr lang="en-US" sz="1800" dirty="0" smtClean="0"/>
              <a:t> de </a:t>
            </a:r>
            <a:r>
              <a:rPr lang="en-US" sz="1800" dirty="0" err="1" smtClean="0"/>
              <a:t>emulat</a:t>
            </a:r>
            <a:r>
              <a:rPr lang="en-US" sz="1800" dirty="0" smtClean="0"/>
              <a:t> </a:t>
            </a:r>
            <a:r>
              <a:rPr lang="en-US" sz="1800" dirty="0" err="1" smtClean="0"/>
              <a:t>ascunderea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informatiei</a:t>
            </a:r>
            <a:r>
              <a:rPr lang="en-US" sz="1800" dirty="0" smtClean="0"/>
              <a:t>, </a:t>
            </a:r>
            <a:r>
              <a:rPr lang="en-US" sz="1800" dirty="0" err="1" smtClean="0"/>
              <a:t>principiu</a:t>
            </a:r>
            <a:r>
              <a:rPr lang="en-US" sz="1800" dirty="0" smtClean="0"/>
              <a:t> de </a:t>
            </a:r>
            <a:r>
              <a:rPr lang="en-US" sz="1800" dirty="0" err="1" smtClean="0"/>
              <a:t>baza</a:t>
            </a:r>
            <a:r>
              <a:rPr lang="en-US" sz="1800" dirty="0" smtClean="0"/>
              <a:t> in POO.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00896" y="1864078"/>
            <a:ext cx="3912193" cy="4431983"/>
            <a:chOff x="441960" y="2054801"/>
            <a:chExt cx="4312921" cy="4885440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8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#include &lt;</a:t>
              </a:r>
              <a:r>
                <a:rPr lang="en-US" sz="1600" dirty="0" err="1" smtClean="0"/>
                <a:t>stdio.h</a:t>
              </a:r>
              <a:r>
                <a:rPr lang="en-US" sz="1600" dirty="0" smtClean="0"/>
                <a:t>&gt;</a:t>
              </a:r>
            </a:p>
            <a:p>
              <a:r>
                <a:rPr lang="en-US" sz="1600" dirty="0" smtClean="0"/>
                <a:t>#include &lt;</a:t>
              </a:r>
              <a:r>
                <a:rPr lang="en-US" sz="1600" dirty="0" err="1" smtClean="0"/>
                <a:t>stdlib.h</a:t>
              </a:r>
              <a:r>
                <a:rPr lang="en-US" sz="1600" dirty="0" smtClean="0"/>
                <a:t>&gt;</a:t>
              </a:r>
            </a:p>
            <a:p>
              <a:endParaRPr lang="en-US" sz="1600" dirty="0" smtClean="0"/>
            </a:p>
            <a:p>
              <a:r>
                <a:rPr lang="en-US" sz="1600" dirty="0" err="1" smtClean="0"/>
                <a:t>struct</a:t>
              </a:r>
              <a:r>
                <a:rPr lang="en-US" sz="1600" dirty="0" smtClean="0"/>
                <a:t> test {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x;</a:t>
              </a:r>
            </a:p>
            <a:p>
              <a:r>
                <a:rPr lang="en-US" sz="1600" dirty="0" smtClean="0"/>
                <a:t>  void (*</a:t>
              </a:r>
              <a:r>
                <a:rPr lang="en-US" sz="1600" dirty="0" err="1" smtClean="0"/>
                <a:t>afis</a:t>
              </a:r>
              <a:r>
                <a:rPr lang="en-US" sz="1600" dirty="0" smtClean="0"/>
                <a:t>)(</a:t>
              </a:r>
              <a:r>
                <a:rPr lang="en-US" sz="1600" dirty="0" err="1" smtClean="0"/>
                <a:t>struct</a:t>
              </a:r>
              <a:r>
                <a:rPr lang="en-US" sz="1600" dirty="0" smtClean="0"/>
                <a:t> test *this);</a:t>
              </a:r>
            </a:p>
            <a:p>
              <a:r>
                <a:rPr lang="en-US" sz="1600" dirty="0" smtClean="0"/>
                <a:t>};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void </a:t>
              </a:r>
              <a:r>
                <a:rPr lang="en-US" sz="1600" dirty="0" err="1" smtClean="0"/>
                <a:t>afis_implicit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struct</a:t>
              </a:r>
              <a:r>
                <a:rPr lang="en-US" sz="1600" dirty="0" smtClean="0"/>
                <a:t> test *this) {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printf</a:t>
              </a:r>
              <a:r>
                <a:rPr lang="en-US" sz="1600" dirty="0" smtClean="0"/>
                <a:t>("x= %</a:t>
              </a:r>
              <a:r>
                <a:rPr lang="en-US" sz="1600" dirty="0" err="1" smtClean="0"/>
                <a:t>d",this</a:t>
              </a:r>
              <a:r>
                <a:rPr lang="en-US" sz="1600" dirty="0" smtClean="0"/>
                <a:t>-&gt;x);</a:t>
              </a:r>
            </a:p>
            <a:p>
              <a:r>
                <a:rPr lang="en-US" sz="1600" dirty="0" smtClean="0"/>
                <a:t>}</a:t>
              </a:r>
            </a:p>
            <a:p>
              <a:endParaRPr lang="en-US" sz="1600" dirty="0" smtClean="0"/>
            </a:p>
            <a:p>
              <a:r>
                <a:rPr lang="en-US" sz="1600" dirty="0" err="1" smtClean="0"/>
                <a:t>int</a:t>
              </a:r>
              <a:r>
                <a:rPr lang="en-US" sz="1600" dirty="0" smtClean="0"/>
                <a:t> main() {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struct</a:t>
              </a:r>
              <a:r>
                <a:rPr lang="en-US" sz="1600" dirty="0" smtClean="0"/>
                <a:t> test A = {3, </a:t>
              </a:r>
              <a:r>
                <a:rPr lang="en-US" sz="1600" dirty="0" err="1" smtClean="0"/>
                <a:t>afis_implicit</a:t>
              </a:r>
              <a:r>
                <a:rPr lang="en-US" sz="1600" dirty="0" smtClean="0"/>
                <a:t>};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A.afis</a:t>
              </a:r>
              <a:r>
                <a:rPr lang="en-US" sz="1600" dirty="0" smtClean="0"/>
                <a:t>(&amp;A);</a:t>
              </a:r>
            </a:p>
            <a:p>
              <a:r>
                <a:rPr lang="en-US" sz="1600" dirty="0" smtClean="0"/>
                <a:t>  return 0;</a:t>
              </a:r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/>
          <p:nvPr/>
        </p:nvSpPr>
        <p:spPr>
          <a:xfrm>
            <a:off x="301085" y="1484039"/>
            <a:ext cx="7661979" cy="49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STL (Standard Template Library)</a:t>
            </a:r>
            <a:endParaRPr b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800" b="1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include &lt;vector&gt;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vector&lt;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vector&lt;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&gt;::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iterator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!=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++)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&lt;&lt;*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&lt;&lt;" ";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sz="1600"/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</a:t>
            </a:r>
            <a:r>
              <a:rPr lang="ro-RO" altLang="ro-RO" sz="2800" dirty="0" smtClean="0"/>
              <a:t>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</a:t>
            </a:r>
            <a:r>
              <a:rPr lang="ro-RO" altLang="ro-RO" sz="2400" dirty="0" smtClean="0"/>
              <a:t>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cod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  <a:p>
            <a:r>
              <a:rPr lang="en-US" sz="2000" dirty="0">
                <a:solidFill>
                  <a:srgbClr val="696969"/>
                </a:solidFill>
              </a:rPr>
              <a:t>// house is derived from building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etc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parameter declarations 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definesc true şi false (1 si 0)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ro-RO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C99 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nu îl definește ca bool ci ca _Bool (fără true/false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ro-RO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stdbool.h&gt; pentru 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compatibilitate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414720" y="1371600"/>
            <a:ext cx="8468640" cy="4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Intrări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ieşiri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biectele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plus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faţă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limbajul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necesită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formatelor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Comentarii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singura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linie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altLang="ro-RO" b="1" dirty="0" smtClean="0">
                <a:latin typeface="Arial" pitchFamily="34" charset="0"/>
                <a:cs typeface="Arial" pitchFamily="34" charset="0"/>
              </a:rPr>
              <a:t>itirea string-urilor pană la primul caracter alb</a:t>
            </a: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ro-RO" altLang="ro-RO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 err="1" smtClean="0">
                <a:latin typeface="Arial" pitchFamily="34" charset="0"/>
                <a:cs typeface="Arial" pitchFamily="34" charset="0"/>
              </a:rPr>
              <a:t>Posibilitate</a:t>
            </a:r>
            <a:r>
              <a:rPr lang="en-US" altLang="ro-RO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altLang="ro-RO" b="1" dirty="0" smtClean="0">
                <a:latin typeface="Arial" pitchFamily="34" charset="0"/>
                <a:cs typeface="Arial" pitchFamily="34" charset="0"/>
              </a:rPr>
              <a:t>afișare folosind toate caracterele speciale \n, \t, etc</a:t>
            </a:r>
            <a:r>
              <a:rPr lang="ro-RO" altLang="ro-RO" b="1" dirty="0" smtClean="0">
                <a:latin typeface="Arial" pitchFamily="34" charset="0"/>
                <a:cs typeface="Arial" pitchFamily="34" charset="0"/>
              </a:rPr>
              <a:t>.</a:t>
            </a: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95400" y="2209800"/>
            <a:ext cx="7010400" cy="34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Incorrect in C89. OK in C++.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it-IT" dirty="0">
                <a:latin typeface="Arial" pitchFamily="34" charset="0"/>
                <a:cs typeface="Arial" pitchFamily="34" charset="0"/>
              </a:rPr>
              <a:t> f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i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aici problema de compilare in C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j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9320" y="1447800"/>
            <a:ext cx="4056480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Variabilele locale</a:t>
            </a:r>
            <a:endParaRPr lang="en-US" altLang="ro-R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de cod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8D4915-25DE-4F16-B6B1-044472E2B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3404</Words>
  <Application>Microsoft Office PowerPoint</Application>
  <PresentationFormat>On-screen Show (4:3)</PresentationFormat>
  <Paragraphs>817</Paragraphs>
  <Slides>50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Default Design</vt:lpstr>
      <vt:lpstr>1_Default Design</vt:lpstr>
      <vt:lpstr>3_ipc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Slide 36</vt:lpstr>
      <vt:lpstr>Slide 37</vt:lpstr>
      <vt:lpstr>Slide 38</vt:lpstr>
      <vt:lpstr>Slide 39</vt:lpstr>
      <vt:lpstr>Slide 40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Ank</cp:lastModifiedBy>
  <cp:revision>265</cp:revision>
  <dcterms:created xsi:type="dcterms:W3CDTF">1601-01-01T00:00:00Z</dcterms:created>
  <dcterms:modified xsi:type="dcterms:W3CDTF">2021-02-22T21:47:35Z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