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7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32" r:id="rId24"/>
    <p:sldId id="633" r:id="rId25"/>
    <p:sldId id="634" r:id="rId26"/>
    <p:sldId id="635" r:id="rId27"/>
    <p:sldId id="636" r:id="rId28"/>
    <p:sldId id="606" r:id="rId29"/>
    <p:sldId id="652" r:id="rId30"/>
    <p:sldId id="611" r:id="rId31"/>
    <p:sldId id="653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620" r:id="rId41"/>
    <p:sldId id="621" r:id="rId42"/>
    <p:sldId id="622" r:id="rId43"/>
    <p:sldId id="623" r:id="rId44"/>
    <p:sldId id="641" r:id="rId45"/>
    <p:sldId id="642" r:id="rId46"/>
    <p:sldId id="643" r:id="rId47"/>
    <p:sldId id="644" r:id="rId48"/>
    <p:sldId id="645" r:id="rId49"/>
    <p:sldId id="646" r:id="rId50"/>
    <p:sldId id="647" r:id="rId51"/>
    <p:sldId id="651" r:id="rId52"/>
    <p:sldId id="648" r:id="rId53"/>
    <p:sldId id="649" r:id="rId54"/>
    <p:sldId id="650" r:id="rId55"/>
    <p:sldId id="655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65" d="100"/>
          <a:sy n="65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50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55850" y="3124200"/>
            <a:ext cx="6503988" cy="3429000"/>
            <a:chOff x="2355850" y="3124200"/>
            <a:chExt cx="6503988" cy="3429000"/>
          </a:xfrm>
        </p:grpSpPr>
        <p:sp>
          <p:nvSpPr>
            <p:cNvPr id="13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/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4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/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2020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21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3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3 </a:t>
            </a:r>
            <a:r>
              <a:rPr lang="en-US" sz="1800" b="1" dirty="0" err="1" smtClean="0"/>
              <a:t>şi</a:t>
            </a:r>
            <a:r>
              <a:rPr lang="en-US" sz="1800" b="1" dirty="0" smtClean="0"/>
              <a:t> 5 / 03 / 2021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union anonime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nu </a:t>
            </a:r>
            <a:r>
              <a:rPr lang="en-US" altLang="ro-RO" dirty="0" err="1" smtClean="0"/>
              <a:t>poate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funcţii</a:t>
            </a:r>
            <a:endParaRPr lang="en-US" altLang="ro-RO" dirty="0" smtClean="0"/>
          </a:p>
          <a:p>
            <a:pPr eaLnBrk="1" hangingPunct="1"/>
            <a:r>
              <a:rPr lang="en-US" altLang="ro-RO" dirty="0" smtClean="0"/>
              <a:t>nu </a:t>
            </a:r>
            <a:r>
              <a:rPr lang="en-US" altLang="ro-RO" dirty="0" err="1" smtClean="0"/>
              <a:t>poate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private </a:t>
            </a:r>
            <a:r>
              <a:rPr lang="en-US" altLang="ro-RO" dirty="0" err="1" smtClean="0"/>
              <a:t>sau</a:t>
            </a:r>
            <a:r>
              <a:rPr lang="en-US" altLang="ro-RO" dirty="0" smtClean="0"/>
              <a:t> protected (f</a:t>
            </a:r>
            <a:r>
              <a:rPr lang="vi-VN" altLang="ro-RO" dirty="0" smtClean="0"/>
              <a:t>ă</a:t>
            </a:r>
            <a:r>
              <a:rPr lang="en-US" altLang="ro-RO" dirty="0" smtClean="0"/>
              <a:t>r</a:t>
            </a:r>
            <a:r>
              <a:rPr lang="vi-VN" altLang="ro-RO" dirty="0" smtClean="0"/>
              <a:t>ă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funcţii</a:t>
            </a:r>
            <a:r>
              <a:rPr lang="en-US" altLang="ro-RO" dirty="0" smtClean="0"/>
              <a:t> nu </a:t>
            </a:r>
            <a:r>
              <a:rPr lang="en-US" altLang="ro-RO" dirty="0" err="1" smtClean="0"/>
              <a:t>avem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acces</a:t>
            </a:r>
            <a:r>
              <a:rPr lang="en-US" altLang="ro-RO" dirty="0" smtClean="0"/>
              <a:t> la </a:t>
            </a:r>
            <a:r>
              <a:rPr lang="en-US" altLang="ro-RO" dirty="0" err="1" smtClean="0"/>
              <a:t>altceva</a:t>
            </a:r>
            <a:r>
              <a:rPr lang="en-US" altLang="ro-RO" dirty="0" smtClean="0"/>
              <a:t>)</a:t>
            </a:r>
          </a:p>
          <a:p>
            <a:pPr eaLnBrk="1" hangingPunct="1"/>
            <a:r>
              <a:rPr lang="en-US" altLang="ro-RO" dirty="0" smtClean="0"/>
              <a:t>union-</a:t>
            </a:r>
            <a:r>
              <a:rPr lang="en-US" altLang="ro-RO" dirty="0" err="1" smtClean="0"/>
              <a:t>uri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anonime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globale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trebuiesc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precizate</a:t>
            </a:r>
            <a:r>
              <a:rPr lang="en-US" altLang="ro-RO" dirty="0" smtClean="0"/>
              <a:t> ca </a:t>
            </a:r>
            <a:r>
              <a:rPr lang="en-US" altLang="ro-RO" dirty="0" err="1" smtClean="0"/>
              <a:t>statice</a:t>
            </a:r>
            <a:endParaRPr lang="en-US" altLang="ro-RO" dirty="0" smtClean="0"/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functii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Cuvantul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cheie</a:t>
            </a:r>
            <a:r>
              <a:rPr lang="en-US" altLang="ro-RO" dirty="0" smtClean="0"/>
              <a:t>: </a:t>
            </a:r>
            <a:r>
              <a:rPr lang="en-US" altLang="ro-RO" b="1" dirty="0" smtClean="0"/>
              <a:t>friend</a:t>
            </a:r>
          </a:p>
          <a:p>
            <a:pPr eaLnBrk="1" hangingPunct="1"/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accesarea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câmpurilor</a:t>
            </a:r>
            <a:r>
              <a:rPr lang="en-US" altLang="ro-RO" dirty="0" smtClean="0"/>
              <a:t> protected, private din alt</a:t>
            </a:r>
            <a:r>
              <a:rPr lang="vi-VN" altLang="ro-RO" dirty="0" smtClean="0"/>
              <a:t>ă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clas</a:t>
            </a:r>
            <a:r>
              <a:rPr lang="vi-VN" altLang="ro-RO" dirty="0" smtClean="0"/>
              <a:t>ă</a:t>
            </a:r>
            <a:endParaRPr lang="en-US" altLang="ro-RO" dirty="0" smtClean="0"/>
          </a:p>
          <a:p>
            <a:pPr eaLnBrk="1" hangingPunct="1"/>
            <a:r>
              <a:rPr lang="en-US" altLang="ro-RO" dirty="0" err="1" smtClean="0"/>
              <a:t>folositoare</a:t>
            </a:r>
            <a:r>
              <a:rPr lang="en-US" altLang="ro-RO" dirty="0" smtClean="0"/>
              <a:t> la overload-area </a:t>
            </a:r>
            <a:r>
              <a:rPr lang="en-US" altLang="ro-RO" dirty="0" err="1" smtClean="0"/>
              <a:t>operatorilor</a:t>
            </a:r>
            <a:r>
              <a:rPr lang="en-US" altLang="ro-RO" dirty="0" smtClean="0"/>
              <a:t>,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unele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funcţii</a:t>
            </a:r>
            <a:r>
              <a:rPr lang="en-US" altLang="ro-RO" dirty="0" smtClean="0"/>
              <a:t> de I/O, </a:t>
            </a:r>
            <a:r>
              <a:rPr lang="en-US" altLang="ro-RO" dirty="0" err="1" smtClean="0"/>
              <a:t>şi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porţiuni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interconectate</a:t>
            </a:r>
            <a:r>
              <a:rPr lang="en-US" altLang="ro-RO" dirty="0" smtClean="0"/>
              <a:t> (</a:t>
            </a:r>
            <a:r>
              <a:rPr lang="en-US" altLang="ro-RO" dirty="0" err="1" smtClean="0"/>
              <a:t>exemplu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urmeaz</a:t>
            </a:r>
            <a:r>
              <a:rPr lang="vi-VN" altLang="ro-RO" dirty="0" smtClean="0"/>
              <a:t>ă</a:t>
            </a:r>
            <a:r>
              <a:rPr lang="en-US" altLang="ro-RO" dirty="0" smtClean="0"/>
              <a:t>)</a:t>
            </a:r>
          </a:p>
          <a:p>
            <a:pPr eaLnBrk="1" hangingPunct="1"/>
            <a:r>
              <a:rPr lang="en-US" altLang="ro-RO" dirty="0" err="1" smtClean="0"/>
              <a:t>în</a:t>
            </a:r>
            <a:r>
              <a:rPr lang="en-US" altLang="ro-RO" dirty="0" smtClean="0"/>
              <a:t> rest nu se </a:t>
            </a:r>
            <a:r>
              <a:rPr lang="en-US" altLang="ro-RO" dirty="0" err="1" smtClean="0"/>
              <a:t>prea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folosesc</a:t>
            </a:r>
            <a:endParaRPr lang="en-US" altLang="ro-RO" dirty="0" smtClean="0"/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81000" y="703263"/>
            <a:ext cx="746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 err="1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 err="1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 err="1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class</a:t>
            </a:r>
            <a:r>
              <a:rPr lang="ro-RO" sz="1600" dirty="0"/>
              <a:t> </a:t>
            </a:r>
            <a:r>
              <a:rPr lang="ro-RO" sz="1600" dirty="0" err="1"/>
              <a:t>myclass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public</a:t>
            </a:r>
            <a:r>
              <a:rPr lang="ro-RO" sz="1600" dirty="0">
                <a:solidFill>
                  <a:srgbClr val="E34ADC"/>
                </a:solidFill>
              </a:rPr>
              <a:t>: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 err="1">
                <a:solidFill>
                  <a:srgbClr val="800000"/>
                </a:solidFill>
              </a:rPr>
              <a:t>friend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err="1"/>
              <a:t>sum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 err="1"/>
              <a:t>myclass</a:t>
            </a:r>
            <a:r>
              <a:rPr lang="ro-RO" sz="1600" dirty="0"/>
              <a:t> x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 err="1">
                <a:solidFill>
                  <a:srgbClr val="800000"/>
                </a:solidFill>
              </a:rPr>
              <a:t>void</a:t>
            </a:r>
            <a:r>
              <a:rPr lang="ro-RO" sz="1600" dirty="0"/>
              <a:t> set_</a:t>
            </a:r>
            <a:r>
              <a:rPr lang="ro-RO" sz="1600" dirty="0" err="1"/>
              <a:t>ab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j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800080"/>
                </a:solidFill>
              </a:rPr>
              <a:t>};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void</a:t>
            </a:r>
            <a:r>
              <a:rPr lang="ro-RO" sz="1600" dirty="0"/>
              <a:t> </a:t>
            </a:r>
            <a:r>
              <a:rPr lang="ro-RO" sz="1600" dirty="0" err="1"/>
              <a:t>myclass</a:t>
            </a:r>
            <a:r>
              <a:rPr lang="ro-RO" sz="1600" dirty="0">
                <a:solidFill>
                  <a:srgbClr val="800080"/>
                </a:solidFill>
              </a:rPr>
              <a:t>::</a:t>
            </a:r>
            <a:r>
              <a:rPr lang="ro-RO" sz="1600" dirty="0"/>
              <a:t>set_</a:t>
            </a:r>
            <a:r>
              <a:rPr lang="ro-RO" sz="1600" dirty="0" err="1"/>
              <a:t>ab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j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a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b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j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dirty="0">
              <a:solidFill>
                <a:srgbClr val="696969"/>
              </a:solidFill>
            </a:endParaRPr>
          </a:p>
          <a:p>
            <a:r>
              <a:rPr lang="ro-RO" sz="1600" dirty="0">
                <a:solidFill>
                  <a:srgbClr val="696969"/>
                </a:solidFill>
              </a:rPr>
              <a:t>// Note: </a:t>
            </a:r>
            <a:r>
              <a:rPr lang="ro-RO" sz="1600" dirty="0" err="1">
                <a:solidFill>
                  <a:srgbClr val="696969"/>
                </a:solidFill>
              </a:rPr>
              <a:t>sum</a:t>
            </a:r>
            <a:r>
              <a:rPr lang="ro-RO" sz="1600" dirty="0">
                <a:solidFill>
                  <a:srgbClr val="696969"/>
                </a:solidFill>
              </a:rPr>
              <a:t>() </a:t>
            </a:r>
            <a:r>
              <a:rPr lang="ro-RO" sz="1600" dirty="0" err="1">
                <a:solidFill>
                  <a:srgbClr val="696969"/>
                </a:solidFill>
              </a:rPr>
              <a:t>is</a:t>
            </a:r>
            <a:r>
              <a:rPr lang="ro-RO" sz="1600" dirty="0">
                <a:solidFill>
                  <a:srgbClr val="696969"/>
                </a:solidFill>
              </a:rPr>
              <a:t> </a:t>
            </a:r>
            <a:r>
              <a:rPr lang="ro-RO" sz="1600" dirty="0" err="1">
                <a:solidFill>
                  <a:srgbClr val="696969"/>
                </a:solidFill>
              </a:rPr>
              <a:t>not</a:t>
            </a:r>
            <a:r>
              <a:rPr lang="ro-RO" sz="1600" dirty="0">
                <a:solidFill>
                  <a:srgbClr val="696969"/>
                </a:solidFill>
              </a:rPr>
              <a:t> a </a:t>
            </a:r>
            <a:r>
              <a:rPr lang="ro-RO" sz="1600" dirty="0" err="1">
                <a:solidFill>
                  <a:srgbClr val="696969"/>
                </a:solidFill>
              </a:rPr>
              <a:t>member</a:t>
            </a:r>
            <a:r>
              <a:rPr lang="ro-RO" sz="1600" dirty="0">
                <a:solidFill>
                  <a:srgbClr val="696969"/>
                </a:solidFill>
              </a:rPr>
              <a:t> </a:t>
            </a:r>
            <a:r>
              <a:rPr lang="ro-RO" sz="1600" dirty="0" err="1">
                <a:solidFill>
                  <a:srgbClr val="696969"/>
                </a:solidFill>
              </a:rPr>
              <a:t>function</a:t>
            </a:r>
            <a:r>
              <a:rPr lang="ro-RO" sz="1600" dirty="0">
                <a:solidFill>
                  <a:srgbClr val="696969"/>
                </a:solidFill>
              </a:rPr>
              <a:t> of </a:t>
            </a:r>
            <a:r>
              <a:rPr lang="ro-RO" sz="1600" dirty="0" err="1">
                <a:solidFill>
                  <a:srgbClr val="696969"/>
                </a:solidFill>
              </a:rPr>
              <a:t>any</a:t>
            </a:r>
            <a:r>
              <a:rPr lang="ro-RO" sz="1600" dirty="0">
                <a:solidFill>
                  <a:srgbClr val="696969"/>
                </a:solidFill>
              </a:rPr>
              <a:t> </a:t>
            </a:r>
            <a:r>
              <a:rPr lang="ro-RO" sz="1600" dirty="0" err="1">
                <a:solidFill>
                  <a:srgbClr val="696969"/>
                </a:solidFill>
              </a:rPr>
              <a:t>class</a:t>
            </a:r>
            <a:r>
              <a:rPr lang="ro-RO" sz="1600" dirty="0">
                <a:solidFill>
                  <a:srgbClr val="696969"/>
                </a:solidFill>
              </a:rPr>
              <a:t>.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err="1"/>
              <a:t>sum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 err="1"/>
              <a:t>myclass</a:t>
            </a:r>
            <a:r>
              <a:rPr lang="ro-RO" sz="1600" dirty="0"/>
              <a:t> x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>
                <a:solidFill>
                  <a:srgbClr val="696969"/>
                </a:solidFill>
              </a:rPr>
              <a:t>	</a:t>
            </a:r>
            <a:r>
              <a:rPr lang="ro-RO" sz="1600" dirty="0">
                <a:solidFill>
                  <a:srgbClr val="696969"/>
                </a:solidFill>
              </a:rPr>
              <a:t>/* </a:t>
            </a:r>
            <a:r>
              <a:rPr lang="ro-RO" sz="1600" dirty="0" err="1">
                <a:solidFill>
                  <a:srgbClr val="696969"/>
                </a:solidFill>
              </a:rPr>
              <a:t>Because</a:t>
            </a:r>
            <a:r>
              <a:rPr lang="ro-RO" sz="1600" dirty="0">
                <a:solidFill>
                  <a:srgbClr val="696969"/>
                </a:solidFill>
              </a:rPr>
              <a:t> </a:t>
            </a:r>
            <a:r>
              <a:rPr lang="ro-RO" sz="1600" dirty="0" err="1">
                <a:solidFill>
                  <a:srgbClr val="696969"/>
                </a:solidFill>
              </a:rPr>
              <a:t>sum</a:t>
            </a:r>
            <a:r>
              <a:rPr lang="ro-RO" sz="1600" dirty="0">
                <a:solidFill>
                  <a:srgbClr val="696969"/>
                </a:solidFill>
              </a:rPr>
              <a:t>() </a:t>
            </a:r>
            <a:r>
              <a:rPr lang="ro-RO" sz="1600" dirty="0" err="1">
                <a:solidFill>
                  <a:srgbClr val="696969"/>
                </a:solidFill>
              </a:rPr>
              <a:t>is</a:t>
            </a:r>
            <a:r>
              <a:rPr lang="ro-RO" sz="1600" dirty="0">
                <a:solidFill>
                  <a:srgbClr val="696969"/>
                </a:solidFill>
              </a:rPr>
              <a:t> a </a:t>
            </a:r>
            <a:r>
              <a:rPr lang="ro-RO" sz="1600" dirty="0" err="1">
                <a:solidFill>
                  <a:srgbClr val="696969"/>
                </a:solidFill>
              </a:rPr>
              <a:t>friend</a:t>
            </a:r>
            <a:r>
              <a:rPr lang="ro-RO" sz="1600" dirty="0">
                <a:solidFill>
                  <a:srgbClr val="696969"/>
                </a:solidFill>
              </a:rPr>
              <a:t> of </a:t>
            </a:r>
            <a:r>
              <a:rPr lang="ro-RO" sz="1600" dirty="0" err="1">
                <a:solidFill>
                  <a:srgbClr val="696969"/>
                </a:solidFill>
              </a:rPr>
              <a:t>myclass</a:t>
            </a:r>
            <a:r>
              <a:rPr lang="ro-RO" sz="1600" dirty="0">
                <a:solidFill>
                  <a:srgbClr val="696969"/>
                </a:solidFill>
              </a:rPr>
              <a:t>, it </a:t>
            </a:r>
            <a:r>
              <a:rPr lang="ro-RO" sz="1600" dirty="0" err="1">
                <a:solidFill>
                  <a:srgbClr val="696969"/>
                </a:solidFill>
              </a:rPr>
              <a:t>can</a:t>
            </a:r>
            <a:r>
              <a:rPr lang="ro-RO" sz="1600" dirty="0">
                <a:solidFill>
                  <a:srgbClr val="696969"/>
                </a:solidFill>
              </a:rPr>
              <a:t> </a:t>
            </a:r>
            <a:r>
              <a:rPr lang="ro-RO" sz="1600" dirty="0" err="1">
                <a:solidFill>
                  <a:srgbClr val="696969"/>
                </a:solidFill>
              </a:rPr>
              <a:t>directly</a:t>
            </a:r>
            <a:r>
              <a:rPr lang="ro-RO" sz="1600" dirty="0">
                <a:solidFill>
                  <a:srgbClr val="696969"/>
                </a:solidFill>
              </a:rPr>
              <a:t> </a:t>
            </a:r>
            <a:r>
              <a:rPr lang="ro-RO" sz="1600" dirty="0" err="1">
                <a:solidFill>
                  <a:srgbClr val="696969"/>
                </a:solidFill>
              </a:rPr>
              <a:t>access</a:t>
            </a:r>
            <a:r>
              <a:rPr lang="ro-RO" sz="1600" dirty="0">
                <a:solidFill>
                  <a:srgbClr val="696969"/>
                </a:solidFill>
              </a:rPr>
              <a:t> a </a:t>
            </a:r>
            <a:r>
              <a:rPr lang="ro-RO" sz="1600" dirty="0" err="1">
                <a:solidFill>
                  <a:srgbClr val="696969"/>
                </a:solidFill>
              </a:rPr>
              <a:t>and</a:t>
            </a:r>
            <a:r>
              <a:rPr lang="ro-RO" sz="1600" dirty="0">
                <a:solidFill>
                  <a:srgbClr val="696969"/>
                </a:solidFill>
              </a:rPr>
              <a:t> b. */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 err="1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 err="1"/>
              <a:t>x</a:t>
            </a:r>
            <a:r>
              <a:rPr lang="ro-RO" sz="1600" dirty="0" err="1">
                <a:solidFill>
                  <a:srgbClr val="808030"/>
                </a:solidFill>
              </a:rPr>
              <a:t>.</a:t>
            </a:r>
            <a:r>
              <a:rPr lang="ro-RO" sz="1600" dirty="0" err="1"/>
              <a:t>a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+</a:t>
            </a:r>
            <a:r>
              <a:rPr lang="ro-RO" sz="1600" dirty="0"/>
              <a:t> </a:t>
            </a:r>
            <a:r>
              <a:rPr lang="ro-RO" sz="1600" dirty="0" err="1"/>
              <a:t>x</a:t>
            </a:r>
            <a:r>
              <a:rPr lang="ro-RO" sz="1600" dirty="0" err="1">
                <a:solidFill>
                  <a:srgbClr val="808030"/>
                </a:solidFill>
              </a:rPr>
              <a:t>.</a:t>
            </a:r>
            <a:r>
              <a:rPr lang="ro-RO" sz="1600" dirty="0" err="1"/>
              <a:t>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err="1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 err="1"/>
              <a:t>myclass</a:t>
            </a:r>
            <a:r>
              <a:rPr lang="ro-RO" sz="1600" dirty="0"/>
              <a:t> n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 err="1"/>
              <a:t>n</a:t>
            </a:r>
            <a:r>
              <a:rPr lang="ro-RO" sz="1600" dirty="0" err="1">
                <a:solidFill>
                  <a:srgbClr val="808030"/>
                </a:solidFill>
              </a:rPr>
              <a:t>.</a:t>
            </a:r>
            <a:r>
              <a:rPr lang="ro-RO" sz="1600" dirty="0" err="1"/>
              <a:t>set</a:t>
            </a:r>
            <a:r>
              <a:rPr lang="ro-RO" sz="1600" dirty="0"/>
              <a:t>_</a:t>
            </a:r>
            <a:r>
              <a:rPr lang="ro-RO" sz="1600" dirty="0" err="1"/>
              <a:t>ab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008C00"/>
                </a:solidFill>
              </a:rPr>
              <a:t>3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4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 err="1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 err="1"/>
              <a:t>sum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n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 err="1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ro-RO" sz="1600" b="1" dirty="0"/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371600" y="2057400"/>
            <a:ext cx="22860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28600" y="1003300"/>
            <a:ext cx="457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 err="1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 err="1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 err="1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const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IDLE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 err="1">
                <a:solidFill>
                  <a:srgbClr val="800000"/>
                </a:solidFill>
              </a:rPr>
              <a:t>const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INUSE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1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 err="1">
                <a:solidFill>
                  <a:srgbClr val="800000"/>
                </a:solidFill>
              </a:rPr>
              <a:t>class</a:t>
            </a:r>
            <a:r>
              <a:rPr lang="ro-RO" sz="1600" dirty="0"/>
              <a:t> C2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ro-RO" sz="1600" dirty="0" err="1">
                <a:solidFill>
                  <a:srgbClr val="696969"/>
                </a:solidFill>
              </a:rPr>
              <a:t>forward</a:t>
            </a:r>
            <a:r>
              <a:rPr lang="ro-RO" sz="1600" dirty="0">
                <a:solidFill>
                  <a:srgbClr val="696969"/>
                </a:solidFill>
              </a:rPr>
              <a:t> </a:t>
            </a:r>
            <a:r>
              <a:rPr lang="ro-RO" sz="1600" dirty="0" err="1">
                <a:solidFill>
                  <a:srgbClr val="696969"/>
                </a:solidFill>
              </a:rPr>
              <a:t>declaration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class</a:t>
            </a:r>
            <a:r>
              <a:rPr lang="ro-RO" sz="1600" dirty="0"/>
              <a:t> C1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status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IDLE </a:t>
            </a:r>
            <a:r>
              <a:rPr lang="ro-RO" sz="1600" dirty="0" err="1">
                <a:solidFill>
                  <a:srgbClr val="696969"/>
                </a:solidFill>
              </a:rPr>
              <a:t>if</a:t>
            </a:r>
            <a:r>
              <a:rPr lang="ro-RO" sz="1600" dirty="0">
                <a:solidFill>
                  <a:srgbClr val="696969"/>
                </a:solidFill>
              </a:rPr>
              <a:t> off, INUSE </a:t>
            </a:r>
            <a:r>
              <a:rPr lang="ro-RO" sz="1600" dirty="0" err="1">
                <a:solidFill>
                  <a:srgbClr val="696969"/>
                </a:solidFill>
              </a:rPr>
              <a:t>if</a:t>
            </a:r>
            <a:r>
              <a:rPr lang="ro-RO" sz="1600" dirty="0">
                <a:solidFill>
                  <a:srgbClr val="696969"/>
                </a:solidFill>
              </a:rPr>
              <a:t> on </a:t>
            </a:r>
            <a:r>
              <a:rPr lang="ro-RO" sz="1600" dirty="0" err="1">
                <a:solidFill>
                  <a:srgbClr val="696969"/>
                </a:solidFill>
              </a:rPr>
              <a:t>screen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...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public</a:t>
            </a:r>
            <a:r>
              <a:rPr lang="ro-RO" sz="1600" dirty="0">
                <a:solidFill>
                  <a:srgbClr val="E34ADC"/>
                </a:solidFill>
              </a:rPr>
              <a:t>: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</a:t>
            </a:r>
            <a:r>
              <a:rPr lang="ro-RO" sz="1600" b="1" dirty="0" err="1">
                <a:solidFill>
                  <a:srgbClr val="800000"/>
                </a:solidFill>
              </a:rPr>
              <a:t>void</a:t>
            </a:r>
            <a:r>
              <a:rPr lang="ro-RO" sz="1600" dirty="0"/>
              <a:t> set_status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state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</a:t>
            </a:r>
            <a:r>
              <a:rPr lang="ro-RO" sz="1600" b="1" dirty="0" err="1">
                <a:solidFill>
                  <a:srgbClr val="800000"/>
                </a:solidFill>
              </a:rPr>
              <a:t>friend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err="1"/>
              <a:t>idle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C1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C2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800080"/>
                </a:solidFill>
              </a:rPr>
              <a:t>};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class</a:t>
            </a:r>
            <a:r>
              <a:rPr lang="ro-RO" sz="1600" dirty="0"/>
              <a:t> C2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status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IDLE </a:t>
            </a:r>
            <a:r>
              <a:rPr lang="ro-RO" sz="1600" dirty="0" err="1">
                <a:solidFill>
                  <a:srgbClr val="696969"/>
                </a:solidFill>
              </a:rPr>
              <a:t>if</a:t>
            </a:r>
            <a:r>
              <a:rPr lang="ro-RO" sz="1600" dirty="0">
                <a:solidFill>
                  <a:srgbClr val="696969"/>
                </a:solidFill>
              </a:rPr>
              <a:t> off, INUSE </a:t>
            </a:r>
            <a:r>
              <a:rPr lang="ro-RO" sz="1600" dirty="0" err="1">
                <a:solidFill>
                  <a:srgbClr val="696969"/>
                </a:solidFill>
              </a:rPr>
              <a:t>if</a:t>
            </a:r>
            <a:r>
              <a:rPr lang="ro-RO" sz="1600" dirty="0">
                <a:solidFill>
                  <a:srgbClr val="696969"/>
                </a:solidFill>
              </a:rPr>
              <a:t> on </a:t>
            </a:r>
            <a:r>
              <a:rPr lang="ro-RO" sz="1600" dirty="0" err="1">
                <a:solidFill>
                  <a:srgbClr val="696969"/>
                </a:solidFill>
              </a:rPr>
              <a:t>screen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...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public</a:t>
            </a:r>
            <a:r>
              <a:rPr lang="ro-RO" sz="1600" dirty="0">
                <a:solidFill>
                  <a:srgbClr val="E34ADC"/>
                </a:solidFill>
              </a:rPr>
              <a:t>: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</a:t>
            </a:r>
            <a:r>
              <a:rPr lang="ro-RO" sz="1600" b="1" dirty="0" err="1">
                <a:solidFill>
                  <a:srgbClr val="800000"/>
                </a:solidFill>
              </a:rPr>
              <a:t>void</a:t>
            </a:r>
            <a:r>
              <a:rPr lang="ro-RO" sz="1600" dirty="0"/>
              <a:t> set_status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state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</a:t>
            </a:r>
            <a:r>
              <a:rPr lang="ro-RO" sz="1600" b="1" dirty="0" err="1">
                <a:solidFill>
                  <a:srgbClr val="800000"/>
                </a:solidFill>
              </a:rPr>
              <a:t>friend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err="1"/>
              <a:t>idle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C1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C2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800080"/>
                </a:solidFill>
              </a:rPr>
              <a:t>};</a:t>
            </a:r>
            <a:r>
              <a:rPr lang="ro-RO" sz="1600" dirty="0"/>
              <a:t> </a:t>
            </a:r>
            <a:endParaRPr lang="en-US" altLang="ro-RO" sz="1600" b="1" dirty="0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1524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ro-RO" sz="1600"/>
              <a:t> </a:t>
            </a:r>
            <a:r>
              <a:rPr lang="en-US" sz="1600"/>
              <a:t>    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457200" y="37338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57200" y="54102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functii prieten din alte obiecte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INUSE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forward declaration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C1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now a member of C1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4191000" y="646113"/>
            <a:ext cx="45720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idle() is member of C1, but friend of C2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THIS</a:t>
            </a:r>
            <a:r>
              <a:rPr lang="ro-RO" sz="1600">
                <a:solidFill>
                  <a:srgbClr val="808030"/>
                </a:solidFill>
              </a:rPr>
              <a:t>-&gt;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228600" y="335280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152400" y="502920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clase prieten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daca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avem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</a:t>
            </a:r>
            <a:r>
              <a:rPr lang="vi-VN" altLang="ro-RO" dirty="0" smtClean="0"/>
              <a:t>ă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, </a:t>
            </a:r>
            <a:r>
              <a:rPr lang="en-US" altLang="ro-RO" dirty="0" err="1" smtClean="0"/>
              <a:t>toate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funcţiile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membre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clasei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au </a:t>
            </a:r>
            <a:r>
              <a:rPr lang="en-US" altLang="ro-RO" dirty="0" err="1" smtClean="0"/>
              <a:t>acces</a:t>
            </a:r>
            <a:r>
              <a:rPr lang="en-US" altLang="ro-RO" dirty="0" smtClean="0"/>
              <a:t> la </a:t>
            </a:r>
            <a:r>
              <a:rPr lang="en-US" altLang="ro-RO" dirty="0" err="1" smtClean="0"/>
              <a:t>membrii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privaţi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clasei</a:t>
            </a:r>
            <a:endParaRPr lang="en-US" altLang="ro-RO" dirty="0" smtClean="0"/>
          </a:p>
          <a:p>
            <a:pPr eaLnBrk="1" hangingPunct="1"/>
            <a:endParaRPr lang="en-US" altLang="ro-RO" dirty="0" smtClean="0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53340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696969"/>
                </a:solidFill>
              </a:rPr>
              <a:t>// Using a friend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TwoValues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TwoValues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Min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Min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TwoValues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Min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TwoValues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 </a:t>
            </a:r>
            <a:r>
              <a:rPr lang="ro-RO" sz="1600">
                <a:solidFill>
                  <a:srgbClr val="800080"/>
                </a:solidFill>
              </a:rPr>
              <a:t>?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0080"/>
                </a:solidFill>
              </a:rPr>
              <a:t>: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TwoValues ob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Min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1066800" y="281940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funcţii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foarte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în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  <a:p>
            <a:pPr eaLnBrk="1" hangingPunct="1"/>
            <a:r>
              <a:rPr lang="en-US" altLang="ro-RO" dirty="0" err="1" smtClean="0"/>
              <a:t>dou</a:t>
            </a:r>
            <a:r>
              <a:rPr lang="vi-VN" altLang="ro-RO" dirty="0" smtClean="0"/>
              <a:t>ă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tipuri</a:t>
            </a:r>
            <a:r>
              <a:rPr lang="en-US" altLang="ro-RO" dirty="0" smtClean="0"/>
              <a:t>: explicit (</a:t>
            </a:r>
            <a:r>
              <a:rPr lang="en-US" altLang="ro-RO" dirty="0" smtClean="0">
                <a:solidFill>
                  <a:srgbClr val="FF0000"/>
                </a:solidFill>
              </a:rPr>
              <a:t>inline</a:t>
            </a:r>
            <a:r>
              <a:rPr lang="en-US" altLang="ro-RO" dirty="0" smtClean="0"/>
              <a:t>) </a:t>
            </a:r>
            <a:r>
              <a:rPr lang="en-US" altLang="ro-RO" dirty="0" err="1" smtClean="0"/>
              <a:t>şi</a:t>
            </a:r>
            <a:r>
              <a:rPr lang="en-US" altLang="ro-RO" dirty="0" smtClean="0"/>
              <a:t> implicit</a:t>
            </a:r>
          </a:p>
          <a:p>
            <a:pPr eaLnBrk="1" hangingPunct="1"/>
            <a:endParaRPr lang="en-US" altLang="ro-RO" dirty="0" smtClean="0"/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Explicit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1828800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&gt;</a:t>
            </a:r>
            <a:r>
              <a:rPr lang="ro-RO" sz="1600"/>
              <a:t>b </a:t>
            </a:r>
            <a:r>
              <a:rPr lang="ro-RO" sz="1600">
                <a:solidFill>
                  <a:srgbClr val="800080"/>
                </a:solidFill>
              </a:rPr>
              <a:t>?</a:t>
            </a:r>
            <a:r>
              <a:rPr lang="ro-RO" sz="1600"/>
              <a:t> a </a:t>
            </a:r>
            <a:r>
              <a:rPr lang="ro-RO" sz="1600">
                <a:solidFill>
                  <a:srgbClr val="800080"/>
                </a:solidFill>
              </a:rPr>
              <a:t>: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99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88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419600" y="1828800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228600" y="2514600"/>
            <a:ext cx="838200" cy="457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301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</a:t>
            </a: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union</a:t>
            </a:r>
            <a:endParaRPr lang="ro-RO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ro-RO" altLang="ro-RO" sz="2800" dirty="0" smtClean="0">
                <a:solidFill>
                  <a:srgbClr val="000000"/>
                </a:solidFill>
                <a:cs typeface="Arial"/>
                <a:sym typeface="Arial"/>
              </a:rPr>
              <a:t>Funcții</a:t>
            </a:r>
            <a:r>
              <a:rPr lang="ro-RO" altLang="ro-RO" sz="2800" dirty="0" smtClean="0"/>
              <a:t> şi clase prieten</a:t>
            </a:r>
          </a:p>
          <a:p>
            <a:pPr>
              <a:defRPr/>
            </a:pPr>
            <a:r>
              <a:rPr lang="ro-RO" altLang="ro-RO" sz="2800" dirty="0" smtClean="0"/>
              <a:t>Funcții </a:t>
            </a:r>
            <a:r>
              <a:rPr lang="ro-RO" altLang="ro-RO" sz="2800" dirty="0" err="1" smtClean="0"/>
              <a:t>inline</a:t>
            </a:r>
            <a:endParaRPr lang="ro-RO" altLang="ro-RO" sz="2800" dirty="0" smtClean="0"/>
          </a:p>
          <a:p>
            <a:pPr>
              <a:defRPr/>
            </a:pPr>
            <a:r>
              <a:rPr lang="ro-RO" altLang="ro-RO" sz="2800" dirty="0" smtClean="0"/>
              <a:t>Constructori / destructori</a:t>
            </a:r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funcţii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/>
              <a:t>execuție rapidă</a:t>
            </a:r>
          </a:p>
          <a:p>
            <a:pPr eaLnBrk="1" hangingPunct="1"/>
            <a:r>
              <a:rPr lang="ro-RO" altLang="ro-RO" dirty="0" smtClean="0"/>
              <a:t>este o sugestie/cerere pentru compilator</a:t>
            </a:r>
          </a:p>
          <a:p>
            <a:pPr eaLnBrk="1" hangingPunct="1"/>
            <a:r>
              <a:rPr lang="ro-RO" altLang="ro-RO" dirty="0" smtClean="0"/>
              <a:t>pentru funcții foarte mici</a:t>
            </a:r>
          </a:p>
          <a:p>
            <a:pPr eaLnBrk="1" hangingPunct="1"/>
            <a:r>
              <a:rPr lang="ro-RO" altLang="ro-RO" dirty="0" smtClean="0"/>
              <a:t>pot fi şi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another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dirty="0" err="1" smtClean="0"/>
              <a:t>Definirea</a:t>
            </a:r>
            <a:r>
              <a:rPr lang="en-US" altLang="ro-RO" sz="4000" dirty="0" smtClean="0"/>
              <a:t> </a:t>
            </a:r>
            <a:r>
              <a:rPr lang="en-US" altLang="ro-RO" sz="4000" dirty="0" err="1" smtClean="0"/>
              <a:t>funcţiilor</a:t>
            </a:r>
            <a:r>
              <a:rPr lang="en-US" altLang="ro-RO" sz="4000" dirty="0" smtClean="0"/>
              <a:t> inline implicit (</a:t>
            </a:r>
            <a:r>
              <a:rPr lang="en-US" altLang="ro-RO" sz="4000" dirty="0" err="1" smtClean="0"/>
              <a:t>în</a:t>
            </a:r>
            <a:r>
              <a:rPr lang="en-US" altLang="ro-RO" sz="4000" dirty="0" smtClean="0"/>
              <a:t> </a:t>
            </a:r>
            <a:r>
              <a:rPr lang="en-US" altLang="ro-RO" sz="4000" dirty="0" err="1" smtClean="0"/>
              <a:t>clase</a:t>
            </a:r>
            <a:r>
              <a:rPr lang="en-US" altLang="ro-RO" sz="4000" dirty="0" smtClean="0"/>
              <a:t>)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04800" y="18288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 err="1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 err="1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 err="1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class</a:t>
            </a:r>
            <a:r>
              <a:rPr lang="ro-RO" sz="1600" dirty="0"/>
              <a:t> </a:t>
            </a:r>
            <a:r>
              <a:rPr lang="ro-RO" sz="1600" dirty="0" err="1"/>
              <a:t>myclass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  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public</a:t>
            </a:r>
            <a:r>
              <a:rPr lang="ro-RO" sz="1600" dirty="0">
                <a:solidFill>
                  <a:srgbClr val="E34ADC"/>
                </a:solidFill>
              </a:rPr>
              <a:t>: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>
                <a:solidFill>
                  <a:srgbClr val="696969"/>
                </a:solidFill>
              </a:rPr>
              <a:t>        </a:t>
            </a:r>
            <a:r>
              <a:rPr lang="ro-RO" sz="1600" dirty="0">
                <a:solidFill>
                  <a:srgbClr val="696969"/>
                </a:solidFill>
              </a:rPr>
              <a:t>// automatic </a:t>
            </a:r>
            <a:r>
              <a:rPr lang="ro-RO" sz="1600" dirty="0" err="1">
                <a:solidFill>
                  <a:srgbClr val="696969"/>
                </a:solidFill>
              </a:rPr>
              <a:t>inline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   </a:t>
            </a:r>
            <a:r>
              <a:rPr lang="ro-RO" sz="1600" b="1" dirty="0" err="1">
                <a:solidFill>
                  <a:srgbClr val="800000"/>
                </a:solidFill>
              </a:rPr>
              <a:t>void</a:t>
            </a:r>
            <a:r>
              <a:rPr lang="ro-RO" sz="1600" dirty="0"/>
              <a:t> </a:t>
            </a:r>
            <a:r>
              <a:rPr lang="ro-RO" sz="1600" dirty="0" err="1"/>
              <a:t>init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i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j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i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j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        </a:t>
            </a:r>
            <a:r>
              <a:rPr lang="ro-RO" sz="1600" b="1" dirty="0" err="1">
                <a:solidFill>
                  <a:srgbClr val="800000"/>
                </a:solidFill>
              </a:rPr>
              <a:t>void</a:t>
            </a:r>
            <a:r>
              <a:rPr lang="ro-RO" sz="1600" dirty="0"/>
              <a:t> show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r>
              <a:rPr lang="ro-RO" sz="1600" dirty="0" err="1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a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0000E6"/>
                </a:solidFill>
              </a:rPr>
              <a:t> 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b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0F69FF"/>
                </a:solidFill>
              </a:rPr>
              <a:t>\n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sz="1600" dirty="0">
              <a:solidFill>
                <a:srgbClr val="800080"/>
              </a:solidFill>
            </a:endParaRPr>
          </a:p>
          <a:p>
            <a:r>
              <a:rPr lang="ro-RO" sz="1600" dirty="0">
                <a:solidFill>
                  <a:srgbClr val="800080"/>
                </a:solidFill>
              </a:rPr>
              <a:t>};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 err="1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 err="1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 err="1"/>
              <a:t>myclass</a:t>
            </a:r>
            <a:r>
              <a:rPr lang="ro-RO" sz="1600" dirty="0"/>
              <a:t> x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 err="1"/>
              <a:t>x</a:t>
            </a:r>
            <a:r>
              <a:rPr lang="ro-RO" sz="1600" dirty="0" err="1">
                <a:solidFill>
                  <a:srgbClr val="808030"/>
                </a:solidFill>
              </a:rPr>
              <a:t>.</a:t>
            </a:r>
            <a:r>
              <a:rPr lang="ro-RO" sz="1600" dirty="0" err="1"/>
              <a:t>init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008C00"/>
                </a:solidFill>
              </a:rPr>
              <a:t>10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20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 err="1"/>
              <a:t>x</a:t>
            </a:r>
            <a:r>
              <a:rPr lang="ro-RO" sz="1600" dirty="0" err="1">
                <a:solidFill>
                  <a:srgbClr val="808030"/>
                </a:solidFill>
              </a:rPr>
              <a:t>.</a:t>
            </a:r>
            <a:r>
              <a:rPr lang="ro-RO" sz="1600" dirty="0" err="1"/>
              <a:t>show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 err="1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ro-RO" sz="1600" b="1" dirty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4572000" y="16764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automatic inline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endParaRPr lang="en-US" altLang="ro-RO" sz="1600" b="1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automată</a:t>
            </a:r>
          </a:p>
          <a:p>
            <a:pPr eaLnBrk="1" hangingPunct="1"/>
            <a:r>
              <a:rPr lang="ro-RO" dirty="0" smtClean="0">
                <a:latin typeface="+mj-lt"/>
                <a:ea typeface="Arial"/>
                <a:cs typeface="Arial"/>
                <a:sym typeface="Arial"/>
              </a:rPr>
              <a:t>efectueaz</a:t>
            </a:r>
            <a:r>
              <a:rPr lang="ro-RO" altLang="ro-RO" dirty="0" smtClean="0"/>
              <a:t>ă</a:t>
            </a:r>
            <a:r>
              <a:rPr lang="ro-RO" dirty="0" smtClean="0">
                <a:latin typeface="+mj-lt"/>
                <a:ea typeface="Arial"/>
                <a:cs typeface="Arial"/>
                <a:sym typeface="Arial"/>
              </a:rPr>
              <a:t> operații prealabile utilizării obiectelor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specială,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smtClean="0"/>
              <a:t>inițializare automat</a:t>
            </a:r>
            <a:r>
              <a:rPr lang="vi-VN" altLang="ro-RO" smtClean="0"/>
              <a:t>ă</a:t>
            </a:r>
            <a:endParaRPr lang="ro-RO" altLang="ro-RO" smtClean="0"/>
          </a:p>
          <a:p>
            <a:pPr eaLnBrk="1" hangingPunct="1"/>
            <a:r>
              <a:rPr lang="ro-RO" altLang="ro-RO" smtClean="0"/>
              <a:t>obiectele nu sunt statice</a:t>
            </a:r>
          </a:p>
          <a:p>
            <a:pPr eaLnBrk="1" hangingPunct="1"/>
            <a:r>
              <a:rPr lang="ro-RO" altLang="ro-RO" smtClean="0"/>
              <a:t>constructor: funcție special</a:t>
            </a:r>
            <a:r>
              <a:rPr lang="vi-VN" altLang="ro-RO" smtClean="0"/>
              <a:t>ă</a:t>
            </a:r>
            <a:r>
              <a:rPr lang="ro-RO" altLang="ro-RO" smtClean="0"/>
              <a:t>, numele clasei</a:t>
            </a:r>
          </a:p>
          <a:p>
            <a:pPr eaLnBrk="1" hangingPunct="1"/>
            <a:r>
              <a:rPr lang="ro-RO" altLang="ro-RO" smtClean="0"/>
              <a:t>constructorii nu pot întoarce valori (nu au tip de întoarcere)</a:t>
            </a:r>
          </a:p>
          <a:p>
            <a:pPr eaLnBrk="1" hangingPunct="1"/>
            <a:endParaRPr lang="ro-RO" altLang="ro-RO" smtClean="0"/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Caracteristici speciale:</a:t>
            </a:r>
            <a:endParaRPr lang="ro-RO" sz="2800" dirty="0" smtClean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- numele = </a:t>
            </a:r>
            <a:r>
              <a:rPr lang="ro-RO" sz="2800" dirty="0" err="1" smtClean="0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 clasei (~ numele clasei pentru destructori);</a:t>
            </a:r>
            <a:endParaRPr lang="ro-RO" sz="2800" dirty="0" smtClean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- la declarare nu se specific</a:t>
            </a:r>
            <a:r>
              <a:rPr lang="ro-RO" altLang="ro-RO" sz="2800" dirty="0" smtClean="0"/>
              <a:t>ă</a:t>
            </a: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 tipul returnat;</a:t>
            </a:r>
            <a:endParaRPr lang="ro-RO" sz="2800" dirty="0" smtClean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- nu pot fi moșteniți, dar pot fi apelați de clasele derivate;</a:t>
            </a:r>
            <a:endParaRPr lang="ro-RO" sz="2800" dirty="0" smtClean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- nu se pot utiliza pointeri către funcțiile constructor / destructor;</a:t>
            </a:r>
            <a:endParaRPr lang="ro-RO" sz="2800" dirty="0" smtClean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- constructorii pot avea parametri (inclusiv impliciți) și se pot </a:t>
            </a:r>
            <a:r>
              <a:rPr lang="ro-RO" sz="2800" dirty="0" err="1" smtClean="0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ro-RO" sz="2800" dirty="0" smtClean="0">
                <a:latin typeface="+mj-lt"/>
                <a:ea typeface="Arial"/>
                <a:cs typeface="Arial"/>
                <a:sym typeface="Arial"/>
              </a:rPr>
              <a:t>. Destructorul este unic și fără parametri.</a:t>
            </a:r>
            <a:endParaRPr lang="ro-RO" sz="2800" dirty="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creaz</a:t>
            </a:r>
            <a:r>
              <a:rPr lang="ro-RO" altLang="ro-RO" sz="2800" dirty="0" smtClean="0"/>
              <a:t>ă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preluând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corespunz</a:t>
            </a:r>
            <a:r>
              <a:rPr lang="ro-RO" altLang="ro-RO" sz="2800" dirty="0" smtClean="0"/>
              <a:t>ă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toare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exist</a:t>
            </a:r>
            <a:r>
              <a:rPr lang="ro-RO" altLang="ro-RO" sz="2800" dirty="0" smtClean="0"/>
              <a:t>ă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implicit (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copiaz</a:t>
            </a:r>
            <a:r>
              <a:rPr lang="ro-RO" altLang="ro-RO" sz="2800" dirty="0" smtClean="0"/>
              <a:t>ă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 dirty="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b="1" i="1" dirty="0" smtClean="0">
                <a:solidFill>
                  <a:srgbClr val="0000FF"/>
                </a:solidFill>
              </a:rPr>
              <a:t>Orice clasă, are </a:t>
            </a:r>
            <a:r>
              <a:rPr lang="ro-RO" sz="1800" b="1" i="1" dirty="0" err="1" smtClean="0">
                <a:solidFill>
                  <a:srgbClr val="0000FF"/>
                </a:solidFill>
              </a:rPr>
              <a:t>by</a:t>
            </a:r>
            <a:r>
              <a:rPr lang="ro-RO" sz="1800" b="1" i="1" dirty="0" smtClean="0">
                <a:solidFill>
                  <a:srgbClr val="0000FF"/>
                </a:solidFill>
              </a:rPr>
              <a:t> </a:t>
            </a:r>
            <a:r>
              <a:rPr lang="ro-RO" sz="1800" b="1" i="1" dirty="0" err="1" smtClean="0">
                <a:solidFill>
                  <a:srgbClr val="0000FF"/>
                </a:solidFill>
              </a:rPr>
              <a:t>default</a:t>
            </a:r>
            <a:r>
              <a:rPr lang="ro-RO" sz="1800" b="1" i="1" dirty="0" smtClean="0">
                <a:solidFill>
                  <a:srgbClr val="0000FF"/>
                </a:solidFill>
              </a:rPr>
              <a:t>:</a:t>
            </a:r>
            <a:endParaRPr lang="ro-RO" sz="1600" b="1" i="1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- un constructor de inițializare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- un constructor de copiere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- un operator de atribuire.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b="1" dirty="0" smtClean="0">
                <a:latin typeface="Arial"/>
                <a:ea typeface="Arial"/>
                <a:cs typeface="Arial"/>
                <a:sym typeface="Arial"/>
              </a:rPr>
              <a:t>Constructorii parametrizați: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- argumente la constructori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- putem defini mai multe variante cu mai mul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ţi</a:t>
            </a: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parametrii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cât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 tipuri de parametri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dirty="0" err="1" smtClean="0">
                <a:latin typeface="Arial"/>
                <a:ea typeface="Arial"/>
                <a:cs typeface="Arial"/>
                <a:sym typeface="Arial"/>
              </a:rPr>
              <a:t>overload</a:t>
            </a: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 de constructori (mai multe variante, cu număr și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 tipuri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ro-RO" sz="1800" dirty="0" smtClean="0">
                <a:latin typeface="Arial"/>
                <a:ea typeface="Arial"/>
                <a:cs typeface="Arial"/>
                <a:sym typeface="Arial"/>
              </a:rPr>
              <a:t> de parametri).</a:t>
            </a:r>
            <a:endParaRPr lang="ro-RO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70"/>
          <p:cNvSpPr txBox="1"/>
          <p:nvPr/>
        </p:nvSpPr>
        <p:spPr>
          <a:xfrm>
            <a:off x="1492992" y="1659054"/>
            <a:ext cx="6889008" cy="399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b = a;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e(a);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c;   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c = a;  //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(=)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71"/>
          <p:cNvSpPr txBox="1"/>
          <p:nvPr/>
        </p:nvSpPr>
        <p:spPr>
          <a:xfrm>
            <a:off x="1492992" y="1659054"/>
            <a:ext cx="622080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*v;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A(){v = new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[10];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~A(){delete[]v;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&lt;&lt;v[3];}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ob) {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o1;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(o1);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o1.afis();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694" name="Google Shape;694;p71"/>
          <p:cNvSpPr txBox="1"/>
          <p:nvPr/>
        </p:nvSpPr>
        <p:spPr>
          <a:xfrm>
            <a:off x="387616" y="1327244"/>
            <a:ext cx="1188374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şi</a:t>
            </a:r>
            <a:r>
              <a:rPr lang="en-US" altLang="ro-RO" dirty="0" smtClean="0"/>
              <a:t>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dirty="0" smtClean="0"/>
              <a:t>singura </a:t>
            </a:r>
            <a:r>
              <a:rPr lang="ro-RO" altLang="ro-RO" dirty="0" err="1" smtClean="0"/>
              <a:t>diferenț</a:t>
            </a:r>
            <a:r>
              <a:rPr lang="vi-VN" altLang="ro-RO" dirty="0" smtClean="0"/>
              <a:t>ă</a:t>
            </a:r>
            <a:r>
              <a:rPr lang="ro-RO" altLang="ro-RO" dirty="0" smtClean="0"/>
              <a:t>: </a:t>
            </a:r>
            <a:r>
              <a:rPr lang="ro-RO" altLang="ro-RO" dirty="0" err="1" smtClean="0"/>
              <a:t>struct</a:t>
            </a:r>
            <a:r>
              <a:rPr lang="ro-RO" altLang="ro-RO" dirty="0" smtClean="0"/>
              <a:t> are </a:t>
            </a:r>
            <a:r>
              <a:rPr lang="ro-RO" altLang="ro-RO" dirty="0" err="1" smtClean="0"/>
              <a:t>default</a:t>
            </a:r>
            <a:r>
              <a:rPr lang="ro-RO" altLang="ro-RO" dirty="0" smtClean="0"/>
              <a:t> membri ca public iar </a:t>
            </a:r>
            <a:r>
              <a:rPr lang="ro-RO" altLang="ro-RO" dirty="0" err="1" smtClean="0"/>
              <a:t>class</a:t>
            </a:r>
            <a:r>
              <a:rPr lang="ro-RO" altLang="ro-RO" dirty="0" smtClean="0"/>
              <a:t> ca private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dirty="0" err="1" smtClean="0"/>
              <a:t>struct</a:t>
            </a:r>
            <a:r>
              <a:rPr lang="ro-RO" altLang="ro-RO" dirty="0" smtClean="0"/>
              <a:t> definește o clas</a:t>
            </a:r>
            <a:r>
              <a:rPr lang="vi-VN" altLang="ro-RO" dirty="0" smtClean="0"/>
              <a:t>ă</a:t>
            </a:r>
            <a:r>
              <a:rPr lang="ro-RO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dirty="0" smtClean="0"/>
              <a:t>putem avea în </a:t>
            </a:r>
            <a:r>
              <a:rPr lang="ro-RO" altLang="ro-RO" dirty="0" err="1" smtClean="0"/>
              <a:t>struct</a:t>
            </a:r>
            <a:r>
              <a:rPr lang="ro-RO" altLang="ro-RO" dirty="0" smtClean="0"/>
              <a:t> şi funcții</a:t>
            </a:r>
          </a:p>
          <a:p>
            <a:pPr eaLnBrk="1" hangingPunct="1">
              <a:lnSpc>
                <a:spcPct val="90000"/>
              </a:lnSpc>
            </a:pPr>
            <a:endParaRPr lang="ro-RO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ro-RO" altLang="ro-RO" dirty="0" smtClean="0"/>
              <a:t>pentru compatibilitate cu cod vechi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dirty="0" smtClean="0"/>
              <a:t>extensibilitate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dirty="0" smtClean="0"/>
              <a:t>a nu se folosi </a:t>
            </a:r>
            <a:r>
              <a:rPr lang="ro-RO" altLang="ro-RO" dirty="0" err="1" smtClean="0"/>
              <a:t>struct</a:t>
            </a:r>
            <a:r>
              <a:rPr lang="ro-RO" altLang="ro-RO" dirty="0" smtClean="0"/>
              <a:t> pentru clase</a:t>
            </a: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")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 dirty="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ob1.f_fara_referinta(ob2);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 dirty="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719138"/>
            <a:ext cx="5181600" cy="60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696969"/>
                </a:solidFill>
              </a:rPr>
              <a:t>// Using a structure to define a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cstring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2000" b="1">
                <a:solidFill>
                  <a:srgbClr val="800000"/>
                </a:solidFill>
              </a:rPr>
              <a:t>struct</a:t>
            </a:r>
            <a:r>
              <a:rPr lang="ro-RO" sz="2000"/>
              <a:t> mystr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buildstr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char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s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public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showstr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r>
              <a:rPr lang="ro-RO" sz="2000" b="1">
                <a:solidFill>
                  <a:srgbClr val="800000"/>
                </a:solidFill>
              </a:rPr>
              <a:t>private</a:t>
            </a:r>
            <a:r>
              <a:rPr lang="ro-RO" sz="2000">
                <a:solidFill>
                  <a:srgbClr val="E34ADC"/>
                </a:solidFill>
              </a:rPr>
              <a:t>: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now go private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char</a:t>
            </a:r>
            <a:r>
              <a:rPr lang="ro-RO" sz="2000"/>
              <a:t> str</a:t>
            </a:r>
            <a:r>
              <a:rPr lang="ro-RO" sz="2000">
                <a:solidFill>
                  <a:srgbClr val="808030"/>
                </a:solidFill>
              </a:rPr>
              <a:t>[</a:t>
            </a:r>
            <a:r>
              <a:rPr lang="ro-RO" sz="2000">
                <a:solidFill>
                  <a:srgbClr val="008C00"/>
                </a:solidFill>
              </a:rPr>
              <a:t>255</a:t>
            </a:r>
            <a:r>
              <a:rPr lang="ro-RO" sz="2000">
                <a:solidFill>
                  <a:srgbClr val="808030"/>
                </a:solidFill>
              </a:rPr>
              <a:t>]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mystr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(!*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str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00E6"/>
                </a:solidFill>
              </a:rPr>
              <a:t>'\0'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 string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strcat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str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mystr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showstr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str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mystr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Hello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there!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showstr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5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876800" y="1447800"/>
            <a:ext cx="3886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</a:rPr>
              <a:t>class</a:t>
            </a:r>
            <a:r>
              <a:rPr lang="en-US" sz="1600"/>
              <a:t> mystr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str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255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public</a:t>
            </a:r>
            <a:r>
              <a:rPr lang="en-US" sz="1600">
                <a:solidFill>
                  <a:srgbClr val="E34ADC"/>
                </a:solidFill>
              </a:rPr>
              <a:t>: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buildstr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public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showstr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endParaRPr lang="en-US" altLang="ro-RO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union </a:t>
            </a:r>
            <a:r>
              <a:rPr lang="en-US" altLang="ro-RO" dirty="0" err="1" smtClean="0"/>
              <a:t>şi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la </a:t>
            </a:r>
            <a:r>
              <a:rPr lang="en-US" altLang="ro-RO" dirty="0" err="1" smtClean="0"/>
              <a:t>fel</a:t>
            </a:r>
            <a:r>
              <a:rPr lang="en-US" altLang="ro-RO" dirty="0" smtClean="0"/>
              <a:t> ca </a:t>
            </a:r>
            <a:r>
              <a:rPr lang="en-US" altLang="ro-RO" dirty="0" err="1" smtClean="0"/>
              <a:t>struct</a:t>
            </a:r>
            <a:endParaRPr lang="en-US" altLang="ro-RO" dirty="0" smtClean="0"/>
          </a:p>
          <a:p>
            <a:pPr eaLnBrk="1" hangingPunct="1"/>
            <a:r>
              <a:rPr lang="en-US" altLang="ro-RO" dirty="0" err="1" smtClean="0"/>
              <a:t>toate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elementele</a:t>
            </a:r>
            <a:r>
              <a:rPr lang="en-US" altLang="ro-RO" dirty="0" smtClean="0"/>
              <a:t> de tip date </a:t>
            </a:r>
            <a:r>
              <a:rPr lang="en-US" altLang="ro-RO" dirty="0" err="1" smtClean="0"/>
              <a:t>folosesc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aceeaşi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locaţie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memorie</a:t>
            </a:r>
            <a:endParaRPr lang="en-US" altLang="ro-RO" dirty="0" smtClean="0"/>
          </a:p>
          <a:p>
            <a:pPr eaLnBrk="1" hangingPunct="1"/>
            <a:r>
              <a:rPr lang="en-US" altLang="ro-RO" dirty="0" err="1" smtClean="0"/>
              <a:t>membrii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sunt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publici</a:t>
            </a:r>
            <a:r>
              <a:rPr lang="en-US" altLang="ro-RO" dirty="0" smtClean="0"/>
              <a:t>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4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defRPr/>
            </a:pPr>
            <a:r>
              <a:rPr lang="en-US" altLang="en-US" sz="2800" dirty="0" smtClean="0"/>
              <a:t>Static, </a:t>
            </a:r>
            <a:r>
              <a:rPr lang="en-US" altLang="en-US" sz="2800" dirty="0" err="1" smtClean="0"/>
              <a:t>clase</a:t>
            </a:r>
            <a:r>
              <a:rPr lang="en-US" altLang="en-US" sz="2800" dirty="0" smtClean="0"/>
              <a:t> locale</a:t>
            </a:r>
          </a:p>
          <a:p>
            <a:pPr lvl="0">
              <a:defRPr/>
            </a:pPr>
            <a:r>
              <a:rPr lang="en-US" altLang="en-US" sz="2800" dirty="0" err="1" smtClean="0"/>
              <a:t>Operatorul</a:t>
            </a:r>
            <a:r>
              <a:rPr lang="en-US" altLang="en-US" sz="2800" dirty="0" smtClean="0"/>
              <a:t> ::</a:t>
            </a:r>
          </a:p>
          <a:p>
            <a:pPr lvl="0">
              <a:defRPr/>
            </a:pPr>
            <a:r>
              <a:rPr lang="en-US" altLang="en-US" sz="2800" dirty="0" err="1" smtClean="0"/>
              <a:t>supraincarcarea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functiilor</a:t>
            </a:r>
            <a:r>
              <a:rPr lang="en-US" altLang="en-US" sz="2800" dirty="0" smtClean="0"/>
              <a:t> in C++</a:t>
            </a:r>
          </a:p>
          <a:p>
            <a:pPr lvl="0">
              <a:defRPr/>
            </a:pPr>
            <a:r>
              <a:rPr lang="en-US" altLang="en-US" sz="2800" dirty="0" err="1" smtClean="0"/>
              <a:t>supraincarcarea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r>
              <a:rPr lang="en-US" altLang="en-US" sz="2800" dirty="0" smtClean="0"/>
              <a:t> in C++</a:t>
            </a:r>
          </a:p>
          <a:p>
            <a:pPr lvl="0" eaLnBrk="1" hangingPunct="1">
              <a:defRPr/>
            </a:pPr>
            <a:endParaRPr lang="en-US" altLang="en-US" sz="2800" dirty="0" smtClean="0"/>
          </a:p>
          <a:p>
            <a:pPr lvl="0" eaLnBrk="1" hangingPunct="1">
              <a:defRPr/>
            </a:pPr>
            <a:endParaRPr lang="en-US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3. CONSTRUCTORI/DESTRUCTORI et al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union</a:t>
            </a:r>
            <a:r>
              <a:rPr lang="ro-RO" sz="1600"/>
              <a:t> swap_byte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u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191000" y="1565275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swap_byte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49034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r>
              <a:rPr lang="en-US" altLang="ro-RO" sz="1600" b="1"/>
              <a:t>35519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union ca o </a:t>
            </a:r>
            <a:r>
              <a:rPr lang="en-US" altLang="ro-RO" dirty="0" err="1" smtClean="0"/>
              <a:t>clas</a:t>
            </a:r>
            <a:r>
              <a:rPr lang="vi-VN" altLang="ro-RO" dirty="0" smtClean="0"/>
              <a:t>ă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dirty="0" smtClean="0"/>
              <a:t>union nu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moşteni</a:t>
            </a:r>
            <a:endParaRPr lang="en-US" altLang="ro-RO" sz="2800" dirty="0" smtClean="0"/>
          </a:p>
          <a:p>
            <a:pPr eaLnBrk="1" hangingPunct="1"/>
            <a:r>
              <a:rPr lang="en-US" altLang="ro-RO" sz="2800" dirty="0" smtClean="0"/>
              <a:t>nu se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moşteni</a:t>
            </a:r>
            <a:r>
              <a:rPr lang="en-US" altLang="ro-RO" sz="2800" dirty="0" smtClean="0"/>
              <a:t> din union</a:t>
            </a:r>
          </a:p>
          <a:p>
            <a:pPr eaLnBrk="1" hangingPunct="1"/>
            <a:r>
              <a:rPr lang="en-US" altLang="ro-RO" sz="2800" dirty="0" smtClean="0"/>
              <a:t>nu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avea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funcţii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virtuale</a:t>
            </a:r>
            <a:r>
              <a:rPr lang="en-US" altLang="ro-RO" sz="2800" dirty="0" smtClean="0"/>
              <a:t> (nu </a:t>
            </a:r>
            <a:r>
              <a:rPr lang="en-US" altLang="ro-RO" sz="2800" dirty="0" err="1" smtClean="0"/>
              <a:t>avem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moştenire</a:t>
            </a:r>
            <a:r>
              <a:rPr lang="en-US" altLang="ro-RO" sz="2800" dirty="0" smtClean="0"/>
              <a:t>)</a:t>
            </a:r>
          </a:p>
          <a:p>
            <a:pPr eaLnBrk="1" hangingPunct="1"/>
            <a:r>
              <a:rPr lang="en-US" altLang="ro-RO" sz="2800" dirty="0" smtClean="0"/>
              <a:t>nu </a:t>
            </a:r>
            <a:r>
              <a:rPr lang="en-US" altLang="ro-RO" sz="2800" dirty="0" err="1" smtClean="0"/>
              <a:t>avem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variabile</a:t>
            </a:r>
            <a:r>
              <a:rPr lang="en-US" altLang="ro-RO" sz="2800" dirty="0" smtClean="0"/>
              <a:t> de </a:t>
            </a:r>
            <a:r>
              <a:rPr lang="en-US" altLang="ro-RO" sz="2800" dirty="0" err="1" smtClean="0"/>
              <a:t>instanţ</a:t>
            </a:r>
            <a:r>
              <a:rPr lang="vi-VN" altLang="ro-RO" sz="2800" dirty="0" smtClean="0"/>
              <a:t>ă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statice</a:t>
            </a:r>
            <a:endParaRPr lang="en-US" altLang="ro-RO" sz="2800" dirty="0" smtClean="0"/>
          </a:p>
          <a:p>
            <a:pPr eaLnBrk="1" hangingPunct="1"/>
            <a:r>
              <a:rPr lang="en-US" altLang="ro-RO" sz="2800" dirty="0" smtClean="0"/>
              <a:t>nu </a:t>
            </a:r>
            <a:r>
              <a:rPr lang="en-US" altLang="ro-RO" sz="2800" dirty="0" err="1" smtClean="0"/>
              <a:t>avem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referinţe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în</a:t>
            </a:r>
            <a:r>
              <a:rPr lang="en-US" altLang="ro-RO" sz="2800" dirty="0" smtClean="0"/>
              <a:t> union</a:t>
            </a:r>
          </a:p>
          <a:p>
            <a:pPr eaLnBrk="1" hangingPunct="1"/>
            <a:r>
              <a:rPr lang="en-US" altLang="ro-RO" sz="2800" dirty="0" smtClean="0"/>
              <a:t>nu </a:t>
            </a:r>
            <a:r>
              <a:rPr lang="en-US" altLang="ro-RO" sz="2800" dirty="0" err="1" smtClean="0"/>
              <a:t>avem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obiecte</a:t>
            </a:r>
            <a:r>
              <a:rPr lang="en-US" altLang="ro-RO" sz="2800" dirty="0" smtClean="0"/>
              <a:t> care </a:t>
            </a:r>
            <a:r>
              <a:rPr lang="en-US" altLang="ro-RO" sz="2800" dirty="0" err="1" smtClean="0"/>
              <a:t>fac</a:t>
            </a:r>
            <a:r>
              <a:rPr lang="en-US" altLang="ro-RO" sz="2800" dirty="0" smtClean="0"/>
              <a:t> overload </a:t>
            </a:r>
            <a:r>
              <a:rPr lang="en-US" altLang="ro-RO" sz="2800" dirty="0" err="1" smtClean="0"/>
              <a:t>pe</a:t>
            </a:r>
            <a:r>
              <a:rPr lang="en-US" altLang="ro-RO" sz="2800" dirty="0" smtClean="0"/>
              <a:t> =</a:t>
            </a:r>
          </a:p>
          <a:p>
            <a:pPr eaLnBrk="1" hangingPunct="1"/>
            <a:r>
              <a:rPr lang="en-US" altLang="ro-RO" sz="2800" dirty="0" err="1" smtClean="0"/>
              <a:t>obiecte</a:t>
            </a:r>
            <a:r>
              <a:rPr lang="en-US" altLang="ro-RO" sz="2800" dirty="0" smtClean="0"/>
              <a:t> cu (con/de)</a:t>
            </a:r>
            <a:r>
              <a:rPr lang="en-US" altLang="ro-RO" sz="2800" dirty="0" err="1" smtClean="0"/>
              <a:t>structor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definiţi</a:t>
            </a:r>
            <a:r>
              <a:rPr lang="en-US" altLang="ro-RO" sz="2800" dirty="0" smtClean="0"/>
              <a:t> nu pot </a:t>
            </a:r>
            <a:r>
              <a:rPr lang="en-US" altLang="ro-RO" sz="2800" dirty="0" err="1" smtClean="0"/>
              <a:t>fi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membri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în</a:t>
            </a:r>
            <a:r>
              <a:rPr lang="en-US" altLang="ro-RO" sz="2800" dirty="0" smtClean="0"/>
              <a:t>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union anonime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nu au </a:t>
            </a:r>
            <a:r>
              <a:rPr lang="en-US" altLang="ro-RO" dirty="0" err="1" smtClean="0"/>
              <a:t>nume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tip</a:t>
            </a:r>
          </a:p>
          <a:p>
            <a:pPr eaLnBrk="1" hangingPunct="1"/>
            <a:r>
              <a:rPr lang="en-US" altLang="ro-RO" dirty="0" smtClean="0"/>
              <a:t>nu se pot </a:t>
            </a:r>
            <a:r>
              <a:rPr lang="en-US" altLang="ro-RO" dirty="0" err="1" smtClean="0"/>
              <a:t>declara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tipul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respectiv</a:t>
            </a:r>
            <a:endParaRPr lang="en-US" altLang="ro-RO" dirty="0" smtClean="0"/>
          </a:p>
          <a:p>
            <a:pPr eaLnBrk="1" hangingPunct="1"/>
            <a:r>
              <a:rPr lang="en-US" altLang="ro-RO" dirty="0" err="1" smtClean="0"/>
              <a:t>folosite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a </a:t>
            </a:r>
            <a:r>
              <a:rPr lang="en-US" altLang="ro-RO" dirty="0" err="1" smtClean="0"/>
              <a:t>spune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compilatorului</a:t>
            </a:r>
            <a:r>
              <a:rPr lang="en-US" altLang="ro-RO" dirty="0" smtClean="0"/>
              <a:t> cum se </a:t>
            </a:r>
            <a:r>
              <a:rPr lang="en-US" altLang="ro-RO" dirty="0" err="1" smtClean="0"/>
              <a:t>aloc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procesez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variabilele</a:t>
            </a:r>
            <a:r>
              <a:rPr lang="en-US" altLang="ro-RO" dirty="0" smtClean="0"/>
              <a:t> respective </a:t>
            </a:r>
            <a:r>
              <a:rPr lang="en-US" altLang="ro-RO" dirty="0" err="1" smtClean="0"/>
              <a:t>în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memorie</a:t>
            </a:r>
            <a:endParaRPr lang="en-US" altLang="ro-RO" dirty="0" smtClean="0"/>
          </a:p>
          <a:p>
            <a:pPr lvl="1" eaLnBrk="1" hangingPunct="1"/>
            <a:r>
              <a:rPr lang="en-US" altLang="ro-RO" dirty="0" err="1" smtClean="0"/>
              <a:t>folosesc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aceeaşi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locaţie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memorie</a:t>
            </a:r>
            <a:endParaRPr lang="en-US" altLang="ro-RO" dirty="0" smtClean="0"/>
          </a:p>
          <a:p>
            <a:pPr eaLnBrk="1" hangingPunct="1"/>
            <a:r>
              <a:rPr lang="en-US" altLang="ro-RO" dirty="0" err="1" smtClean="0"/>
              <a:t>variabilele</a:t>
            </a:r>
            <a:r>
              <a:rPr lang="en-US" altLang="ro-RO" dirty="0" smtClean="0"/>
              <a:t> din union </a:t>
            </a:r>
            <a:r>
              <a:rPr lang="en-US" altLang="ro-RO" dirty="0" err="1" smtClean="0"/>
              <a:t>sunt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accesibile</a:t>
            </a:r>
            <a:r>
              <a:rPr lang="en-US" altLang="ro-RO" dirty="0" smtClean="0"/>
              <a:t> ca </a:t>
            </a:r>
            <a:r>
              <a:rPr lang="en-US" altLang="ro-RO" dirty="0" err="1" smtClean="0"/>
              <a:t>şi</a:t>
            </a:r>
            <a:r>
              <a:rPr lang="en-US" altLang="ro-RO" dirty="0" smtClean="0"/>
              <a:t> cum </a:t>
            </a:r>
            <a:r>
              <a:rPr lang="en-US" altLang="ro-RO" dirty="0" err="1" smtClean="0"/>
              <a:t>ar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declarate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în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blocul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respectiv</a:t>
            </a:r>
            <a:endParaRPr lang="en-US" altLang="ro-RO" dirty="0" smtClean="0"/>
          </a:p>
          <a:p>
            <a:pPr eaLnBrk="1" hangingPunct="1"/>
            <a:endParaRPr lang="en-US" altLang="ro-RO" dirty="0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cstring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define anonymous union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union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long</a:t>
            </a:r>
            <a:r>
              <a:rPr lang="en-US" sz="1600"/>
              <a:t> l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double</a:t>
            </a:r>
            <a:r>
              <a:rPr lang="en-US" sz="1600"/>
              <a:t> 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4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	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now, reference union elements directly</a:t>
            </a:r>
            <a:r>
              <a:rPr lang="en-US" sz="1600"/>
              <a:t> </a:t>
            </a:r>
          </a:p>
          <a:p>
            <a:r>
              <a:rPr lang="en-US" sz="1600"/>
              <a:t>	l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100000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l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/>
              <a:t>	d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000"/>
                </a:solidFill>
              </a:rPr>
              <a:t>123.2342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strcpy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hi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676400" y="2667000"/>
            <a:ext cx="2514600" cy="120015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ți un document nou." ma:contentTypeScope="" ma:versionID="ad7c3ec5233386522c921bf9bb55c9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3A2B42-FCBB-4C56-8E63-5972B5459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</TotalTime>
  <Words>3426</Words>
  <Application>Microsoft Office PowerPoint</Application>
  <PresentationFormat>On-screen Show (4:3)</PresentationFormat>
  <Paragraphs>945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Default Design</vt:lpstr>
      <vt:lpstr>1_Default Design</vt:lpstr>
      <vt:lpstr>3_ipc</vt:lpstr>
      <vt:lpstr>Slide 1</vt:lpstr>
      <vt:lpstr>Cuprinsul cursului</vt:lpstr>
      <vt:lpstr>Struct şi class</vt:lpstr>
      <vt:lpstr>Slide 4</vt:lpstr>
      <vt:lpstr>union şi class</vt:lpstr>
      <vt:lpstr>Slide 6</vt:lpstr>
      <vt:lpstr>union ca o clasă</vt:lpstr>
      <vt:lpstr>union anonime</vt:lpstr>
      <vt:lpstr>Slide 9</vt:lpstr>
      <vt:lpstr>union anonime</vt:lpstr>
      <vt:lpstr>functii prieten</vt:lpstr>
      <vt:lpstr>Slide 12</vt:lpstr>
      <vt:lpstr>Slide 13</vt:lpstr>
      <vt:lpstr>Slide 14</vt:lpstr>
      <vt:lpstr>Slide 15</vt:lpstr>
      <vt:lpstr>clase prieten</vt:lpstr>
      <vt:lpstr>Slide 17</vt:lpstr>
      <vt:lpstr>funcţii inline</vt:lpstr>
      <vt:lpstr>Explicit</vt:lpstr>
      <vt:lpstr>funcţii inline</vt:lpstr>
      <vt:lpstr>Slide 21</vt:lpstr>
      <vt:lpstr>Definirea funcţiilor inline implicit (în clase)</vt:lpstr>
      <vt:lpstr>Constructori/Destructori</vt:lpstr>
      <vt:lpstr>Constructori/Destructori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Polimorfism pe constructori</vt:lpstr>
      <vt:lpstr>overload pe constructori: flexibilitate</vt:lpstr>
      <vt:lpstr>Slide 41</vt:lpstr>
      <vt:lpstr>polimorfism de constructori: obiecte initializate si ne-initializate</vt:lpstr>
      <vt:lpstr>Slide 43</vt:lpstr>
      <vt:lpstr>polimorfism de constructori: constructorul de copiere</vt:lpstr>
      <vt:lpstr>constructorul de copiere</vt:lpstr>
      <vt:lpstr>Slide 46</vt:lpstr>
      <vt:lpstr>putem redefini constructorul de copiere</vt:lpstr>
      <vt:lpstr>Slide 48</vt:lpstr>
      <vt:lpstr>Slide 49</vt:lpstr>
      <vt:lpstr>Perspective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user</cp:lastModifiedBy>
  <cp:revision>254</cp:revision>
  <dcterms:created xsi:type="dcterms:W3CDTF">1601-01-01T00:00:00Z</dcterms:created>
  <dcterms:modified xsi:type="dcterms:W3CDTF">2021-03-03T05:17:19Z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