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73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693" r:id="rId45"/>
    <p:sldId id="694" r:id="rId46"/>
    <p:sldId id="695" r:id="rId47"/>
    <p:sldId id="696" r:id="rId48"/>
    <p:sldId id="697" r:id="rId49"/>
    <p:sldId id="698" r:id="rId50"/>
    <p:sldId id="699" r:id="rId51"/>
    <p:sldId id="700" r:id="rId52"/>
    <p:sldId id="701" r:id="rId53"/>
    <p:sldId id="702" r:id="rId54"/>
    <p:sldId id="703" r:id="rId55"/>
    <p:sldId id="704" r:id="rId56"/>
    <p:sldId id="705" r:id="rId57"/>
    <p:sldId id="706" r:id="rId58"/>
    <p:sldId id="707" r:id="rId59"/>
    <p:sldId id="708" r:id="rId60"/>
    <p:sldId id="709" r:id="rId61"/>
    <p:sldId id="710" r:id="rId62"/>
    <p:sldId id="711" r:id="rId63"/>
    <p:sldId id="712" r:id="rId64"/>
    <p:sldId id="713" r:id="rId65"/>
    <p:sldId id="714" r:id="rId66"/>
    <p:sldId id="715" r:id="rId67"/>
    <p:sldId id="716" r:id="rId68"/>
    <p:sldId id="717" r:id="rId69"/>
    <p:sldId id="718" r:id="rId70"/>
    <p:sldId id="719" r:id="rId71"/>
    <p:sldId id="655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108" d="100"/>
          <a:sy n="108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66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55850" y="3124200"/>
            <a:ext cx="6503988" cy="3429000"/>
            <a:chOff x="2355850" y="3124200"/>
            <a:chExt cx="6503988" cy="3429000"/>
          </a:xfrm>
        </p:grpSpPr>
        <p:sp>
          <p:nvSpPr>
            <p:cNvPr id="13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/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4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/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21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4 </a:t>
              </a:r>
              <a:r>
                <a:rPr lang="en-US" sz="2000" b="1" dirty="0" err="1"/>
                <a:t>ş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5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Google Shape;51;p3"/>
          <p:cNvSpPr txBox="1"/>
          <p:nvPr/>
        </p:nvSpPr>
        <p:spPr>
          <a:xfrm>
            <a:off x="6019801" y="6232525"/>
            <a:ext cx="271970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/>
              <a:t>10, 12, 17 </a:t>
            </a:r>
            <a:r>
              <a:rPr lang="en-US" sz="1800" b="1" dirty="0" err="1"/>
              <a:t>şi</a:t>
            </a:r>
            <a:r>
              <a:rPr lang="en-US" sz="1800" b="1" dirty="0"/>
              <a:t> 19 / 03 /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>
                <a:solidFill>
                  <a:srgbClr val="696969"/>
                </a:solidFill>
              </a:rPr>
              <a:t>// Returning objects from a function.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class</a:t>
            </a:r>
            <a:r>
              <a:rPr lang="ro-RO" sz="2000"/>
              <a:t> myclass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public</a:t>
            </a:r>
            <a:r>
              <a:rPr lang="ro-RO" sz="2000">
                <a:solidFill>
                  <a:srgbClr val="E34ADC"/>
                </a:solidFill>
              </a:rPr>
              <a:t>: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n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n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return object of type myclass</a:t>
            </a:r>
            <a:r>
              <a:rPr lang="ro-RO" sz="2000"/>
              <a:t> </a:t>
            </a:r>
            <a:endParaRPr lang="en-US" sz="200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functiilor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este folosirea aceluiasi nume pentru functii diferite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functii diferite, dar cu inteles apropiat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compilatorul foloseste numarul si tipul parametrilor pentru a diferentia apelurile</a:t>
            </a:r>
          </a:p>
        </p:txBody>
      </p:sp>
      <p:sp>
        <p:nvSpPr>
          <p:cNvPr id="245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892175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types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000"/>
                </a:solidFill>
              </a:rPr>
              <a:t>5.4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myfunc(double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altLang="en-US" sz="2000" b="1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962400" y="5715000"/>
            <a:ext cx="4572000" cy="533400"/>
          </a:xfrm>
          <a:noFill/>
        </p:spPr>
        <p:txBody>
          <a:bodyPr/>
          <a:lstStyle/>
          <a:p>
            <a:r>
              <a:rPr lang="en-US" altLang="en-US" sz="2000" b="1"/>
              <a:t>tipuri diferite pentru parametrul i</a:t>
            </a:r>
          </a:p>
        </p:txBody>
      </p:sp>
      <p:sp>
        <p:nvSpPr>
          <p:cNvPr id="256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560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800600"/>
            <a:ext cx="5029200" cy="533400"/>
          </a:xfrm>
        </p:spPr>
        <p:txBody>
          <a:bodyPr/>
          <a:lstStyle/>
          <a:p>
            <a:r>
              <a:rPr lang="en-US" altLang="en-US" sz="2800" b="1"/>
              <a:t>numar diferit de parametri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" y="927100"/>
            <a:ext cx="7162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number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4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5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i, int j)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j</a:t>
            </a:r>
            <a:r>
              <a:rPr lang="ro-RO" sz="2000">
                <a:solidFill>
                  <a:srgbClr val="800080"/>
                </a:solidFill>
              </a:rPr>
              <a:t>;}</a:t>
            </a:r>
            <a:endParaRPr lang="en-US" altLang="en-US" sz="2000" b="1"/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altLang="en-US"/>
              <a:t>daca diferenta este doar in tipul de date intors: eroare la compilare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sau tipuri care _par_ sa fie diferite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19200" y="2590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 </a:t>
            </a:r>
            <a:r>
              <a:rPr lang="en-US" altLang="en-US" sz="2400"/>
              <a:t>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Error: differing return types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float</a:t>
            </a:r>
            <a:r>
              <a:rPr lang="en-US" altLang="en-US" sz="2400"/>
              <a:t> 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insufficient when overloading.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447800" y="4343400"/>
            <a:ext cx="6553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*p);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p[]); // error, *p is same as p[]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  <a:sym typeface="Arial"/>
              </a:rPr>
              <a:t>&amp;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pointeri catre functii polimorfice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pointeri catre functii (C)</a:t>
            </a:r>
          </a:p>
          <a:p>
            <a:r>
              <a:rPr lang="en-US" altLang="en-US"/>
              <a:t>putem avea pointeri catre functii polimorfice</a:t>
            </a:r>
          </a:p>
          <a:p>
            <a:endParaRPr lang="en-US" altLang="en-US"/>
          </a:p>
          <a:p>
            <a:r>
              <a:rPr lang="en-US" altLang="en-US"/>
              <a:t>cum se defineste pointerul ne spune catre ce versiune a functiei cu acelasi nume aratam</a:t>
            </a:r>
          </a:p>
          <a:p>
            <a:endParaRPr lang="en-US" altLang="en-US"/>
          </a:p>
        </p:txBody>
      </p:sp>
      <p:sp>
        <p:nvSpPr>
          <p:cNvPr id="389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371600"/>
            <a:ext cx="4953000" cy="4114800"/>
          </a:xfrm>
        </p:spPr>
        <p:txBody>
          <a:bodyPr/>
          <a:lstStyle/>
          <a:p>
            <a:r>
              <a:rPr lang="en-US" altLang="en-US"/>
              <a:t>semnatura functiei din definitia pointerului ne spune ca mergem spre functia cu un parametru</a:t>
            </a:r>
          </a:p>
          <a:p>
            <a:pPr lvl="1"/>
            <a:r>
              <a:rPr lang="en-US" altLang="en-US"/>
              <a:t>trebuie sa existe una din variantele polimorfice care este la fel cu definitia pointerului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52400" y="646113"/>
            <a:ext cx="45720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(*</a:t>
            </a:r>
            <a:r>
              <a:rPr lang="ro-RO" sz="1600"/>
              <a:t>fp</a:t>
            </a:r>
            <a:r>
              <a:rPr lang="ro-RO" sz="1600">
                <a:solidFill>
                  <a:srgbClr val="808030"/>
                </a:solidFill>
              </a:rPr>
              <a:t>)(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pointer to int f(int)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fp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myfunc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points to myfunc(int)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fp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Argumente implicite pentru functii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putem defini valori implicite pentru parametrii unei functii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valorile implicite sunt folosite atunci cand acei parametri nu sunt dati la apel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</a:t>
            </a:r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3962400"/>
            <a:ext cx="6324600" cy="2616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d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0.0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...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…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198.234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pass an explicit value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let function use default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Argumente implicite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dau posibilitatea pentru flexibilitate</a:t>
            </a:r>
          </a:p>
          <a:p>
            <a:r>
              <a:rPr lang="en-US" altLang="en-US"/>
              <a:t>majoritatea functiilor considera cel mai general caz, cu parametrii impliciti putem sa chemam o functie pentru cazuri particulare</a:t>
            </a:r>
          </a:p>
          <a:p>
            <a:r>
              <a:rPr lang="en-US" altLang="en-US"/>
              <a:t>multe functii de I/O folosesc arg. implicite</a:t>
            </a:r>
          </a:p>
          <a:p>
            <a:r>
              <a:rPr lang="en-US" altLang="en-US"/>
              <a:t>nu avem nevoie de overload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functiilor</a:t>
            </a:r>
            <a:r>
              <a:rPr lang="en-US" altLang="en-US" dirty="0"/>
              <a:t> in C++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21336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25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register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30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i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cin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clrscr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clears 25 lines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30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i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cin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clears 10 lines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4301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lang="en-US" altLang="en-US"/>
              <a:t>se pot refolosi valorile unor parametri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2362200" y="2438400"/>
            <a:ext cx="5410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void</a:t>
            </a:r>
            <a:r>
              <a:rPr lang="en-US" sz="2400"/>
              <a:t> iputs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 b="1">
                <a:solidFill>
                  <a:srgbClr val="800000"/>
                </a:solidFill>
              </a:rPr>
              <a:t>char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*</a:t>
            </a:r>
            <a:r>
              <a:rPr lang="en-US" sz="2400"/>
              <a:t>str</a:t>
            </a:r>
            <a:r>
              <a:rPr lang="en-US" sz="2400">
                <a:solidFill>
                  <a:srgbClr val="808030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800000"/>
                </a:solidFill>
              </a:rPr>
              <a:t>int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{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if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indent </a:t>
            </a:r>
            <a:r>
              <a:rPr lang="en-US" sz="2400">
                <a:solidFill>
                  <a:srgbClr val="808030"/>
                </a:solidFill>
              </a:rPr>
              <a:t>&lt;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indent </a:t>
            </a:r>
            <a:r>
              <a:rPr lang="en-US" sz="2400">
                <a:solidFill>
                  <a:srgbClr val="808030"/>
                </a:solidFill>
              </a:rPr>
              <a:t>=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for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 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--)</a:t>
            </a:r>
            <a:r>
              <a:rPr lang="en-US" sz="2400"/>
              <a:t> </a:t>
            </a:r>
            <a:r>
              <a:rPr lang="en-US" sz="2400">
                <a:solidFill>
                  <a:srgbClr val="603000"/>
                </a:solidFill>
              </a:rPr>
              <a:t>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000E6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603000"/>
                </a:solidFill>
              </a:rPr>
              <a:t>	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str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F69FF"/>
                </a:solidFill>
              </a:rPr>
              <a:t>\n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}</a:t>
            </a:r>
            <a:endParaRPr lang="en-US" altLang="en-US" sz="2400" b="1"/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28600" y="1066800"/>
            <a:ext cx="73914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/* Default indent to -1. This value tells the function to reuse the previous value. */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-</a:t>
            </a:r>
            <a:r>
              <a:rPr lang="en-US" sz="1600">
                <a:solidFill>
                  <a:srgbClr val="008C00"/>
                </a:solidFill>
              </a:rPr>
              <a:t>1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Hello there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10 spaces by default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5 spaces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5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is not indented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static</a:t>
            </a:r>
            <a:r>
              <a:rPr lang="en-US" sz="1600"/>
              <a:t> 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holds previous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if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indent </a:t>
            </a:r>
            <a:r>
              <a:rPr lang="en-US" sz="1600">
                <a:solidFill>
                  <a:srgbClr val="808030"/>
                </a:solidFill>
              </a:rPr>
              <a:t>&gt;=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else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reuse old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for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--)</a:t>
            </a:r>
            <a:r>
              <a:rPr lang="en-US" sz="1600"/>
              <a:t> </a:t>
            </a:r>
            <a:r>
              <a:rPr lang="en-US" sz="1600">
                <a:solidFill>
                  <a:srgbClr val="603000"/>
                </a:solidFill>
              </a:rPr>
              <a:t>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str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endParaRPr lang="en-US" altLang="en-US" sz="1600" b="1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419600" y="3429000"/>
            <a:ext cx="457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Hello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This will be indented 10 spaces by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This will be indented 5 spaces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This is not indented</a:t>
            </a:r>
          </a:p>
        </p:txBody>
      </p:sp>
      <p:sp>
        <p:nvSpPr>
          <p:cNvPr id="450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 specifica o singura data 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pot fi mai multi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toti sunt la dreapta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putem avea param. impliciti in definitia constructorilor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mai facem overload pe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trebuie sa ii precizam mereu la declarare</a:t>
            </a:r>
          </a:p>
        </p:txBody>
      </p:sp>
      <p:sp>
        <p:nvSpPr>
          <p:cNvPr id="4608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286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cube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k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z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k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 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118100" y="225425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cube() {x=0; y=0; z=0}</a:t>
            </a:r>
          </a:p>
        </p:txBody>
      </p:sp>
      <p:sp>
        <p:nvSpPr>
          <p:cNvPr id="471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71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813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762000"/>
            <a:ext cx="4953000" cy="5632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customized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cstring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b="1" dirty="0">
              <a:solidFill>
                <a:srgbClr val="8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0123456789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5 chars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strcpy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reset str1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entire string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029200" y="838200"/>
            <a:ext cx="3962400" cy="4597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find end of s1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&amp;&amp;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copy chars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'\0'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null terminate s1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modul corect de folosire este de a defini un asemenea parametru cand se subintelege valoarea implicita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daca sunt mai multe posibilitati pentru valoarea implicita e mai bine sa nu se foloseasca (lizibilitate)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cand se foloseste un param. implicit nu trebuie sa faca probleme in program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z="4000"/>
              <a:t>Ambiguitati pentru polimorfism de 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/>
              <a:t>erori la compilare</a:t>
            </a:r>
          </a:p>
          <a:p>
            <a:r>
              <a:rPr lang="en-US" altLang="en-US"/>
              <a:t>majoritatea datorita conversiilor implicite</a:t>
            </a:r>
          </a:p>
          <a:p>
            <a:endParaRPr lang="en-US" altLang="en-US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apelul 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42656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/>
              <a:t>ambiguitate pentru functii cu param. 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 dirty="0"/>
              <a:t>)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" ";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 dirty="0"/>
              <a:t>);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mereu eroare de 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/>
              <a:t>nu se poate redefini si precedenta operatorilor</a:t>
            </a:r>
          </a:p>
          <a:p>
            <a:r>
              <a:rPr lang="en-US" altLang="en-US" sz="2800"/>
              <a:t>nu se poate redefini numarul de operanzi</a:t>
            </a:r>
          </a:p>
          <a:p>
            <a:pPr lvl="1"/>
            <a:r>
              <a:rPr lang="en-US" altLang="en-US" sz="2400"/>
              <a:t>rezonabil pentru ca redefinim pentru lizibilitate</a:t>
            </a:r>
          </a:p>
          <a:p>
            <a:pPr lvl="1"/>
            <a:r>
              <a:rPr lang="en-US" altLang="en-US" sz="2400"/>
              <a:t>putem ignora un operand daca vrem</a:t>
            </a:r>
          </a:p>
          <a:p>
            <a:r>
              <a:rPr lang="en-US" altLang="en-US" sz="2800"/>
              <a:t>nu putem avea valori implicite; exceptie pentru ()</a:t>
            </a:r>
          </a:p>
          <a:p>
            <a:r>
              <a:rPr lang="en-US" altLang="en-US" sz="2800"/>
              <a:t>nu putem face overload pe . (acces de membru) </a:t>
            </a:r>
          </a:p>
          <a:p>
            <a:pPr>
              <a:buFontTx/>
              <a:buNone/>
            </a:pPr>
            <a:r>
              <a:rPr lang="en-US" altLang="en-US" sz="2800"/>
              <a:t>:: (rezolutie de scop) </a:t>
            </a:r>
          </a:p>
          <a:p>
            <a:pPr>
              <a:buFontTx/>
              <a:buNone/>
            </a:pPr>
            <a:r>
              <a:rPr lang="en-US" altLang="en-US" sz="2800"/>
              <a:t>.*(acces membru prin pointer) </a:t>
            </a:r>
          </a:p>
          <a:p>
            <a:pPr>
              <a:buFontTx/>
              <a:buNone/>
            </a:pPr>
            <a:r>
              <a:rPr lang="en-US" altLang="en-US" sz="2800"/>
              <a:t>? (ternar)</a:t>
            </a:r>
          </a:p>
          <a:p>
            <a:r>
              <a:rPr lang="en-US" altLang="en-US" sz="2800"/>
              <a:t>e bine sa facem operatiuni apropiate de intelesul operatorilor respectivi</a:t>
            </a:r>
          </a:p>
          <a:p>
            <a:endParaRPr lang="en-US" altLang="en-US" sz="280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/>
              <a:t>nu se pot supraincarca = () [] sau -&gt; cu functii prieten</a:t>
            </a:r>
          </a:p>
          <a:p>
            <a:r>
              <a:rPr lang="en-US" altLang="en-US"/>
              <a:t>pentru ++ sau -- trebuie sa folosim referinte</a:t>
            </a:r>
          </a:p>
          <a:p>
            <a:endParaRPr lang="en-US" altLang="en-US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312"/>
            <a:chOff x="304800" y="598487"/>
            <a:chExt cx="6248400" cy="4278313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362202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 dirty="0"/>
              <a:t>In overloaded new.</a:t>
            </a:r>
          </a:p>
          <a:p>
            <a:pPr marL="342900" indent="-342900"/>
            <a:r>
              <a:rPr lang="en-US" altLang="en-US" dirty="0"/>
              <a:t>In overloaded new.</a:t>
            </a:r>
          </a:p>
          <a:p>
            <a:pPr marL="342900" indent="-342900"/>
            <a:r>
              <a:rPr lang="en-US" altLang="en-US" dirty="0"/>
              <a:t>10 20</a:t>
            </a:r>
          </a:p>
          <a:p>
            <a:pPr marL="342900" indent="-342900"/>
            <a:r>
              <a:rPr lang="en-US" altLang="en-US" dirty="0"/>
              <a:t>-10 -20</a:t>
            </a:r>
          </a:p>
          <a:p>
            <a:pPr marL="342900" indent="-342900"/>
            <a:r>
              <a:rPr lang="en-US" altLang="en-US" dirty="0"/>
              <a:t>In overloaded delete.</a:t>
            </a:r>
          </a:p>
          <a:p>
            <a:pPr marL="342900" indent="-342900"/>
            <a:r>
              <a:rPr lang="en-US" altLang="en-US" dirty="0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ro-RO" sz="2400">
                <a:solidFill>
                  <a:srgbClr val="000000"/>
                </a:solidFill>
              </a:rPr>
              <a:t> i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global i</a:t>
            </a:r>
            <a:endParaRPr lang="en-US" sz="240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void</a:t>
            </a:r>
            <a:r>
              <a:rPr lang="ro-RO" sz="2400">
                <a:solidFill>
                  <a:srgbClr val="000000"/>
                </a:solidFill>
              </a:rPr>
              <a:t> f</a:t>
            </a:r>
            <a:r>
              <a:rPr lang="ro-RO" sz="2400">
                <a:solidFill>
                  <a:srgbClr val="808030"/>
                </a:solidFill>
              </a:rPr>
              <a:t>()</a:t>
            </a:r>
            <a:endParaRPr lang="en-US" sz="240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>
                <a:solidFill>
                  <a:srgbClr val="800080"/>
                </a:solidFill>
              </a:rPr>
              <a:t>{</a:t>
            </a:r>
            <a:r>
              <a:rPr lang="ro-RO" sz="2400">
                <a:solidFill>
                  <a:srgbClr val="000000"/>
                </a:solidFill>
              </a:rPr>
              <a:t>    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	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ro-RO" sz="2400">
                <a:solidFill>
                  <a:srgbClr val="000000"/>
                </a:solidFill>
              </a:rPr>
              <a:t> i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local i</a:t>
            </a:r>
            <a:r>
              <a:rPr lang="ro-RO" sz="2400">
                <a:solidFill>
                  <a:srgbClr val="000000"/>
                </a:solidFill>
              </a:rPr>
              <a:t>    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ro-RO" sz="2400">
                <a:solidFill>
                  <a:srgbClr val="000000"/>
                </a:solidFill>
              </a:rPr>
              <a:t>i </a:t>
            </a:r>
            <a:r>
              <a:rPr lang="ro-RO" sz="2400">
                <a:solidFill>
                  <a:srgbClr val="808030"/>
                </a:solidFill>
              </a:rPr>
              <a:t>=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008C00"/>
                </a:solidFill>
              </a:rPr>
              <a:t>10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uses local i</a:t>
            </a:r>
            <a:r>
              <a:rPr lang="ro-RO" sz="2400">
                <a:solidFill>
                  <a:srgbClr val="808030"/>
                </a:solidFill>
              </a:rPr>
              <a:t>.</a:t>
            </a:r>
            <a:endParaRPr lang="en-US" sz="240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>
                <a:solidFill>
                  <a:srgbClr val="800080"/>
                </a:solidFill>
              </a:rPr>
              <a:t>}</a:t>
            </a:r>
            <a:endParaRPr lang="en-US" altLang="ro-RO" sz="2400" b="1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2676525"/>
            <a:chOff x="4038600" y="1906012"/>
            <a:chExt cx="5029200" cy="2677656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>
                  <a:solidFill>
                    <a:srgbClr val="800000"/>
                  </a:solidFill>
                </a:rPr>
                <a:t>int</a:t>
              </a:r>
              <a:r>
                <a:rPr lang="ro-RO" sz="2400"/>
                <a:t> i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global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 b="1">
                  <a:solidFill>
                    <a:srgbClr val="800000"/>
                  </a:solidFill>
                </a:rPr>
                <a:t>void</a:t>
              </a:r>
              <a:r>
                <a:rPr lang="ro-RO" sz="2400"/>
                <a:t> f</a:t>
              </a:r>
              <a:r>
                <a:rPr lang="ro-RO" sz="2400">
                  <a:solidFill>
                    <a:srgbClr val="808030"/>
                  </a:solidFill>
                </a:rPr>
                <a:t>()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>
                  <a:solidFill>
                    <a:srgbClr val="800080"/>
                  </a:solidFill>
                </a:rPr>
                <a:t>{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en-US" sz="2400" b="1">
                  <a:solidFill>
                    <a:srgbClr val="800000"/>
                  </a:solidFill>
                </a:rPr>
                <a:t>	</a:t>
              </a:r>
              <a:r>
                <a:rPr lang="ro-RO" sz="2400" b="1">
                  <a:solidFill>
                    <a:srgbClr val="800000"/>
                  </a:solidFill>
                </a:rPr>
                <a:t>int</a:t>
              </a:r>
              <a:r>
                <a:rPr lang="ro-RO" sz="2400"/>
                <a:t> i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local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en-US" sz="2400">
                  <a:solidFill>
                    <a:srgbClr val="800080"/>
                  </a:solidFill>
                </a:rPr>
                <a:t>	</a:t>
              </a:r>
              <a:r>
                <a:rPr lang="ro-RO" sz="2400">
                  <a:solidFill>
                    <a:srgbClr val="800080"/>
                  </a:solidFill>
                </a:rPr>
                <a:t>::</a:t>
              </a:r>
              <a:r>
                <a:rPr lang="ro-RO" sz="2400"/>
                <a:t>i </a:t>
              </a:r>
              <a:r>
                <a:rPr lang="ro-RO" sz="2400">
                  <a:solidFill>
                    <a:srgbClr val="808030"/>
                  </a:solidFill>
                </a:rPr>
                <a:t>=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008C00"/>
                  </a:solidFill>
                </a:rPr>
                <a:t>10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now refers to global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>
                  <a:solidFill>
                    <a:srgbClr val="800080"/>
                  </a:solidFill>
                </a:rPr>
                <a:t>}</a:t>
              </a:r>
              <a:endParaRPr lang="en-US" altLang="ro-RO" sz="2400" b="1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267200" y="1100554"/>
            <a:ext cx="4572000" cy="424731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715000" y="467705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5486400" y="4771232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/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990600"/>
            <a:ext cx="4267200" cy="4114800"/>
          </a:xfrm>
        </p:spPr>
        <p:txBody>
          <a:bodyPr/>
          <a:lstStyle/>
          <a:p>
            <a:r>
              <a:rPr lang="en-US" altLang="ro-RO" sz="2400"/>
              <a:t>exemplu de clasa in functia f()</a:t>
            </a:r>
          </a:p>
          <a:p>
            <a:r>
              <a:rPr lang="en-US" altLang="ro-RO" sz="2400"/>
              <a:t>restrictii: functii definite in clasa</a:t>
            </a:r>
          </a:p>
          <a:p>
            <a:r>
              <a:rPr lang="en-US" altLang="ro-RO" sz="2400"/>
              <a:t>nu acceseaza variabilele locale ale functiei</a:t>
            </a:r>
          </a:p>
          <a:p>
            <a:r>
              <a:rPr lang="en-US" altLang="ro-RO" sz="2400"/>
              <a:t>acceseaza variabilele definite static</a:t>
            </a:r>
          </a:p>
          <a:p>
            <a:r>
              <a:rPr lang="en-US" altLang="ro-RO" sz="2400"/>
              <a:t>fara variabile static definite in clasa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688013"/>
            <a:chOff x="304800" y="228600"/>
            <a:chExt cx="4572000" cy="5687711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687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>
                  <a:solidFill>
                    <a:srgbClr val="004A43"/>
                  </a:solidFill>
                </a:rPr>
                <a:t>#include </a:t>
              </a:r>
              <a:r>
                <a:rPr lang="ro-RO" sz="1800">
                  <a:solidFill>
                    <a:srgbClr val="800000"/>
                  </a:solidFill>
                </a:rPr>
                <a:t>&lt;</a:t>
              </a:r>
              <a:r>
                <a:rPr lang="ro-RO" sz="1800">
                  <a:solidFill>
                    <a:srgbClr val="40015A"/>
                  </a:solidFill>
                </a:rPr>
                <a:t>iostream</a:t>
              </a:r>
              <a:r>
                <a:rPr lang="ro-RO" sz="1800">
                  <a:solidFill>
                    <a:srgbClr val="800000"/>
                  </a:solidFill>
                </a:rPr>
                <a:t>&gt;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using</a:t>
              </a:r>
              <a:r>
                <a:rPr lang="ro-RO" sz="1800"/>
                <a:t> </a:t>
              </a:r>
              <a:r>
                <a:rPr lang="ro-RO" sz="1800" b="1">
                  <a:solidFill>
                    <a:srgbClr val="800000"/>
                  </a:solidFill>
                </a:rPr>
                <a:t>namespace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666616"/>
                  </a:solidFill>
                </a:rPr>
                <a:t>std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400000"/>
                  </a:solidFill>
                </a:rPr>
                <a:t>main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/>
                <a:t>	</a:t>
              </a:r>
              <a:r>
                <a:rPr lang="ro-RO" sz="1800"/>
                <a:t>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696969"/>
                  </a:solidFill>
                </a:rPr>
                <a:t>// myclass not known here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return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008C00"/>
                  </a:solidFill>
                </a:rPr>
                <a:t>0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class</a:t>
              </a:r>
              <a:r>
                <a:rPr lang="ro-RO" sz="1800"/>
                <a:t> myclass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	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E34ADC"/>
                  </a:solidFill>
                </a:rPr>
                <a:t>   </a:t>
              </a:r>
              <a:endParaRPr lang="en-US" sz="180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E34ADC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public</a:t>
              </a:r>
              <a:r>
                <a:rPr lang="ro-RO" sz="1800">
                  <a:solidFill>
                    <a:srgbClr val="E34ADC"/>
                  </a:solidFill>
                </a:rPr>
                <a:t>: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put_i</a:t>
              </a:r>
              <a:r>
                <a:rPr lang="ro-RO" sz="1800">
                  <a:solidFill>
                    <a:srgbClr val="808030"/>
                  </a:solidFill>
                </a:rPr>
                <a:t>(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n</a:t>
              </a:r>
              <a:r>
                <a:rPr lang="ro-RO" sz="1800">
                  <a:solidFill>
                    <a:srgbClr val="808030"/>
                  </a:solidFill>
                </a:rPr>
                <a:t>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8030"/>
                  </a:solidFill>
                </a:rPr>
                <a:t>=</a:t>
              </a:r>
              <a:r>
                <a:rPr lang="ro-RO" sz="1800"/>
                <a:t>n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get_i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r>
                <a:rPr lang="ro-RO" sz="1800" b="1">
                  <a:solidFill>
                    <a:srgbClr val="800000"/>
                  </a:solidFill>
                </a:rPr>
                <a:t>return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	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ob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/>
                <a:t>	</a:t>
              </a:r>
              <a:r>
                <a:rPr lang="ro-RO" sz="1800"/>
                <a:t>ob</a:t>
              </a:r>
              <a:r>
                <a:rPr lang="ro-RO" sz="1800">
                  <a:solidFill>
                    <a:srgbClr val="808030"/>
                  </a:solidFill>
                </a:rPr>
                <a:t>.</a:t>
              </a:r>
              <a:r>
                <a:rPr lang="ro-RO" sz="1800"/>
                <a:t>put_i</a:t>
              </a:r>
              <a:r>
                <a:rPr lang="ro-RO" sz="1800">
                  <a:solidFill>
                    <a:srgbClr val="808030"/>
                  </a:solidFill>
                </a:rPr>
                <a:t>(</a:t>
              </a:r>
              <a:r>
                <a:rPr lang="ro-RO" sz="1800">
                  <a:solidFill>
                    <a:srgbClr val="008C00"/>
                  </a:solidFill>
                </a:rPr>
                <a:t>10</a:t>
              </a:r>
              <a:r>
                <a:rPr lang="ro-RO" sz="1800">
                  <a:solidFill>
                    <a:srgbClr val="808030"/>
                  </a:solidFill>
                </a:rPr>
                <a:t>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603000"/>
                  </a:solidFill>
                </a:rPr>
                <a:t>	</a:t>
              </a:r>
              <a:r>
                <a:rPr lang="ro-RO" sz="1800">
                  <a:solidFill>
                    <a:srgbClr val="603000"/>
                  </a:solidFill>
                </a:rPr>
                <a:t>cout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8030"/>
                  </a:solidFill>
                </a:rPr>
                <a:t>&lt;&lt;</a:t>
              </a:r>
              <a:r>
                <a:rPr lang="ro-RO" sz="1800"/>
                <a:t> ob</a:t>
              </a:r>
              <a:r>
                <a:rPr lang="ro-RO" sz="1800">
                  <a:solidFill>
                    <a:srgbClr val="808030"/>
                  </a:solidFill>
                </a:rPr>
                <a:t>.</a:t>
              </a:r>
              <a:r>
                <a:rPr lang="ro-RO" sz="1800"/>
                <a:t>get_i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>
                  <a:solidFill>
                    <a:srgbClr val="800080"/>
                  </a:solidFill>
                </a:rPr>
                <a:t>}</a:t>
              </a:r>
              <a:endParaRPr lang="en-US" altLang="ro-RO" sz="1800" b="1"/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/>
              <a:t>o functie poate intoarce obiecte</a:t>
            </a:r>
          </a:p>
          <a:p>
            <a:r>
              <a:rPr lang="en-US" altLang="ro-RO" sz="2800"/>
              <a:t>un obiect temporar este creat automat pentru a tine informatiile din obiectul de intors</a:t>
            </a:r>
          </a:p>
          <a:p>
            <a:r>
              <a:rPr lang="en-US" altLang="ro-RO" sz="2800"/>
              <a:t>acesta este obiectul care este intors</a:t>
            </a:r>
          </a:p>
          <a:p>
            <a:r>
              <a:rPr lang="en-US" altLang="ro-RO" sz="2800"/>
              <a:t>dupa ce valoarea a fost intoarsa, acest obiect este distrus</a:t>
            </a:r>
          </a:p>
          <a:p>
            <a:r>
              <a:rPr lang="en-US" altLang="ro-RO" sz="2800"/>
              <a:t>probleme cu memoria dinamica: solutie </a:t>
            </a:r>
            <a:r>
              <a:rPr lang="en-US" altLang="ro-RO" sz="2800" b="1"/>
              <a:t>polimorfism pe = si pe constructorul de copiere</a:t>
            </a:r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3A2B42-FCBB-4C56-8E63-5972B5459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Words>7062</Words>
  <Application>Microsoft Office PowerPoint</Application>
  <PresentationFormat>On-screen Show (4:3)</PresentationFormat>
  <Paragraphs>1055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Comic Sans MS</vt:lpstr>
      <vt:lpstr>Courier New</vt:lpstr>
      <vt:lpstr>Garamond</vt:lpstr>
      <vt:lpstr>Times New Roman</vt:lpstr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functiilor</vt:lpstr>
      <vt:lpstr>tipuri diferite pentru parametrul i</vt:lpstr>
      <vt:lpstr>numar diferit de parametri</vt:lpstr>
      <vt:lpstr>PowerPoint Presentation</vt:lpstr>
      <vt:lpstr>pointeri catre functii polimorfice</vt:lpstr>
      <vt:lpstr>PowerPoint Presentation</vt:lpstr>
      <vt:lpstr>Argumente implicite pentru functii</vt:lpstr>
      <vt:lpstr>Argumente implicite</vt:lpstr>
      <vt:lpstr>PowerPoint Presentation</vt:lpstr>
      <vt:lpstr>PowerPoint Presentation</vt:lpstr>
      <vt:lpstr>PowerPoint Presentation</vt:lpstr>
      <vt:lpstr>parametri impliciti</vt:lpstr>
      <vt:lpstr>PowerPoint Presentation</vt:lpstr>
      <vt:lpstr>PowerPoint Presentation</vt:lpstr>
      <vt:lpstr>parametri impliciti</vt:lpstr>
      <vt:lpstr>Ambiguitati pentru polimorfism de functii</vt:lpstr>
      <vt:lpstr>PowerPoint Presentation</vt:lpstr>
      <vt:lpstr>PowerPoint Presentation</vt:lpstr>
      <vt:lpstr>PowerPoint Presentation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Teodora Lazaroiu</cp:lastModifiedBy>
  <cp:revision>259</cp:revision>
  <dcterms:created xsi:type="dcterms:W3CDTF">1601-01-01T00:00:00Z</dcterms:created>
  <dcterms:modified xsi:type="dcterms:W3CDTF">2021-06-30T09:03:29Z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