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5"/>
  </p:notesMasterIdLst>
  <p:sldIdLst>
    <p:sldId id="687" r:id="rId6"/>
    <p:sldId id="257" r:id="rId7"/>
    <p:sldId id="696" r:id="rId8"/>
    <p:sldId id="697" r:id="rId9"/>
    <p:sldId id="734" r:id="rId10"/>
    <p:sldId id="698" r:id="rId11"/>
    <p:sldId id="699" r:id="rId12"/>
    <p:sldId id="700" r:id="rId13"/>
    <p:sldId id="702" r:id="rId14"/>
    <p:sldId id="733" r:id="rId15"/>
    <p:sldId id="705" r:id="rId16"/>
    <p:sldId id="706" r:id="rId17"/>
    <p:sldId id="707" r:id="rId18"/>
    <p:sldId id="708" r:id="rId19"/>
    <p:sldId id="709" r:id="rId20"/>
    <p:sldId id="710" r:id="rId21"/>
    <p:sldId id="711" r:id="rId22"/>
    <p:sldId id="712" r:id="rId23"/>
    <p:sldId id="713" r:id="rId24"/>
    <p:sldId id="714" r:id="rId25"/>
    <p:sldId id="715" r:id="rId26"/>
    <p:sldId id="716" r:id="rId27"/>
    <p:sldId id="717" r:id="rId28"/>
    <p:sldId id="718" r:id="rId29"/>
    <p:sldId id="719" r:id="rId30"/>
    <p:sldId id="735" r:id="rId31"/>
    <p:sldId id="721" r:id="rId32"/>
    <p:sldId id="736" r:id="rId33"/>
    <p:sldId id="722" r:id="rId34"/>
    <p:sldId id="723" r:id="rId35"/>
    <p:sldId id="724" r:id="rId36"/>
    <p:sldId id="725" r:id="rId37"/>
    <p:sldId id="726" r:id="rId38"/>
    <p:sldId id="727" r:id="rId39"/>
    <p:sldId id="728" r:id="rId40"/>
    <p:sldId id="729" r:id="rId41"/>
    <p:sldId id="730" r:id="rId42"/>
    <p:sldId id="731" r:id="rId43"/>
    <p:sldId id="73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sz="17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sz="17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sz="17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sz="17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16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831A6E8-5889-4B1E-A9F6-97019CDF4BD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39" name="Google Shape;317;g5529a3b684_0_4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67978FB-33E4-4E92-BD2B-F48979A1BC7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sz="1700"/>
          </a:p>
        </p:txBody>
      </p:sp>
      <p:sp>
        <p:nvSpPr>
          <p:cNvPr id="65540" name="Google Shape;318;g5529a3b684_0_4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5541" name="Google Shape;319;g5529a3b684_0_4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5542" name="Google Shape;320;g5529a3b684_0_4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26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sz="17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30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35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sz="17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sz="17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35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0023D562-5441-4737-960F-8E87A6EBE7F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7" name="Google Shape;136;g5529a3b684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A62D6A1-1585-40DC-85E3-3BE1D5A4096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52228" name="Google Shape;137;g5529a3b684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2229" name="Google Shape;138;g5529a3b684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2230" name="Google Shape;139;g5529a3b684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2020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04800" y="1600200"/>
            <a:ext cx="8416925" cy="5021263"/>
            <a:chOff x="304800" y="1066800"/>
            <a:chExt cx="7909690" cy="5020782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066800"/>
              <a:ext cx="6095999" cy="454278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 b="1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18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Try_in_functie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 n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180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     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/>
                <a:t>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4099691" y="1378601"/>
              <a:ext cx="4114799" cy="47089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1800"/>
                <a:t> Try_in_functie(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/>
                <a:t>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1800"/>
                <a:t> x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/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/>
                <a:t>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   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pe valoarea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cs typeface="Times New Roman" pitchFamily="18" charset="0"/>
                </a:rPr>
                <a:t> x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18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1800"/>
            </a:p>
            <a:p>
              <a:pPr>
                <a:buFontTx/>
                <a:buNone/>
              </a:pPr>
              <a:endParaRPr lang="en-US" sz="180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T.Test_Try_Local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055" y="2971618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04800" y="11430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i="1" dirty="0" err="1" smtClean="0"/>
              <a:t>Try-catch</a:t>
            </a:r>
            <a:r>
              <a:rPr lang="ro-RO" sz="1800" b="1" i="1" dirty="0" smtClean="0"/>
              <a:t> local, în funcție, se </a:t>
            </a:r>
            <a:r>
              <a:rPr lang="ro-RO" sz="1800" b="1" i="1" dirty="0" err="1" smtClean="0"/>
              <a:t>continu</a:t>
            </a:r>
            <a:r>
              <a:rPr lang="vi-VN" sz="1800" b="1" i="1" dirty="0" smtClean="0"/>
              <a:t>ă</a:t>
            </a:r>
            <a:r>
              <a:rPr lang="ro-RO" sz="1800" b="1" i="1" dirty="0" smtClean="0"/>
              <a:t> execuția programului</a:t>
            </a:r>
            <a:endParaRPr lang="ro-RO" sz="1800" b="1" i="1" dirty="0"/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172200" y="4919663"/>
            <a:ext cx="2743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Exceptie pe valoarea -25</a:t>
            </a:r>
          </a:p>
          <a:p>
            <a:r>
              <a:rPr lang="en-US" sz="1800" b="1"/>
              <a:t>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838200" y="1262063"/>
            <a:ext cx="5029200" cy="559593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18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18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18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18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04800" y="990600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smtClean="0"/>
              <a:t>Excepții</a:t>
            </a:r>
            <a:r>
              <a:rPr lang="en-US" sz="1800" b="1" i="1" dirty="0" smtClean="0"/>
              <a:t> </a:t>
            </a:r>
            <a:r>
              <a:rPr lang="en-US" sz="1800" b="1" i="1" dirty="0"/>
              <a:t>multiple; catch (…)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14338" y="1143000"/>
            <a:ext cx="8432800" cy="19081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aruncarea de erori din clase de baz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şi derivate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un catch pentru tipul de baz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va fi executat pentru un obiect aruncat de tipul derivat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se pună catch-ul pe tipul derivat primul şi apoi catchul pe tipul de baz</a:t>
            </a:r>
            <a:r>
              <a:rPr lang="ro-RO" sz="2400" dirty="0" smtClean="0"/>
              <a:t>ă</a:t>
            </a: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2895600" y="2895600"/>
            <a:ext cx="6019800" cy="3786188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endPara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0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0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000" dirty="0">
                <a:latin typeface="+mn-lt"/>
              </a:endParaRPr>
            </a:p>
            <a:p>
              <a:pPr>
                <a:spcBef>
                  <a:spcPct val="0"/>
                </a:spcBef>
                <a:buFontTx/>
                <a:buNone/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0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14338" y="1292225"/>
            <a:ext cx="8432800" cy="4010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>
                <a:latin typeface="+mn-lt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err="1" smtClean="0">
                <a:latin typeface="+mn-lt"/>
              </a:rPr>
              <a:t>void</a:t>
            </a:r>
            <a:r>
              <a:rPr lang="ro-RO" sz="2000" b="1" i="1" dirty="0" smtClean="0">
                <a:latin typeface="+mn-lt"/>
              </a:rPr>
              <a:t> </a:t>
            </a:r>
            <a:r>
              <a:rPr lang="ro-RO" sz="2000" b="1" i="1" dirty="0" err="1" smtClean="0">
                <a:latin typeface="+mn-lt"/>
              </a:rPr>
              <a:t>Xhandler</a:t>
            </a:r>
            <a:r>
              <a:rPr lang="ro-RO" sz="2000" b="1" i="1" dirty="0" smtClean="0">
                <a:latin typeface="+mn-lt"/>
              </a:rPr>
              <a:t>(</a:t>
            </a:r>
            <a:r>
              <a:rPr lang="ro-RO" sz="2000" b="1" i="1" dirty="0" err="1" smtClean="0">
                <a:latin typeface="+mn-lt"/>
              </a:rPr>
              <a:t>int</a:t>
            </a:r>
            <a:r>
              <a:rPr lang="ro-RO" sz="2000" b="1" i="1" dirty="0" smtClean="0">
                <a:latin typeface="+mn-lt"/>
              </a:rPr>
              <a:t> test) </a:t>
            </a:r>
            <a:r>
              <a:rPr lang="ro-RO" sz="2000" b="1" i="1" dirty="0" err="1" smtClean="0">
                <a:latin typeface="+mn-lt"/>
              </a:rPr>
              <a:t>throw</a:t>
            </a:r>
            <a:r>
              <a:rPr lang="ro-RO" sz="2000" b="1" i="1" dirty="0" smtClean="0">
                <a:latin typeface="+mn-lt"/>
              </a:rPr>
              <a:t>(</a:t>
            </a:r>
            <a:r>
              <a:rPr lang="ro-RO" sz="2000" b="1" i="1" dirty="0" err="1" smtClean="0">
                <a:latin typeface="+mn-lt"/>
              </a:rPr>
              <a:t>int</a:t>
            </a:r>
            <a:r>
              <a:rPr lang="ro-RO" sz="2000" b="1" i="1" dirty="0" smtClean="0">
                <a:latin typeface="+mn-lt"/>
              </a:rPr>
              <a:t>, </a:t>
            </a:r>
            <a:r>
              <a:rPr lang="ro-RO" sz="2000" b="1" i="1" dirty="0" err="1" smtClean="0">
                <a:latin typeface="+mn-lt"/>
              </a:rPr>
              <a:t>char</a:t>
            </a:r>
            <a:r>
              <a:rPr lang="ro-RO" sz="2000" b="1" i="1" dirty="0" smtClean="0">
                <a:latin typeface="+mn-lt"/>
              </a:rPr>
              <a:t>, </a:t>
            </a:r>
            <a:r>
              <a:rPr lang="ro-RO" sz="2000" b="1" i="1" dirty="0" err="1" smtClean="0">
                <a:latin typeface="+mn-lt"/>
              </a:rPr>
              <a:t>double</a:t>
            </a:r>
            <a:r>
              <a:rPr lang="ro-RO" sz="2000" b="1" i="1" dirty="0" smtClean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 smtClean="0">
                <a:latin typeface="+mn-lt"/>
              </a:rPr>
              <a:t>se poate specifica ce excepții arunc</a:t>
            </a:r>
            <a:r>
              <a:rPr lang="ro-RO" sz="2000" dirty="0" smtClean="0"/>
              <a:t>ă</a:t>
            </a:r>
            <a:r>
              <a:rPr lang="ro-RO" sz="2000" dirty="0" smtClean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 smtClean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 smtClean="0">
                <a:latin typeface="+mn-lt"/>
              </a:rPr>
              <a:t>un alt tip nespecificat termin</a:t>
            </a:r>
            <a:r>
              <a:rPr lang="ro-RO" sz="2000" dirty="0" smtClean="0"/>
              <a:t>ă</a:t>
            </a:r>
            <a:r>
              <a:rPr lang="ro-RO" sz="2000" dirty="0" smtClean="0">
                <a:latin typeface="+mn-lt"/>
              </a:rPr>
              <a:t> programul: 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>
                <a:latin typeface="+mn-lt"/>
              </a:rPr>
              <a:t>-	apel la </a:t>
            </a:r>
            <a:r>
              <a:rPr lang="ro-RO" sz="2000" dirty="0" err="1" smtClean="0">
                <a:latin typeface="+mn-lt"/>
              </a:rPr>
              <a:t>unexpected</a:t>
            </a:r>
            <a:r>
              <a:rPr lang="ro-RO" sz="2000" dirty="0" smtClean="0">
                <a:latin typeface="+mn-lt"/>
              </a:rPr>
              <a:t>() care apelează </a:t>
            </a:r>
            <a:r>
              <a:rPr lang="ro-RO" sz="2000" dirty="0" err="1" smtClean="0">
                <a:latin typeface="+mn-lt"/>
              </a:rPr>
              <a:t>abort</a:t>
            </a:r>
            <a:r>
              <a:rPr lang="ro-RO" sz="2000" dirty="0" smtClean="0">
                <a:latin typeface="+mn-lt"/>
              </a:rPr>
              <a:t>()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000" dirty="0" smtClean="0">
                <a:latin typeface="+mn-lt"/>
              </a:rPr>
              <a:t>re-aruncarea unei excepții: </a:t>
            </a:r>
            <a:r>
              <a:rPr lang="ro-RO" sz="2000" dirty="0" err="1" smtClean="0">
                <a:latin typeface="+mn-lt"/>
              </a:rPr>
              <a:t>throw</a:t>
            </a:r>
            <a:r>
              <a:rPr lang="ro-RO" sz="2000" dirty="0" smtClean="0">
                <a:latin typeface="+mn-lt"/>
              </a:rPr>
              <a:t>; // fără excepție din catch</a:t>
            </a:r>
            <a:endParaRPr lang="ro-RO" sz="20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113" y="1292225"/>
            <a:ext cx="8361362" cy="542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78175" y="2770188"/>
            <a:ext cx="5848350" cy="362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latin typeface="+mn-lt"/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</a:t>
            </a:r>
            <a:r>
              <a:rPr lang="ro-RO" sz="2000" dirty="0" smtClean="0"/>
              <a:t>ă</a:t>
            </a:r>
            <a:r>
              <a:rPr lang="ro-RO" sz="2000" dirty="0" smtClean="0"/>
              <a:t> din alt</a:t>
            </a:r>
            <a:r>
              <a:rPr lang="ro-RO" sz="2000" dirty="0" smtClean="0"/>
              <a:t>ă</a:t>
            </a:r>
            <a:r>
              <a:rPr lang="ro-RO" sz="2000" dirty="0" smtClean="0"/>
              <a:t> clas</a:t>
            </a:r>
            <a:r>
              <a:rPr lang="ro-RO" sz="2000" dirty="0" smtClean="0"/>
              <a:t>ă</a:t>
            </a:r>
            <a:r>
              <a:rPr lang="ro-RO" sz="2000" dirty="0" smtClean="0"/>
              <a:t> de baz</a:t>
            </a:r>
            <a:r>
              <a:rPr lang="ro-RO" sz="2000" dirty="0" smtClean="0"/>
              <a:t>ă</a:t>
            </a:r>
            <a:r>
              <a:rPr lang="ro-RO" sz="2000" dirty="0" smtClean="0"/>
              <a:t>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</a:t>
            </a:r>
            <a:r>
              <a:rPr lang="ro-RO" sz="2000" dirty="0" smtClean="0"/>
              <a:t>ă</a:t>
            </a:r>
            <a:r>
              <a:rPr lang="ro-RO" sz="2000" dirty="0" smtClean="0"/>
              <a:t> din alt</a:t>
            </a:r>
            <a:r>
              <a:rPr lang="ro-RO" sz="2000" dirty="0" smtClean="0"/>
              <a:t>ă</a:t>
            </a:r>
            <a:r>
              <a:rPr lang="ro-RO" sz="2000" dirty="0" smtClean="0"/>
              <a:t> clas</a:t>
            </a:r>
            <a:r>
              <a:rPr lang="ro-RO" sz="2000" dirty="0" smtClean="0"/>
              <a:t>ă</a:t>
            </a:r>
            <a:r>
              <a:rPr lang="ro-RO" sz="2000" dirty="0" smtClean="0"/>
              <a:t> de baz</a:t>
            </a:r>
            <a:r>
              <a:rPr lang="ro-RO" sz="2000" dirty="0" smtClean="0"/>
              <a:t>ă</a:t>
            </a:r>
            <a:r>
              <a:rPr lang="ro-RO" sz="2000" dirty="0" smtClean="0"/>
              <a:t>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</a:t>
            </a:r>
            <a:r>
              <a:rPr lang="ro-RO" sz="2000" dirty="0" smtClean="0"/>
              <a:t>ă</a:t>
            </a:r>
            <a:r>
              <a:rPr lang="ro-RO" sz="2000" dirty="0" smtClean="0"/>
              <a:t> se mai numește clas</a:t>
            </a:r>
            <a:r>
              <a:rPr lang="ro-RO" sz="2000" dirty="0" smtClean="0"/>
              <a:t>ă</a:t>
            </a:r>
            <a:r>
              <a:rPr lang="ro-RO" sz="2000" dirty="0" smtClean="0"/>
              <a:t> părinte sau superclas</a:t>
            </a:r>
            <a:r>
              <a:rPr lang="ro-RO" sz="2000" dirty="0" smtClean="0"/>
              <a:t>ă</a:t>
            </a:r>
            <a:r>
              <a:rPr lang="ro-RO" sz="2000" dirty="0" smtClean="0"/>
              <a:t>, iar clasa derivat</a:t>
            </a:r>
            <a:r>
              <a:rPr lang="ro-RO" sz="2000" dirty="0" smtClean="0"/>
              <a:t>ă</a:t>
            </a:r>
            <a:r>
              <a:rPr lang="ro-RO" sz="2000" dirty="0" smtClean="0"/>
              <a:t> se mai numește subclas</a:t>
            </a:r>
            <a:r>
              <a:rPr lang="ro-RO" sz="2000" dirty="0" smtClean="0"/>
              <a:t>ă</a:t>
            </a:r>
            <a:r>
              <a:rPr lang="ro-RO" sz="2000" dirty="0" smtClean="0"/>
              <a:t> sau clas</a:t>
            </a:r>
            <a:r>
              <a:rPr lang="ro-RO" sz="2000" dirty="0" smtClean="0"/>
              <a:t>ă</a:t>
            </a:r>
            <a:r>
              <a:rPr lang="ro-RO" sz="2000" dirty="0" smtClean="0"/>
              <a:t>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2625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 smtClean="0">
                <a:latin typeface="+mj-lt"/>
              </a:rPr>
              <a:t>Tratarea excepțiilor în C++.</a:t>
            </a: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endParaRPr lang="ro-RO" sz="2400" dirty="0" smtClean="0">
              <a:latin typeface="+mj-lt"/>
            </a:endParaRPr>
          </a:p>
          <a:p>
            <a:pPr marL="606511" indent="-51435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2.1 Controlul accesului la clasa de bază.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2.2 Constructori, destructori şi moştenire.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2.3 Redefinirea membrilor unei clase de bază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într-o clasă 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derivată.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2.4 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solidFill>
                  <a:srgbClr val="0000FF"/>
                </a:solidFill>
              </a:rPr>
              <a:t>Obs</a:t>
            </a:r>
            <a:r>
              <a:rPr lang="ro-RO" sz="2400" b="1" i="1" dirty="0" smtClean="0">
                <a:solidFill>
                  <a:srgbClr val="0000FF"/>
                </a:solidFill>
              </a:rPr>
              <a:t>: în </a:t>
            </a:r>
            <a:r>
              <a:rPr lang="ro-RO" sz="2400" b="1" i="1" dirty="0" smtClean="0">
                <a:solidFill>
                  <a:srgbClr val="0000FF"/>
                </a:solidFill>
              </a:rPr>
              <a:t>acest curs, exemplele vor fi luate</a:t>
            </a:r>
            <a:r>
              <a:rPr lang="ro-RO" sz="2400" b="1" i="1" dirty="0" smtClean="0">
                <a:solidFill>
                  <a:srgbClr val="0000FF"/>
                </a:solidFill>
              </a:rPr>
              <a:t>, în </a:t>
            </a:r>
            <a:r>
              <a:rPr lang="ro-RO" sz="2400" b="1" i="1" dirty="0" smtClean="0">
                <a:solidFill>
                  <a:srgbClr val="0000FF"/>
                </a:solidFill>
              </a:rPr>
              <a:t>principal, din cartea lui B. </a:t>
            </a:r>
            <a:r>
              <a:rPr lang="ro-RO" sz="2400" b="1" i="1" dirty="0" err="1" smtClean="0">
                <a:solidFill>
                  <a:srgbClr val="0000FF"/>
                </a:solidFill>
              </a:rPr>
              <a:t>Eckel</a:t>
            </a:r>
            <a:r>
              <a:rPr lang="ro-RO" sz="2400" b="1" i="1" dirty="0" smtClean="0">
                <a:solidFill>
                  <a:srgbClr val="0000FF"/>
                </a:solidFill>
              </a:rPr>
              <a:t> - </a:t>
            </a:r>
            <a:r>
              <a:rPr lang="ro-RO" sz="2400" b="1" i="1" dirty="0" err="1" smtClean="0">
                <a:solidFill>
                  <a:srgbClr val="0000FF"/>
                </a:solidFill>
              </a:rPr>
              <a:t>Thinking</a:t>
            </a:r>
            <a:r>
              <a:rPr lang="ro-RO" sz="2400" b="1" i="1" dirty="0" smtClean="0">
                <a:solidFill>
                  <a:srgbClr val="0000FF"/>
                </a:solidFill>
              </a:rPr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Google Shape;324;p3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Google Shape;326;p35"/>
          <p:cNvSpPr txBox="1">
            <a:spLocks noChangeArrowheads="1"/>
          </p:cNvSpPr>
          <p:nvPr/>
        </p:nvSpPr>
        <p:spPr bwMode="auto">
          <a:xfrm>
            <a:off x="249238" y="1143000"/>
            <a:ext cx="8645525" cy="495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4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 smtClean="0"/>
              <a:t>class</a:t>
            </a:r>
            <a:r>
              <a:rPr lang="ro-RO" sz="2400" dirty="0" smtClean="0"/>
              <a:t> A : </a:t>
            </a:r>
            <a:r>
              <a:rPr lang="ro-RO" sz="2400" b="1" dirty="0" smtClean="0"/>
              <a:t>public</a:t>
            </a:r>
            <a:r>
              <a:rPr lang="ro-RO" sz="24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 smtClean="0"/>
              <a:t>class</a:t>
            </a:r>
            <a:r>
              <a:rPr lang="ro-RO" sz="2400" dirty="0" smtClean="0"/>
              <a:t> A : </a:t>
            </a:r>
            <a:r>
              <a:rPr lang="ro-RO" sz="2400" b="1" dirty="0" err="1" smtClean="0"/>
              <a:t>protected</a:t>
            </a:r>
            <a:r>
              <a:rPr lang="ro-RO" sz="24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err="1" smtClean="0"/>
              <a:t>class</a:t>
            </a:r>
            <a:r>
              <a:rPr lang="ro-RO" sz="2400" dirty="0" smtClean="0"/>
              <a:t> A : </a:t>
            </a:r>
            <a:r>
              <a:rPr lang="ro-RO" sz="2400" b="1" dirty="0" smtClean="0"/>
              <a:t>private</a:t>
            </a:r>
            <a:r>
              <a:rPr lang="ro-RO" sz="24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smtClean="0"/>
              <a:t>Dacă lipsește modificatorul de acces, atunci e considerat implicit private.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400" dirty="0" smtClean="0"/>
              <a:t>Funcțiile membre din clasa derivată au acces doar la membrii publici şi </a:t>
            </a:r>
            <a:r>
              <a:rPr lang="ro-RO" sz="2400" dirty="0" err="1" smtClean="0"/>
              <a:t>protected</a:t>
            </a:r>
            <a:r>
              <a:rPr lang="ro-RO" sz="2400" dirty="0" smtClean="0"/>
              <a:t> din clasa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4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</a:t>
            </a:r>
            <a:r>
              <a:rPr lang="ro-RO" sz="2000" dirty="0" smtClean="0"/>
              <a:t>ă</a:t>
            </a:r>
            <a:r>
              <a:rPr lang="ro-RO" sz="2000" dirty="0" smtClean="0"/>
              <a:t>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</a:t>
            </a:r>
            <a:r>
              <a:rPr lang="ro-RO" sz="2000" dirty="0" smtClean="0"/>
              <a:t>ă</a:t>
            </a:r>
            <a:r>
              <a:rPr lang="ro-RO" sz="2000" dirty="0" smtClean="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</a:t>
            </a:r>
            <a:r>
              <a:rPr lang="ro-RO" sz="2000" dirty="0" err="1" smtClean="0">
                <a:solidFill>
                  <a:srgbClr val="000000"/>
                </a:solidFill>
              </a:rPr>
              <a:t>default</a:t>
            </a:r>
            <a:r>
              <a:rPr lang="ro-RO" sz="2000" dirty="0" smtClean="0">
                <a:solidFill>
                  <a:srgbClr val="000000"/>
                </a:solidFill>
              </a:rPr>
              <a:t> în constructor.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50"/>
            <a:chOff x="457200" y="1524020"/>
            <a:chExt cx="8534400" cy="5225348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</a:t>
            </a:r>
            <a:r>
              <a:rPr lang="ro-RO" sz="2400" b="1" i="1" dirty="0" smtClean="0">
                <a:latin typeface="+mn-lt"/>
              </a:rPr>
              <a:t>ă</a:t>
            </a:r>
            <a:endParaRPr lang="ro-RO" sz="2400" b="1" i="1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35083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automatizarea procesării erorilor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 smtClean="0">
                <a:latin typeface="+mn-lt"/>
              </a:rPr>
              <a:t>try</a:t>
            </a:r>
            <a:r>
              <a:rPr lang="ro-RO" sz="2400" dirty="0" smtClean="0">
                <a:latin typeface="+mn-lt"/>
              </a:rPr>
              <a:t>, catch, </a:t>
            </a:r>
            <a:r>
              <a:rPr lang="ro-RO" sz="2400" dirty="0" err="1" smtClean="0">
                <a:latin typeface="+mn-lt"/>
              </a:rPr>
              <a:t>throw</a:t>
            </a:r>
            <a:endParaRPr lang="ro-RO" sz="2400" dirty="0" smtClean="0">
              <a:latin typeface="+mn-lt"/>
            </a:endParaRP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err="1" smtClean="0">
                <a:latin typeface="+mn-lt"/>
              </a:rPr>
              <a:t>block</a:t>
            </a:r>
            <a:r>
              <a:rPr lang="ro-RO" sz="2400" dirty="0" smtClean="0">
                <a:latin typeface="+mn-lt"/>
              </a:rPr>
              <a:t> </a:t>
            </a:r>
            <a:r>
              <a:rPr lang="ro-RO" sz="2400" dirty="0" err="1" smtClean="0">
                <a:latin typeface="+mn-lt"/>
              </a:rPr>
              <a:t>try</a:t>
            </a:r>
            <a:r>
              <a:rPr lang="ro-RO" sz="2400" dirty="0" smtClean="0">
                <a:latin typeface="+mn-lt"/>
              </a:rPr>
              <a:t> arunc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excepție cu </a:t>
            </a:r>
            <a:r>
              <a:rPr lang="ro-RO" sz="2400" dirty="0" err="1" smtClean="0">
                <a:latin typeface="+mn-lt"/>
              </a:rPr>
              <a:t>throw</a:t>
            </a:r>
            <a:r>
              <a:rPr lang="ro-RO" sz="2400" dirty="0" smtClean="0">
                <a:latin typeface="+mn-lt"/>
              </a:rPr>
              <a:t> care este prins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cu catch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dup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ce este prins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se termin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execuția din blocul catch şi se d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controlul “mai sus</a:t>
            </a:r>
            <a:r>
              <a:rPr lang="en-GB" sz="2400" dirty="0" smtClean="0">
                <a:latin typeface="+mn-lt"/>
              </a:rPr>
              <a:t>”</a:t>
            </a:r>
            <a:r>
              <a:rPr lang="ro-RO" sz="2400" dirty="0" smtClean="0">
                <a:latin typeface="+mn-lt"/>
              </a:rPr>
              <a:t>, nu se revine la locul unde s-a făcut </a:t>
            </a:r>
            <a:r>
              <a:rPr lang="ro-RO" sz="2400" dirty="0" err="1" smtClean="0">
                <a:latin typeface="+mn-lt"/>
              </a:rPr>
              <a:t>throw</a:t>
            </a:r>
            <a:r>
              <a:rPr lang="ro-RO" sz="2400" dirty="0" smtClean="0">
                <a:latin typeface="+mn-lt"/>
              </a:rPr>
              <a:t> (nu e apel de funcție).</a:t>
            </a:r>
            <a:endParaRPr lang="ro-RO" sz="2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îi revine în totalitate sarcina transferării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Constructorul de copiere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b="1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     int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Forma(const Forma&amp; ob)     {        h = ob.h;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class Cerc: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float raza;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    </a:t>
            </a:r>
            <a:r>
              <a:rPr lang="en-US" sz="1800" b="1">
                <a:solidFill>
                  <a:srgbClr val="FF0000"/>
                </a:solidFill>
              </a:rPr>
              <a:t>Cerc(const Cerc&amp;ob):Forma(ob)     {         raza = ob.raza;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  <a:p>
            <a:pPr>
              <a:spcBef>
                <a:spcPct val="0"/>
              </a:spcBef>
              <a:buFontTx/>
              <a:buNone/>
            </a:pPr>
            <a:endParaRPr lang="en-US" sz="180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</a:t>
            </a:r>
            <a:r>
              <a:rPr lang="ro-RO" sz="2000" dirty="0" smtClean="0"/>
              <a:t>ă</a:t>
            </a:r>
            <a:r>
              <a:rPr lang="ro-RO" sz="2000" dirty="0" smtClean="0"/>
              <a:t>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</a:t>
            </a:r>
            <a:r>
              <a:rPr lang="ro-RO" sz="2000" dirty="0" smtClean="0"/>
              <a:t>ă</a:t>
            </a:r>
            <a:r>
              <a:rPr lang="ro-RO" sz="2000" dirty="0" smtClean="0"/>
              <a:t>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2</a:t>
            </a:r>
            <a:r>
              <a:rPr lang="ro-RO" sz="2000" b="1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. 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 smtClean="0">
                <a:solidFill>
                  <a:schemeClr val="dk1"/>
                </a:solidFill>
              </a:rPr>
              <a:t>Funcții virtuale în C++.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 smtClean="0">
                <a:solidFill>
                  <a:schemeClr val="dk1"/>
                </a:solidFill>
              </a:rPr>
              <a:t>- 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22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22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3965575" y="1752600"/>
            <a:ext cx="4721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</a:pPr>
            <a:r>
              <a:rPr lang="ro-RO" sz="2400" dirty="0" smtClean="0"/>
              <a:t>tipul argumentului </a:t>
            </a:r>
            <a:r>
              <a:rPr lang="ro-RO" sz="2400" dirty="0" err="1" smtClean="0"/>
              <a:t>arg</a:t>
            </a:r>
            <a:r>
              <a:rPr lang="ro-RO" sz="2400" dirty="0" smtClean="0"/>
              <a:t> din catch arat</a:t>
            </a:r>
            <a:r>
              <a:rPr lang="ro-RO" sz="2400" dirty="0" smtClean="0"/>
              <a:t>ă</a:t>
            </a:r>
            <a:r>
              <a:rPr lang="ro-RO" sz="2400" dirty="0" smtClean="0"/>
              <a:t> care bloc catch este executat </a:t>
            </a:r>
          </a:p>
          <a:p>
            <a:pPr>
              <a:spcBef>
                <a:spcPct val="0"/>
              </a:spcBef>
            </a:pPr>
            <a:endParaRPr lang="ro-RO" sz="2400" dirty="0" smtClean="0"/>
          </a:p>
          <a:p>
            <a:pPr>
              <a:spcBef>
                <a:spcPct val="0"/>
              </a:spcBef>
            </a:pPr>
            <a:r>
              <a:rPr lang="ro-RO" sz="2400" dirty="0" smtClean="0"/>
              <a:t>dac</a:t>
            </a:r>
            <a:r>
              <a:rPr lang="ro-RO" sz="2400" dirty="0" smtClean="0"/>
              <a:t>ă</a:t>
            </a:r>
            <a:r>
              <a:rPr lang="ro-RO" sz="2400" dirty="0" smtClean="0"/>
              <a:t> nu este generat</a:t>
            </a:r>
            <a:r>
              <a:rPr lang="ro-RO" sz="2400" dirty="0" smtClean="0"/>
              <a:t>ă</a:t>
            </a:r>
            <a:r>
              <a:rPr lang="ro-RO" sz="2400" dirty="0" smtClean="0"/>
              <a:t> excepție, nu se execut</a:t>
            </a:r>
            <a:r>
              <a:rPr lang="ro-RO" sz="2400" dirty="0" smtClean="0"/>
              <a:t>ă</a:t>
            </a:r>
            <a:r>
              <a:rPr lang="ro-RO" sz="2400" dirty="0" smtClean="0"/>
              <a:t> nici un bloc catch</a:t>
            </a:r>
          </a:p>
          <a:p>
            <a:pPr>
              <a:spcBef>
                <a:spcPct val="0"/>
              </a:spcBef>
            </a:pPr>
            <a:endParaRPr lang="ro-RO" sz="2400" dirty="0" smtClean="0"/>
          </a:p>
          <a:p>
            <a:pPr>
              <a:spcBef>
                <a:spcPct val="0"/>
              </a:spcBef>
            </a:pPr>
            <a:r>
              <a:rPr lang="ro-RO" sz="2400" dirty="0" smtClean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400" dirty="0" smtClean="0"/>
          </a:p>
          <a:p>
            <a:pPr>
              <a:spcBef>
                <a:spcPct val="0"/>
              </a:spcBef>
            </a:pPr>
            <a:endParaRPr lang="ro-RO" sz="24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33400" y="1371600"/>
            <a:ext cx="3124200" cy="47085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000" dirty="0">
              <a:latin typeface="+mn-lt"/>
            </a:endParaRPr>
          </a:p>
          <a:p>
            <a:pPr>
              <a:spcBef>
                <a:spcPct val="0"/>
              </a:spcBef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14338" y="1292225"/>
            <a:ext cx="8375650" cy="4456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1639" tIns="40820" rIns="81639" bIns="40820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b="1" i="1" dirty="0" smtClean="0">
                <a:latin typeface="+mn-lt"/>
              </a:rPr>
              <a:t>Observații</a:t>
            </a:r>
            <a:r>
              <a:rPr lang="ro-RO" sz="2400" dirty="0" smtClean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dac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se face </a:t>
            </a:r>
            <a:r>
              <a:rPr lang="ro-RO" sz="2400" dirty="0" err="1" smtClean="0">
                <a:latin typeface="+mn-lt"/>
              </a:rPr>
              <a:t>throw</a:t>
            </a:r>
            <a:r>
              <a:rPr lang="ro-RO" sz="2400" dirty="0" smtClean="0">
                <a:latin typeface="+mn-lt"/>
              </a:rPr>
              <a:t> şi nu exist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un bloc </a:t>
            </a:r>
            <a:r>
              <a:rPr lang="ro-RO" sz="2400" dirty="0" err="1" smtClean="0">
                <a:latin typeface="+mn-lt"/>
              </a:rPr>
              <a:t>try</a:t>
            </a:r>
            <a:r>
              <a:rPr lang="ro-RO" sz="2400" dirty="0" smtClean="0">
                <a:latin typeface="+mn-lt"/>
              </a:rPr>
              <a:t> din care a fost aruncat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excepția sau o funcție apelat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dintr-un bloc </a:t>
            </a:r>
            <a:r>
              <a:rPr lang="ro-RO" sz="2400" dirty="0" err="1" smtClean="0">
                <a:latin typeface="+mn-lt"/>
              </a:rPr>
              <a:t>try</a:t>
            </a:r>
            <a:r>
              <a:rPr lang="ro-RO" sz="2400" dirty="0" smtClean="0">
                <a:latin typeface="+mn-lt"/>
              </a:rPr>
              <a:t>: eroare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dac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nu exist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un catch care 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fie asociat cu </a:t>
            </a:r>
            <a:r>
              <a:rPr lang="ro-RO" sz="2400" dirty="0" err="1" smtClean="0">
                <a:latin typeface="+mn-lt"/>
              </a:rPr>
              <a:t>throw-ul</a:t>
            </a:r>
            <a:r>
              <a:rPr lang="ro-RO" sz="2400" dirty="0" smtClean="0">
                <a:latin typeface="+mn-lt"/>
              </a:rPr>
              <a:t> respectiv (tipuri de date egale) atunci programul se termin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prin terminate()</a:t>
            </a: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terminate() poate 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fie redefinit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fac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85800" y="1066800"/>
            <a:ext cx="4419600" cy="559593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</a:pP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TestTry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    int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*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v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,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n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        public</a:t>
            </a:r>
            <a:r>
              <a:rPr lang="en-US" sz="1800">
                <a:solidFill>
                  <a:srgbClr val="E34ADC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TestTry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a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               try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      v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new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[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]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</a:t>
            </a: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catch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cs typeface="Times New Roman" pitchFamily="18" charset="0"/>
              </a:rPr>
              <a:t>bad_alloc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Nume_Var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      </a:t>
            </a:r>
            <a:r>
              <a:rPr lang="en-US" sz="18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Allocation Failure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solidFill>
                <a:srgbClr val="000000"/>
              </a:solidFill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      </a:t>
            </a:r>
            <a:r>
              <a:rPr lang="en-US" sz="1800">
                <a:solidFill>
                  <a:srgbClr val="603000"/>
                </a:solidFill>
                <a:cs typeface="Times New Roman" pitchFamily="18" charset="0"/>
              </a:rPr>
              <a:t>exit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EXIT_FAILURE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         n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=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a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   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         }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};</a:t>
            </a:r>
          </a:p>
          <a:p>
            <a:pPr>
              <a:buFontTx/>
              <a:buNone/>
            </a:pPr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TestTry 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pPr>
              <a:buFontTx/>
              <a:buNone/>
            </a:pP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286000" y="1458913"/>
            <a:ext cx="6858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Semnalarea unei posibile erori la alocarea de memorie: bad_alloc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04800" y="1262063"/>
            <a:ext cx="4419600" cy="5595937"/>
            <a:chOff x="304800" y="1262622"/>
            <a:chExt cx="4419600" cy="5595378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1262622"/>
              <a:ext cx="4419600" cy="55953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3886497"/>
              <a:ext cx="3810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2590800" y="1382713"/>
            <a:ext cx="6248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coincide cu tipul parametrului blocului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4724400" y="2906713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 smtClean="0"/>
              <a:t>Excepția este prins</a:t>
            </a:r>
            <a:r>
              <a:rPr lang="vi-VN" sz="1800" b="1" dirty="0" smtClean="0"/>
              <a:t>ă</a:t>
            </a:r>
            <a:r>
              <a:rPr lang="ro-RO" sz="1800" b="1" dirty="0" smtClean="0"/>
              <a:t>; se afișează expresia din blocul catch</a:t>
            </a:r>
            <a:endParaRPr lang="ro-RO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143;p2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Google Shape;144;p2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04800" y="1622425"/>
            <a:ext cx="4419600" cy="4930775"/>
            <a:chOff x="304800" y="1426797"/>
            <a:chExt cx="4419600" cy="4930581"/>
          </a:xfrm>
        </p:grpSpPr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304800" y="1426797"/>
              <a:ext cx="4419600" cy="49305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TestTry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v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n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18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TestTry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a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…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1800"/>
                <a:t>Test_Throw_NOTok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x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      </a:t>
              </a:r>
              <a:r>
                <a:rPr lang="en-US" sz="1800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0000E6"/>
                  </a:solidFill>
                  <a:cs typeface="Times New Roman" pitchFamily="18" charset="0"/>
                </a:rPr>
                <a:t>Exceptie 10</a:t>
              </a:r>
              <a:r>
                <a:rPr lang="en-US" sz="18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     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TestTry T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T.Test_Throw_NOTok</a:t>
              </a:r>
              <a:r>
                <a:rPr lang="en-US" sz="18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100"/>
                <a:t> 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3385695"/>
              <a:ext cx="685800" cy="380985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304800" y="1143000"/>
            <a:ext cx="685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/>
              <a:t>Tipul aruncat nu coincide cu tipul parametrului blocului catch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724400" y="2906713"/>
            <a:ext cx="274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1800" b="1" dirty="0" smtClean="0"/>
              <a:t>Excepția nu este prins</a:t>
            </a:r>
            <a:r>
              <a:rPr lang="vi-VN" sz="1800" b="1" dirty="0" smtClean="0"/>
              <a:t>ă</a:t>
            </a:r>
            <a:endParaRPr lang="ro-RO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1. Tratarea excepțiilor în C++</a:t>
            </a:r>
            <a:endParaRPr lang="ro-RO" sz="20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04800" y="1143000"/>
            <a:ext cx="594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smtClean="0"/>
              <a:t>Aruncarea unei excepții dintr-o funcție (</a:t>
            </a:r>
            <a:r>
              <a:rPr lang="ro-RO" sz="1800" b="1" i="1" dirty="0" err="1" smtClean="0"/>
              <a:t>throw</a:t>
            </a:r>
            <a:r>
              <a:rPr lang="ro-RO" sz="1800" b="1" i="1" dirty="0" smtClean="0"/>
              <a:t> în funcție)</a:t>
            </a:r>
            <a:endParaRPr lang="ro-RO" sz="1800" b="1" i="1" dirty="0"/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04800" y="1587500"/>
            <a:ext cx="8305800" cy="5041900"/>
            <a:chOff x="304800" y="1588020"/>
            <a:chExt cx="8305800" cy="5041380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588020"/>
              <a:ext cx="8305800" cy="5041380"/>
              <a:chOff x="304800" y="1066800"/>
              <a:chExt cx="8305800" cy="5041380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066800"/>
                <a:ext cx="6096000" cy="504138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*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v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,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n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public</a:t>
                </a:r>
                <a:r>
                  <a:rPr lang="en-US" sz="18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  <a:r>
                  <a:rPr lang="en-US" sz="1800" dirty="0" err="1">
                    <a:solidFill>
                      <a:srgbClr val="000000"/>
                    </a:solidFill>
                    <a:cs typeface="Times New Roman" pitchFamily="18" charset="0"/>
                  </a:rPr>
                  <a:t>TestTry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a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…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</a:t>
                </a: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1800" dirty="0" err="1"/>
                  <a:t>Test_Throw_Functie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 dirty="0">
                  <a:solidFill>
                    <a:srgbClr val="00000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dirty="0"/>
                  <a:t>                    Test(22);</a:t>
                </a:r>
                <a:r>
                  <a:rPr lang="en-US" sz="18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x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      </a:t>
                </a:r>
                <a:r>
                  <a:rPr lang="en-US" sz="18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18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cs typeface="Times New Roman" pitchFamily="18" charset="0"/>
                  </a:rPr>
                  <a:t> x </a:t>
                </a:r>
                <a:r>
                  <a:rPr lang="en-US" sz="18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      </a:t>
                </a: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800" dirty="0">
                    <a:solidFill>
                      <a:srgbClr val="000000"/>
                    </a:solidFill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18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495800" y="1296412"/>
                <a:ext cx="4114800" cy="304698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1800"/>
                  <a:t> Test(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18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000E6"/>
                    </a:solidFill>
                    <a:cs typeface="Times New Roman" pitchFamily="18" charset="0"/>
                  </a:rPr>
                  <a:t>In functie x = 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cs typeface="Times New Roman" pitchFamily="18" charset="0"/>
                  </a:rPr>
                  <a:t> 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18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/>
                  <a:t>    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/>
                  <a:t>x 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1800"/>
                  <a:t> 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/>
                  <a:t> </a:t>
                </a: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1800"/>
                  <a:t> x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1800"/>
              </a:p>
              <a:p>
                <a:pPr>
                  <a:buFontTx/>
                  <a:buNone/>
                </a:pPr>
                <a:endParaRPr lang="en-US" sz="180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18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 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TestTry T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1800">
                    <a:solidFill>
                      <a:srgbClr val="008C00"/>
                    </a:solidFill>
                    <a:cs typeface="Times New Roman" pitchFamily="18" charset="0"/>
                  </a:rPr>
                  <a:t>4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000000"/>
                    </a:solidFill>
                    <a:cs typeface="Times New Roman" pitchFamily="18" charset="0"/>
                  </a:rPr>
                  <a:t>T.Test_Throw_Functie</a:t>
                </a:r>
                <a:r>
                  <a:rPr lang="en-US" sz="18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18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100"/>
                  <a:t> </a:t>
                </a: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2971604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5791200" y="4881563"/>
            <a:ext cx="3124200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1800" b="1" dirty="0"/>
              <a:t>In functie x = 5</a:t>
            </a:r>
          </a:p>
          <a:p>
            <a:r>
              <a:rPr lang="nl-NL" sz="1800" b="1" dirty="0"/>
              <a:t>In functie x = 200</a:t>
            </a:r>
          </a:p>
          <a:p>
            <a:r>
              <a:rPr lang="nl-NL" sz="1800" b="1" dirty="0"/>
              <a:t>In functie x = -300</a:t>
            </a:r>
          </a:p>
          <a:p>
            <a:r>
              <a:rPr lang="nl-NL" sz="1800" b="1" dirty="0"/>
              <a:t>Exceptie pe valoarea -300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ți un document nou." ma:contentTypeScope="" ma:versionID="e56f8320b7e59897de7a2ee143909a88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6a708d4bc871be56f80780ff8176599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33C1DE-AF32-4A8E-93E5-C1B8C7164F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40c2f-03e0-439e-a85b-4cba82732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3830</Words>
  <Application>Microsoft Office PowerPoint</Application>
  <PresentationFormat>On-screen Show (4:3)</PresentationFormat>
  <Paragraphs>738</Paragraphs>
  <Slides>39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Default Design</vt:lpstr>
      <vt:lpstr>3_ipc</vt:lpstr>
      <vt:lpstr>Slide 1</vt:lpstr>
      <vt:lpstr>Cuprins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Windows User</cp:lastModifiedBy>
  <cp:revision>363</cp:revision>
  <dcterms:created xsi:type="dcterms:W3CDTF">1601-01-01T00:00:00Z</dcterms:created>
  <dcterms:modified xsi:type="dcterms:W3CDTF">2021-03-22T08:57:47Z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