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7fc7f802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7fc7f80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7fc7f802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7fc7f80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e7cf5a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ce7cf5a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ce7cf5a0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ce7cf5a0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e7cf5a0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ce7cf5a0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e7cf5a0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ce7cf5a0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ce7cf5a0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ce7cf5a0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ce7cf5a0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ce7cf5a0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ce7cf5a0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ce7cf5a0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b4c6631c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b4c6631c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fc7f80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fc7f80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ce7cf5a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ce7cf5a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ce7cf5a0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ce7cf5a0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ce7cf5a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ce7cf5a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ce7cf5a0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ce7cf5a0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b4c6631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b4c6631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b4c6631c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b4c6631c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ce7cf5a0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ce7cf5a0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ce7cf5a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ce7cf5a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ce7cf5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ce7cf5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7fc7f80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7fc7f80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ce7cf5a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ce7cf5a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fc7f802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fc7f802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7fc7f802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7fc7f802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7fc7f802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7fc7f802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ce7cf5a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ce7cf5a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python.org/3/library/profile.html#module-cProfil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Optimizarea codului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Ciocan Irina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Facultatea de Matematică și Informatică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Operații pe elementele listelor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944325"/>
            <a:ext cx="8520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 exemplu, vrem să facem </a:t>
            </a:r>
            <a:r>
              <a:rPr b="1" lang="en" sz="1400"/>
              <a:t>suma elementelor a două liste, element cu element</a:t>
            </a:r>
            <a:r>
              <a:rPr lang="en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28" name="Google Shape;128;p22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129" name="Google Shape;129;p22"/>
          <p:cNvSpPr txBox="1"/>
          <p:nvPr/>
        </p:nvSpPr>
        <p:spPr>
          <a:xfrm>
            <a:off x="411875" y="1326050"/>
            <a:ext cx="5316300" cy="3689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cProfile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numpy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lista_nr_random_1=[random.randint(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10000000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lista_nr_random_2=[random.randint(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10000000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suma_liste_1():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lsum=[]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range(len(lista_nr_random_1)):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lsum.append(lista_nr_random_1[i]+lista_nr_random_2[i])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lsum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suma_liste_2():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list(numpy.array(lista_nr_random_1)+numpy.array(lista_nr_random_2))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'suma_liste_1()'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'suma_liste_2()'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6018325" y="1326050"/>
            <a:ext cx="229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 slide-ul următor se va observa că suma între elementele listelor, efectuată cu numpy, a dat cele mai bune rezultate.</a:t>
            </a:r>
            <a:endParaRPr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Operații pe elementele listelor</a:t>
            </a:r>
            <a:endParaRPr/>
          </a:p>
        </p:txBody>
      </p:sp>
      <p:cxnSp>
        <p:nvCxnSpPr>
          <p:cNvPr id="136" name="Google Shape;136;p23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17725"/>
            <a:ext cx="8451750" cy="35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Ștergere secvență continuă dintr-o listă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944325"/>
            <a:ext cx="8520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Concatenarea părților rămase e mai rapidă decât multiple apeluri pop()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44" name="Google Shape;144;p24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145" name="Google Shape;145;p24"/>
          <p:cNvSpPr txBox="1"/>
          <p:nvPr/>
        </p:nvSpPr>
        <p:spPr>
          <a:xfrm>
            <a:off x="411875" y="1326050"/>
            <a:ext cx="5465100" cy="3475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cProfile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l1=[random.randint(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1000000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l2=list(l1)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sterge_pop(l,ind1,ind2):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range(ind2-ind1):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l1.pop(ind1)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l1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sterge_concat(l2,ind1,ind2):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l2[:ind1]+l2[ind2:]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'sterge_pop(l1,5,len(l1)-5)'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'sterge_concat(l2,5,len(l2)-5)'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Ștergere secvență continuă dintr-o listă</a:t>
            </a:r>
            <a:endParaRPr/>
          </a:p>
        </p:txBody>
      </p:sp>
      <p:cxnSp>
        <p:nvCxnSpPr>
          <p:cNvPr id="151" name="Google Shape;151;p25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17725"/>
            <a:ext cx="8497501" cy="3631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Sortarea elementelor dintr-o listă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944325"/>
            <a:ext cx="8520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Comparație între sort și sorted, cu cheie data ca expresie lambda și ca funcție obișnuită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59" name="Google Shape;159;p26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160" name="Google Shape;160;p26"/>
          <p:cNvSpPr txBox="1"/>
          <p:nvPr/>
        </p:nvSpPr>
        <p:spPr>
          <a:xfrm>
            <a:off x="411875" y="1326050"/>
            <a:ext cx="5223600" cy="3334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cProfile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l1=[(random.randint(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random.randint(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10000000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l2=list(l1)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l3=list(l1)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l4=list(l1)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sorteaza1(l):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l.sort(key=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x: x[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]+x[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sorteaza2(l):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f(elem):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elem[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]+elem[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l.sort(key=f)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</a:t>
            </a:r>
            <a:endParaRPr sz="5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5756225" y="1326050"/>
            <a:ext cx="2948700" cy="2880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sorteaza3(l):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sorted(l, key=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x: x[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]+x[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sorteaza4(l):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f(elem):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elem[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]+elem[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sorted(l, key=f)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'sorteaza1(l1)'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'sorteaza2(l2)'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'sorteaza3(l3)'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'sorteaza4(l4)'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Sortarea elementelor dintr-o listă (sort)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27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3655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Sortarea elementelor dintr-o listă (sorted)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2" cy="388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 de liste cu elemente distincte</a:t>
            </a:r>
            <a:endParaRPr/>
          </a:p>
        </p:txBody>
      </p:sp>
      <p:cxnSp>
        <p:nvCxnSpPr>
          <p:cNvPr id="181" name="Google Shape;181;p29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182" name="Google Shape;182;p29"/>
          <p:cNvSpPr txBox="1"/>
          <p:nvPr/>
        </p:nvSpPr>
        <p:spPr>
          <a:xfrm>
            <a:off x="411875" y="945050"/>
            <a:ext cx="4481100" cy="4153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cProfile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l1=[random.randint(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1000000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l2=list(l1)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l3=list(l1)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multime_append(l1):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lrez=[]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l1: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lrez: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lrez.append(e)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lrez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8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#Extrem de ineficient!!!!</a:t>
            </a:r>
            <a:endParaRPr sz="8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multime_compreh(l1):</a:t>
            </a:r>
            <a:endParaRPr sz="8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[l1[i] for i in range(len(l1)) if l1[i] not in l1[0:i]]</a:t>
            </a:r>
            <a:endParaRPr sz="8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8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generator_distincte(l1):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a=[]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l1: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a.append(x)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sz="8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5079900" y="945050"/>
            <a:ext cx="3752400" cy="3455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multime_generator(l1):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list(generator_distincte(l1))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multime_set(l2):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list(set(l2))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multime_dictionar(l3):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list(dict.fromkeys(l3))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"Rezultat creare multime cu append"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'multime_append(l1)'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#cProfile.run('multime_compreh(l1)')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"Rezultat creare multime folosind generator"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'multime_generator(l1)'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"Rezultat creare multime cu set"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'multime_set(l2)'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"Rezultat creare multime cu dict.fromkeys()"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'multime_dictionar(l3)'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 de liste cu elemente distincte</a:t>
            </a:r>
            <a:endParaRPr/>
          </a:p>
        </p:txBody>
      </p:sp>
      <p:cxnSp>
        <p:nvCxnSpPr>
          <p:cNvPr id="189" name="Google Shape;189;p30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190" name="Google Shape;190;p30"/>
          <p:cNvSpPr txBox="1"/>
          <p:nvPr/>
        </p:nvSpPr>
        <p:spPr>
          <a:xfrm>
            <a:off x="7051500" y="1017725"/>
            <a:ext cx="1598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 am mai afișat și rezultatul pentru list comprehension, fiind extrem de lent.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va vedea pe slide-ul următor că rezultatele funcțiilor de bibliotecă sunt cu mult superioare ca eficiență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321301" cy="361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 de liste cu elemente distincte</a:t>
            </a:r>
            <a:endParaRPr/>
          </a:p>
        </p:txBody>
      </p:sp>
      <p:cxnSp>
        <p:nvCxnSpPr>
          <p:cNvPr id="197" name="Google Shape;197;p31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198" name="Google Shape;198;p31"/>
          <p:cNvSpPr txBox="1"/>
          <p:nvPr/>
        </p:nvSpPr>
        <p:spPr>
          <a:xfrm>
            <a:off x="6715650" y="1244200"/>
            <a:ext cx="202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Cea mai bună metodă este </a:t>
            </a:r>
            <a:r>
              <a:rPr b="1" lang="en"/>
              <a:t>transformarea în mulțime și apoi în listă</a:t>
            </a:r>
            <a:r>
              <a:rPr lang="en"/>
              <a:t>.</a:t>
            </a:r>
            <a:endParaRPr>
              <a:solidFill>
                <a:srgbClr val="008000"/>
              </a:solidFill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6715650" y="2571750"/>
            <a:ext cx="2206200" cy="1708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Atenție, transformarea în mulțime ordonează elementele crescător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&gt;&gt;&gt; list(set([7,3,2,2,2,3,7]))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[2, 3, 7]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/>
              <a:t>Dacă vrem să păstrăm ordinea apariției în cadrul listei, cea mai eficientă metodă este dict.fromkeys()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&gt;&gt;&gt; list(dict.fromkeys([7,3,2,2,2,3,7]))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[7, 3, 2]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&gt;&gt;&gt; </a:t>
            </a:r>
            <a:endParaRPr sz="9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17725"/>
            <a:ext cx="6321300" cy="324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44325"/>
            <a:ext cx="85206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Tema prezentării: rescrierea unor bucăți de cod comune într-un mod care să ruleze mai repede și eficient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 de verificare: am rulat codul inițial și cel optimizat comparând rezultatele cu ajutorul profilerului cProfile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https://docs.python.org/3/library/profile.html#module-cProfile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Moduri de invocare: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În linia de comandă: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În script: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62" name="Google Shape;62;p14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63" name="Google Shape;63;p14"/>
          <p:cNvSpPr txBox="1"/>
          <p:nvPr/>
        </p:nvSpPr>
        <p:spPr>
          <a:xfrm>
            <a:off x="2347025" y="2792750"/>
            <a:ext cx="3294900" cy="369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-m cProfile myscript.py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277100" y="3347000"/>
            <a:ext cx="3294900" cy="610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cProfile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cProfile.run('functie()')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 dicționarelor 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944325"/>
            <a:ext cx="8520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Folosirea lui zip este mai rapidă decât alte moduri de creare a dicționarelor, urmată de comprehensions</a:t>
            </a:r>
            <a:endParaRPr sz="1400"/>
          </a:p>
        </p:txBody>
      </p:sp>
      <p:cxnSp>
        <p:nvCxnSpPr>
          <p:cNvPr id="207" name="Google Shape;207;p32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208" name="Google Shape;208;p32"/>
          <p:cNvSpPr txBox="1"/>
          <p:nvPr/>
        </p:nvSpPr>
        <p:spPr>
          <a:xfrm>
            <a:off x="411875" y="1326050"/>
            <a:ext cx="3635700" cy="3689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cProfile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math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l1=[random.randint(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range(int(math.pow(len(string.ascii_lowercase),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lista_sir_random=[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.join([x,y,z,t,w])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string.ascii_lowercase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string.ascii_lowercase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z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string.ascii_lowercase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string.ascii_lowercase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string.ascii_lowercase]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creeaza_dictionar():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d1={}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range(len(l1)):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d1[lista_sir_random[i]]=l1[i]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d1</a:t>
            </a:r>
            <a:endParaRPr sz="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4202825" y="1404925"/>
            <a:ext cx="4522200" cy="2514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creeaza_dictionar_compreh():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d1={lista_sir_random[i]:l1[i]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range(len(l1))}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d1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creeaza_dictionar_zip():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d1=dict(zip(lista_sir_random, l1))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d1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'creeaza_dictionar()'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'creeaza_dictionar_compreh()'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'creeaza_dictionar_zip()'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 dicționarelor </a:t>
            </a:r>
            <a:endParaRPr/>
          </a:p>
        </p:txBody>
      </p:sp>
      <p:cxnSp>
        <p:nvCxnSpPr>
          <p:cNvPr id="215" name="Google Shape;215;p33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17725"/>
            <a:ext cx="6945061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Iterare printr-un dicționar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944325"/>
            <a:ext cx="8520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Concatenarea părților rămase e mai rapidă decât multiple apeluri pop()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23" name="Google Shape;223;p34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224" name="Google Shape;224;p34"/>
          <p:cNvSpPr txBox="1"/>
          <p:nvPr/>
        </p:nvSpPr>
        <p:spPr>
          <a:xfrm>
            <a:off x="411875" y="1326050"/>
            <a:ext cx="5214900" cy="3433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math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cProfile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l1=[random.randint(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range(int(math.pow(len(string.ascii_lowercase),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)))]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lista_sir_random=[</a:t>
            </a:r>
            <a:r>
              <a:rPr lang="en" sz="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.join([x,y,z,t,w])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string.ascii_lowercase 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string.ascii_lowercase 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z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string.ascii_lowercase 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string.ascii_lowercase 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string.ascii_lowercase]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dd=dict(zip(lista_sir_random, l1))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itereaza1(d):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sum=</a:t>
            </a:r>
            <a:r>
              <a:rPr lang="en" sz="7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d: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sum+=d[k]</a:t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</a:t>
            </a:r>
            <a:endParaRPr sz="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5782125" y="1325925"/>
            <a:ext cx="2908200" cy="3689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itereaza2(d):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sum=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8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k,v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d.items():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sum+=v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itereaza3(d):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sum=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8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d.values():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sum+=v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#strict pe cazul acesta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suma(d):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sum(d.values())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'itereaza1(dd)'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'itereaza2(dd)'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'itereaza3(dd)'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'suma(dd)'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Iterare printr-un dicționar</a:t>
            </a:r>
            <a:endParaRPr/>
          </a:p>
        </p:txBody>
      </p:sp>
      <p:cxnSp>
        <p:nvCxnSpPr>
          <p:cNvPr id="231" name="Google Shape;231;p35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017725"/>
            <a:ext cx="4994745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Produs cartezian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944325"/>
            <a:ext cx="8520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Crearea produsului cartezian pentru 2 sau mai multe liste</a:t>
            </a:r>
            <a:endParaRPr sz="1600"/>
          </a:p>
        </p:txBody>
      </p:sp>
      <p:cxnSp>
        <p:nvCxnSpPr>
          <p:cNvPr id="239" name="Google Shape;239;p36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240" name="Google Shape;240;p36"/>
          <p:cNvSpPr txBox="1"/>
          <p:nvPr/>
        </p:nvSpPr>
        <p:spPr>
          <a:xfrm>
            <a:off x="411875" y="1326050"/>
            <a:ext cx="5214900" cy="3455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itertools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cProfile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lista_1_random=[random.randint(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lista_2_random=[random.randint(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produs_cartezian_1(l1, l2):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[(x1, x2)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x1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l1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l2]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produs_cartezian_2(l1, l2):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list(itertools.product(l1,l2))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"Rezultat list comprehension"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"produs_cartezian_1(lista_1_random, lista_2_random)"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"\n\nRezultat itertools.product"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"produs_cartezian_2(lista_1_random, lista_2_random)"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Produs cartezian</a:t>
            </a:r>
            <a:endParaRPr/>
          </a:p>
        </p:txBody>
      </p:sp>
      <p:cxnSp>
        <p:nvCxnSpPr>
          <p:cNvPr id="246" name="Google Shape;246;p37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7725"/>
            <a:ext cx="6802081" cy="397337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/>
        </p:nvSpPr>
        <p:spPr>
          <a:xfrm>
            <a:off x="7233875" y="1017725"/>
            <a:ext cx="159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Cea mai bună metodă este </a:t>
            </a:r>
            <a:r>
              <a:rPr b="1" lang="en"/>
              <a:t>cu itertools.product</a:t>
            </a:r>
            <a:endParaRPr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Modulul pickle</a:t>
            </a:r>
            <a:endParaRPr/>
          </a:p>
        </p:txBody>
      </p:sp>
      <p:cxnSp>
        <p:nvCxnSpPr>
          <p:cNvPr id="254" name="Google Shape;254;p38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1100925"/>
            <a:ext cx="85206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Când avem cantități mari de date care trebuie procesate și aduse într-un format diferit folosit mai departe în algoritmi putem să salvăm datele într-un fișier temporar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Datele sunt memorate in format binar.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 pot încărca din fișier în același format.</a:t>
            </a:r>
            <a:endParaRPr sz="1600"/>
          </a:p>
        </p:txBody>
      </p:sp>
      <p:sp>
        <p:nvSpPr>
          <p:cNvPr id="256" name="Google Shape;256;p38"/>
          <p:cNvSpPr txBox="1"/>
          <p:nvPr>
            <p:ph type="title"/>
          </p:nvPr>
        </p:nvSpPr>
        <p:spPr>
          <a:xfrm>
            <a:off x="412325" y="2288125"/>
            <a:ext cx="27723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45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pickle</a:t>
            </a:r>
            <a:endParaRPr sz="1145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45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45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fis = open("date.pkl",'wb')</a:t>
            </a:r>
            <a:endParaRPr sz="1145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45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pickle.dump(date_multe,fis)</a:t>
            </a:r>
            <a:endParaRPr sz="1145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45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45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f= open("date.pkl",'rb')</a:t>
            </a:r>
            <a:endParaRPr sz="1145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45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 = pickle.load(f)</a:t>
            </a:r>
            <a:endParaRPr sz="1145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45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f.close()</a:t>
            </a:r>
            <a:endParaRPr sz="1145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45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8"/>
          <p:cNvSpPr txBox="1"/>
          <p:nvPr>
            <p:ph type="title"/>
          </p:nvPr>
        </p:nvSpPr>
        <p:spPr>
          <a:xfrm>
            <a:off x="4572000" y="2591425"/>
            <a:ext cx="3203700" cy="4464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Observație: Jupyter notebook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Combinare python cu C</a:t>
            </a:r>
            <a:endParaRPr/>
          </a:p>
        </p:txBody>
      </p:sp>
      <p:cxnSp>
        <p:nvCxnSpPr>
          <p:cNvPr id="263" name="Google Shape;263;p39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1100925"/>
            <a:ext cx="85206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 altă strategie de a îmbunătăți timpul de rulare pentru anumite zone de cod, este să fie scrise niște funcții ajutătoare în C care să fie apelate în Pyhton.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 realizeaza cu ajutorul intermediului modului distutils.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 exemplu de fișier (exemplu_c.py) de setare este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cel de mai jos:</a:t>
            </a:r>
            <a:endParaRPr sz="1600"/>
          </a:p>
        </p:txBody>
      </p:sp>
      <p:sp>
        <p:nvSpPr>
          <p:cNvPr id="265" name="Google Shape;265;p39"/>
          <p:cNvSpPr txBox="1"/>
          <p:nvPr>
            <p:ph type="title"/>
          </p:nvPr>
        </p:nvSpPr>
        <p:spPr>
          <a:xfrm>
            <a:off x="412325" y="2288125"/>
            <a:ext cx="45930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distutils.core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setup, Extension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setup(name=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'exemplu_c'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version=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'1.0'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\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ext_modules=[Extension(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'exemplu_c'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'exemplu_c.c'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])])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66" name="Google Shape;266;p39"/>
          <p:cNvSpPr txBox="1"/>
          <p:nvPr>
            <p:ph type="title"/>
          </p:nvPr>
        </p:nvSpPr>
        <p:spPr>
          <a:xfrm>
            <a:off x="412325" y="3156150"/>
            <a:ext cx="4118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Funcțiile sunt definite în fișierul exemplu_c.</a:t>
            </a:r>
            <a:endParaRPr sz="1600"/>
          </a:p>
        </p:txBody>
      </p:sp>
      <p:sp>
        <p:nvSpPr>
          <p:cNvPr id="267" name="Google Shape;267;p39"/>
          <p:cNvSpPr txBox="1"/>
          <p:nvPr/>
        </p:nvSpPr>
        <p:spPr>
          <a:xfrm>
            <a:off x="5005425" y="1447100"/>
            <a:ext cx="3711000" cy="351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&lt;Python.h&gt;</a:t>
            </a:r>
            <a:endParaRPr sz="8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PyObject* exemplu_c(PyObject* self)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Py_BuildValue(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 exemplu"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exemplu_c_docs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"exemplu_c( ): Se apelează fara argumente. Afișează un text\n"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PyMethodDef functii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"exemplu_c"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(PyCFunction)exemplu_c,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METH_NOARGS, exemplu_c_docs},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initexemplu_c(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Py_InitModule3(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"exemplu_c"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functii,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268" name="Google Shape;268;p39"/>
          <p:cNvSpPr txBox="1"/>
          <p:nvPr/>
        </p:nvSpPr>
        <p:spPr>
          <a:xfrm>
            <a:off x="526425" y="3650500"/>
            <a:ext cx="2925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python exemplu_c.py install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Profiler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944325"/>
            <a:ext cx="83382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Semnificația identificatorilor din tabel: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ncalls: numărul de apeluri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tottime: timpul total (agregat) în care a fost executată funcția curentă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percall: Raportul dintre timpul total și numărul de apeluri (cât a durat în medie o executare a acelei funcții\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cumtime: Timpul cumulat al executării funcției, împreună cu funcțiile apelate de către ea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percall: Se referă la al doilea percall din raport. Reprezintă raportul dintre timpul cumulat (cumtime) și numărul de apeluri (ncalls)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filename_lineno(function): </a:t>
            </a:r>
            <a:r>
              <a:rPr lang="en" sz="1600"/>
              <a:t>Punctual</a:t>
            </a:r>
            <a:r>
              <a:rPr lang="en" sz="1600"/>
              <a:t> din program, care a fost evaluat ( de exemplu un număr de linie din program sau un apel de funcție).</a:t>
            </a:r>
            <a:endParaRPr sz="1600"/>
          </a:p>
        </p:txBody>
      </p:sp>
      <p:cxnSp>
        <p:nvCxnSpPr>
          <p:cNvPr id="71" name="Google Shape;71;p15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Concatenarea șirurilor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944325"/>
            <a:ext cx="85206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500"/>
              <a:t>Folosirea metodei join() în locul unor concatenări repetate cu operatorul "+"</a:t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79" name="Google Shape;79;p16"/>
          <p:cNvSpPr txBox="1"/>
          <p:nvPr/>
        </p:nvSpPr>
        <p:spPr>
          <a:xfrm>
            <a:off x="411875" y="1326050"/>
            <a:ext cx="8338200" cy="3511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cProfile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lista_sir_random=[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.join([random.choice(string.ascii_lowercase)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range(random.randint(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))])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1000000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concat1():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concatenare=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8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sir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lista_sir_random: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concatenare+= sir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concatenare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concat2():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concatenare=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.join(lista_sir_random)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concatenare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'concat1()'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'concat2()'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Concatenarea șirurilor</a:t>
            </a:r>
            <a:endParaRPr/>
          </a:p>
        </p:txBody>
      </p:sp>
      <p:cxnSp>
        <p:nvCxnSpPr>
          <p:cNvPr id="85" name="Google Shape;85;p17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7353051" cy="30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52400" y="4170475"/>
            <a:ext cx="85206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b="1" lang="en" sz="1500"/>
              <a:t>Concluzie</a:t>
            </a:r>
            <a:r>
              <a:rPr lang="en" sz="1500"/>
              <a:t>: concatenările repetate se fac mult mai rapid cu un singur join() decât folosind operații multiple de concatenare (operatorul "+" în cadrul for-ului).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Iterare prin lista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944325"/>
            <a:ext cx="85206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Folosirea operatorului in pentru iterarea printr-o listă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94" name="Google Shape;94;p18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95" name="Google Shape;95;p18"/>
          <p:cNvSpPr txBox="1"/>
          <p:nvPr/>
        </p:nvSpPr>
        <p:spPr>
          <a:xfrm>
            <a:off x="411875" y="1326050"/>
            <a:ext cx="4922400" cy="3475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cProfile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lista_nr_random=[random.randint(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100000000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iterare1():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suma=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range(len(lista_nr_random)):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suma+=lista_nr_random[i]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suma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iterare2():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suma=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i, x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enumerate(lista_nr_random):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suma+=x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suma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776850" y="1321575"/>
            <a:ext cx="2782200" cy="3072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iterare3():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suma=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lista_nr_random: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suma+=x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suma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suma():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sum(lista_nr_random)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'iterare1()'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'iterare2()'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'iterare3()'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'suma()'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Iterare prin lista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9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017725"/>
            <a:ext cx="4989342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6359050" y="1017725"/>
            <a:ext cx="2290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Observăm că iterarea prin lista folosind indici, (instructiunea for cu range(lungime_lista) și </a:t>
            </a:r>
            <a:r>
              <a:rPr b="1" lang="en"/>
              <a:t>enumerate </a:t>
            </a:r>
            <a:r>
              <a:rPr lang="en"/>
              <a:t>au </a:t>
            </a:r>
            <a:r>
              <a:rPr lang="en"/>
              <a:t>cele mai slabe performanțe. Are sens să folosim enumerate doar când avem nevoie să modificăm lista (ca obiect, nu doar elementele - de exemplu când adăugăm sau ștergem elemente din listă în timp ce iterăm) și când indicele este necesar.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Crearea unei liste (element de element)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944325"/>
            <a:ext cx="8520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Folosirea scrierii stil comprehension este mai rapidă decât alte moduri de creare a listelor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11" name="Google Shape;111;p20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sp>
        <p:nvSpPr>
          <p:cNvPr id="112" name="Google Shape;112;p20"/>
          <p:cNvSpPr txBox="1"/>
          <p:nvPr/>
        </p:nvSpPr>
        <p:spPr>
          <a:xfrm>
            <a:off x="411875" y="1326050"/>
            <a:ext cx="4705800" cy="3511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cProfile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lista_nr_random_1=[random.randint(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10000000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creare_lista_append():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l2=[]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lista_nr_random_1: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l2.append(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*x)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l2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creare_lista_compreh():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lista_nr_random_1]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creare_lista_plus():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l2=[]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lista_nr_random_1: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l2+=[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*x]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l2</a:t>
            </a:r>
            <a:endParaRPr sz="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280625" y="1325925"/>
            <a:ext cx="3369300" cy="1913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creare_lista_extend():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l2=[]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lista_nr_random_1: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l2.extend([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*x])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l2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'creare_lista_append()'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'creare_lista_compreh()'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'creare_lista_plus()'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cProfile.run(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'creare_lista_extend()'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Comprehensions (liste)</a:t>
            </a:r>
            <a:endParaRPr/>
          </a:p>
        </p:txBody>
      </p:sp>
      <p:cxnSp>
        <p:nvCxnSpPr>
          <p:cNvPr id="119" name="Google Shape;119;p21"/>
          <p:cNvCxnSpPr/>
          <p:nvPr/>
        </p:nvCxnSpPr>
        <p:spPr>
          <a:xfrm>
            <a:off x="311700" y="843850"/>
            <a:ext cx="83382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2863" rotWithShape="0" algn="bl" dir="2820000" dist="76200">
              <a:srgbClr val="000000"/>
            </a:outerShdw>
          </a:effectLst>
        </p:spPr>
      </p:cxn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7725"/>
            <a:ext cx="5213202" cy="397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5831500" y="1017725"/>
            <a:ext cx="2290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Observăm că </a:t>
            </a:r>
            <a:r>
              <a:rPr b="1" lang="en"/>
              <a:t>folosind funcțiile append și extend avem cele mai slabe performanțe</a:t>
            </a:r>
            <a:r>
              <a:rPr lang="en"/>
              <a:t> (mai mult de 2 secunde)</a:t>
            </a:r>
            <a:r>
              <a:rPr b="1" lang="en"/>
              <a:t>. </a:t>
            </a:r>
            <a:r>
              <a:rPr b="1" lang="en">
                <a:solidFill>
                  <a:srgbClr val="008000"/>
                </a:solidFill>
              </a:rPr>
              <a:t>List comprehensions dă cea mai bună performanță în crearea unei liste. Operatorul "+" dă cea mai bună performanță când dorim să concatenăm liste. </a:t>
            </a:r>
            <a:endParaRPr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