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6" r:id="rId8"/>
    <p:sldId id="265" r:id="rId9"/>
    <p:sldId id="263" r:id="rId10"/>
    <p:sldId id="267" r:id="rId11"/>
    <p:sldId id="268" r:id="rId12"/>
    <p:sldId id="264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9B245-8301-8246-B17F-5AF2F8931BBF}" v="17" dt="2023-01-10T08:43:04.338"/>
    <p1510:client id="{740807BB-C970-4614-BF3A-8AEDF9167162}" v="7" dt="2023-01-10T08:40:52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res Cristea" userId="f9d253b3ed5feb74" providerId="LiveId" clId="{18E9B245-8301-8246-B17F-5AF2F8931BBF}"/>
    <pc:docChg chg="modSld">
      <pc:chgData name="Rares Cristea" userId="f9d253b3ed5feb74" providerId="LiveId" clId="{18E9B245-8301-8246-B17F-5AF2F8931BBF}" dt="2023-01-10T08:43:04.338" v="16"/>
      <pc:docMkLst>
        <pc:docMk/>
      </pc:docMkLst>
      <pc:sldChg chg="modAnim">
        <pc:chgData name="Rares Cristea" userId="f9d253b3ed5feb74" providerId="LiveId" clId="{18E9B245-8301-8246-B17F-5AF2F8931BBF}" dt="2023-01-10T08:41:57.115" v="1"/>
        <pc:sldMkLst>
          <pc:docMk/>
          <pc:sldMk cId="4282119214" sldId="263"/>
        </pc:sldMkLst>
      </pc:sldChg>
      <pc:sldChg chg="modAnim">
        <pc:chgData name="Rares Cristea" userId="f9d253b3ed5feb74" providerId="LiveId" clId="{18E9B245-8301-8246-B17F-5AF2F8931BBF}" dt="2023-01-10T08:42:34.541" v="9"/>
        <pc:sldMkLst>
          <pc:docMk/>
          <pc:sldMk cId="2046240251" sldId="267"/>
        </pc:sldMkLst>
      </pc:sldChg>
      <pc:sldChg chg="modAnim">
        <pc:chgData name="Rares Cristea" userId="f9d253b3ed5feb74" providerId="LiveId" clId="{18E9B245-8301-8246-B17F-5AF2F8931BBF}" dt="2023-01-10T08:43:04.338" v="16"/>
        <pc:sldMkLst>
          <pc:docMk/>
          <pc:sldMk cId="3753174691" sldId="268"/>
        </pc:sldMkLst>
      </pc:sldChg>
    </pc:docChg>
  </pc:docChgLst>
  <pc:docChgLst>
    <pc:chgData name="Rares Cristea" userId="f9d253b3ed5feb74" providerId="Windows Live" clId="Web-{740807BB-C970-4614-BF3A-8AEDF9167162}"/>
    <pc:docChg chg="modSld">
      <pc:chgData name="Rares Cristea" userId="f9d253b3ed5feb74" providerId="Windows Live" clId="Web-{740807BB-C970-4614-BF3A-8AEDF9167162}" dt="2023-01-10T08:40:52.997" v="6"/>
      <pc:docMkLst>
        <pc:docMk/>
      </pc:docMkLst>
      <pc:sldChg chg="addAnim modAnim">
        <pc:chgData name="Rares Cristea" userId="f9d253b3ed5feb74" providerId="Windows Live" clId="Web-{740807BB-C970-4614-BF3A-8AEDF9167162}" dt="2023-01-10T08:40:52.997" v="6"/>
        <pc:sldMkLst>
          <pc:docMk/>
          <pc:sldMk cId="4282119214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94A9-DF8A-4C7C-D2E2-C97E6EEDA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6936B-AC4F-0730-968C-FE0B495CC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3A59E-A9AF-D35E-6403-D56A45A0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35DB-BF24-3147-EA6B-0151F87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3CB7-01FD-1E06-BF28-5D397DB0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12CB-FA15-6F75-0605-B280C897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71919-1D1F-2BD5-3B71-9CC2880D8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5205-7991-1E7C-0FB8-F670A243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6B705-60D2-45F3-D609-3E120A96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0D17-FF73-D6EA-2465-DB12059E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1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874B9-3F82-054E-38F3-8AD407BA4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2966D-4D4B-1899-F5DD-143BD7F6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3C9D-4412-93C8-5DA7-E9935249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CB31C-0E30-0848-F13F-4375A21B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960C-CA22-2D56-C698-D0B49877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6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86F8-98A2-7F11-1B28-361530B1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4B39-EBD1-4EC5-8A78-6A901A00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C81BF-DC53-03BC-407C-6D8F855F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A9142-8A32-3C88-8EE0-A9FEF63E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120A-4230-E93D-E76F-7909C428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1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D5A3-6131-17C3-F504-144406E1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B9661-FE63-496E-1DC6-F2A96D07A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F7C80-8C33-33AF-E520-5DB901E3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ED971-9407-6D98-E0ED-DDB2410C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28C1-0DEE-3025-79D0-F5137E23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D67B-AD5F-24B6-926E-B6420849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B0AD-5D66-D770-9799-852514601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E3848-C2ED-D57A-C33D-83361C16E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02364-33C4-8043-E702-9738073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55EC9-87D0-96A1-9F0A-7A3A84AC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3BE06-B7D0-BD4D-6EE7-CD85E121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1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60E5-6719-E054-FCB9-45C237FB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D3E5C-133E-62D6-F927-C141472DB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86E95-F28E-6409-EE03-3B1F879B1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66F07-8626-B0A5-D468-407C498D8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5F374-10D6-184C-56E2-4461F03A0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B6CDA-7DAD-715C-2C2E-7EA474D0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B0683-9AFE-5DC3-900A-918D3079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5F587-8EBF-E1BF-C70D-4C1F0C99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3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88B5-4FCB-8AF1-3AFD-BC74184D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E7B27-DB92-1855-026D-EBD4381C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D7B9C-1C6E-A3F0-5727-8F8983A1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CA0F3-BF11-7808-F78D-D76BE0FD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44120-6B17-7ED7-50B9-5458CA4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DCB7B-B6AC-E4B6-26C9-09C98DA0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84E39-E447-9AEE-860E-44376BAC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0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4373-BF58-BCD6-17F6-34E69E93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321D-50F9-E2D8-F29B-016A093BF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759AE-001D-0489-A8E6-0C3FC7FD4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CB322-A556-3430-FD43-05A4F630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79EB6-3FD0-0815-98EC-756682C8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F0C2-334E-45CE-F5AD-5CB4B5B7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08AF-CC81-2937-9366-6BB4F596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8567F-F729-8EC4-9729-6F1E50068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07000-DC0C-9F01-6B6A-80753ACC5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2EF2B-78F4-729E-9819-228F0CA4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2C103-7B94-E934-F84C-440D3BE5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EA4DA-51EA-1928-04DE-C2D6CC8A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3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2C8CC-A695-7EF2-E573-98C5278A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9D372-E98B-51BB-0702-E500C1DE7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FA4F-C7AC-B7F3-E55E-D7A8A0D07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12B59-5962-47EC-9528-86C539C901C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47021-FAC1-E3FB-F7C8-9904D2D49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53792-E5BB-6C62-DDE0-FEC3F431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sv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guardian.com/technology/2020/feb/05/amazon-workers-protest-unsafe-grueling-conditions-warehouse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Ethics_for_IT_Professionals" TargetMode="External"/><Relationship Id="rId2" Type="http://schemas.openxmlformats.org/officeDocument/2006/relationships/hyperlink" Target="https://www.geeksforgeeks.org/ethical-issues-in-information-technology-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herchilakalapudi.wordpress.com/2009/03/21/ethical-issues-in-software-engineerin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hyperlink" Target="https://www.cnet.com/personal-finance/crypto/bitcoin-mining-how-much-electricity-it-takes-and-why-people-are-worri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6F33-3111-C810-81F2-F5ADEC1B1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12 - Sustainability and Ethics in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590BE-729F-4D94-4C52-E1B2CCA74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Inginerie</a:t>
            </a:r>
            <a:r>
              <a:rPr lang="en-US" dirty="0"/>
              <a:t> Software</a:t>
            </a:r>
            <a:br>
              <a:rPr lang="en-US" dirty="0"/>
            </a:br>
            <a:r>
              <a:rPr lang="en-US" dirty="0" err="1"/>
              <a:t>Anul</a:t>
            </a:r>
            <a:r>
              <a:rPr lang="en-US" dirty="0"/>
              <a:t> </a:t>
            </a:r>
            <a:r>
              <a:rPr lang="en-US" dirty="0" err="1"/>
              <a:t>universitar</a:t>
            </a:r>
            <a:r>
              <a:rPr lang="en-US" dirty="0"/>
              <a:t> 2022 - 2023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D8A9-CBDC-9EFD-977F-E0967B61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sustainable?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7B325-FEFF-46C7-3A57-1AD4C77B011D}"/>
              </a:ext>
            </a:extLst>
          </p:cNvPr>
          <p:cNvSpPr txBox="1"/>
          <p:nvPr/>
        </p:nvSpPr>
        <p:spPr>
          <a:xfrm>
            <a:off x="1983969" y="4302677"/>
            <a:ext cx="79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Social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315A2-C98C-1902-8F89-5F5609075099}"/>
              </a:ext>
            </a:extLst>
          </p:cNvPr>
          <p:cNvSpPr txBox="1"/>
          <p:nvPr/>
        </p:nvSpPr>
        <p:spPr>
          <a:xfrm>
            <a:off x="8843544" y="4291342"/>
            <a:ext cx="140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Economic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640B6-7BE5-3452-7248-665FCDF3C79E}"/>
              </a:ext>
            </a:extLst>
          </p:cNvPr>
          <p:cNvSpPr txBox="1"/>
          <p:nvPr/>
        </p:nvSpPr>
        <p:spPr>
          <a:xfrm>
            <a:off x="4921930" y="4291342"/>
            <a:ext cx="174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Environmental</a:t>
            </a: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C443505-719E-7FD9-11AE-6109BC731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5753" y="4746279"/>
            <a:ext cx="914400" cy="9144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0EEBF83D-DD2A-7274-64D6-6A7F7C59A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7132" y="474627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F8DB27-B2E8-D116-1C93-CD46DBE1295D}"/>
              </a:ext>
            </a:extLst>
          </p:cNvPr>
          <p:cNvSpPr txBox="1"/>
          <p:nvPr/>
        </p:nvSpPr>
        <p:spPr>
          <a:xfrm>
            <a:off x="1062207" y="5660678"/>
            <a:ext cx="2981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success of this models pushes employee’s to the limits -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B105F-DD1C-8A59-B403-11F4F6F17711}"/>
              </a:ext>
            </a:extLst>
          </p:cNvPr>
          <p:cNvSpPr txBox="1"/>
          <p:nvPr/>
        </p:nvSpPr>
        <p:spPr>
          <a:xfrm>
            <a:off x="4302669" y="5660678"/>
            <a:ext cx="2981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Every delivery has a higher carbon footprint than other forms of purchasing of the same item.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28928-7204-E5BF-806B-2B46925E3BF5}"/>
              </a:ext>
            </a:extLst>
          </p:cNvPr>
          <p:cNvSpPr txBox="1"/>
          <p:nvPr/>
        </p:nvSpPr>
        <p:spPr>
          <a:xfrm>
            <a:off x="7902250" y="5568345"/>
            <a:ext cx="2981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companies that implement these systems are on top of their markets</a:t>
            </a:r>
          </a:p>
        </p:txBody>
      </p:sp>
      <p:pic>
        <p:nvPicPr>
          <p:cNvPr id="7174" name="Picture 6" descr="How to cancel your Amazon Prime subscription | Marca">
            <a:extLst>
              <a:ext uri="{FF2B5EF4-FFF2-40B4-BE49-F238E27FC236}">
                <a16:creationId xmlns:a16="http://schemas.microsoft.com/office/drawing/2014/main" id="{0B4F1350-4587-F832-86FB-00DE870F2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09" y="1628334"/>
            <a:ext cx="3774807" cy="212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UPDATE: Serviciu disponibil doar pentru clienți noi] Aveți Genius? eMAG  pregătește o ofertă ce implică 18 luni la preț de 12 luni #BFro">
            <a:extLst>
              <a:ext uri="{FF2B5EF4-FFF2-40B4-BE49-F238E27FC236}">
                <a16:creationId xmlns:a16="http://schemas.microsoft.com/office/drawing/2014/main" id="{14EAE996-3698-74BF-2A3B-7A73E3189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86" y="2237816"/>
            <a:ext cx="2460949" cy="89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A291B509-0C38-FBB2-885E-4D55E56E5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4647" y="47034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4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564354A1-68F4-793C-3598-A87171F4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Is it sustainable?</a:t>
            </a:r>
          </a:p>
        </p:txBody>
      </p:sp>
      <p:pic>
        <p:nvPicPr>
          <p:cNvPr id="8194" name="Picture 2" descr="Elasticsearch and Kibana on Windows, let's get started | by Mohamadou  Abdoul Bagui | Dev Genius">
            <a:extLst>
              <a:ext uri="{FF2B5EF4-FFF2-40B4-BE49-F238E27FC236}">
                <a16:creationId xmlns:a16="http://schemas.microsoft.com/office/drawing/2014/main" id="{A04F6E67-DCBD-13AE-DD02-84C3A4FA00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81" y="1865973"/>
            <a:ext cx="62865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1CAD60-E533-6175-30A9-355A2CEF5CF7}"/>
              </a:ext>
            </a:extLst>
          </p:cNvPr>
          <p:cNvSpPr txBox="1"/>
          <p:nvPr/>
        </p:nvSpPr>
        <p:spPr>
          <a:xfrm>
            <a:off x="2942985" y="1910830"/>
            <a:ext cx="577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 Source Software in general, with an example 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F6CAC-7A1D-0FA6-D92E-42663436FEB4}"/>
              </a:ext>
            </a:extLst>
          </p:cNvPr>
          <p:cNvSpPr txBox="1"/>
          <p:nvPr/>
        </p:nvSpPr>
        <p:spPr>
          <a:xfrm>
            <a:off x="1946495" y="4291342"/>
            <a:ext cx="79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Social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A1C84-39D4-58FC-ACC2-92C251F41C31}"/>
              </a:ext>
            </a:extLst>
          </p:cNvPr>
          <p:cNvSpPr txBox="1"/>
          <p:nvPr/>
        </p:nvSpPr>
        <p:spPr>
          <a:xfrm>
            <a:off x="8843544" y="4291342"/>
            <a:ext cx="140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Economic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913A4-2E6C-3765-70E7-2A64892F121C}"/>
              </a:ext>
            </a:extLst>
          </p:cNvPr>
          <p:cNvSpPr txBox="1"/>
          <p:nvPr/>
        </p:nvSpPr>
        <p:spPr>
          <a:xfrm>
            <a:off x="4921930" y="4291342"/>
            <a:ext cx="174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Environmental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086D5-EA40-2DAB-E295-F5954885B988}"/>
              </a:ext>
            </a:extLst>
          </p:cNvPr>
          <p:cNvSpPr txBox="1"/>
          <p:nvPr/>
        </p:nvSpPr>
        <p:spPr>
          <a:xfrm>
            <a:off x="1062208" y="5660679"/>
            <a:ext cx="298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Offers unrestricted access to anybody interested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D3236-E9C6-C360-D9DE-FF94494CFE41}"/>
              </a:ext>
            </a:extLst>
          </p:cNvPr>
          <p:cNvSpPr txBox="1"/>
          <p:nvPr/>
        </p:nvSpPr>
        <p:spPr>
          <a:xfrm>
            <a:off x="7902250" y="5660679"/>
            <a:ext cx="3170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 to build a business providing open source software</a:t>
            </a: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7B9CB2E4-3C8A-E747-37C0-3586A70C9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647" y="4746278"/>
            <a:ext cx="914400" cy="9144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3A679943-D618-74A2-997E-B3214A642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35752" y="4746278"/>
            <a:ext cx="914400" cy="914400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7B6029CD-0112-0887-6A5E-D2B8D4FD5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6172" y="4746278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38DD477-1202-AFD4-2F79-33F2BBD0F7EB}"/>
              </a:ext>
            </a:extLst>
          </p:cNvPr>
          <p:cNvSpPr txBox="1"/>
          <p:nvPr/>
        </p:nvSpPr>
        <p:spPr>
          <a:xfrm>
            <a:off x="4303310" y="5658223"/>
            <a:ext cx="3170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reduce the market friction between different services</a:t>
            </a:r>
          </a:p>
        </p:txBody>
      </p:sp>
    </p:spTree>
    <p:extLst>
      <p:ext uri="{BB962C8B-B14F-4D97-AF65-F5344CB8AC3E}">
        <p14:creationId xmlns:p14="http://schemas.microsoft.com/office/powerpoint/2010/main" val="375317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B95D-D579-B8A8-C30B-8D76AC00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sustainability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3E76-1C42-F823-7F64-207F5861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3415"/>
            <a:ext cx="10515600" cy="3157138"/>
          </a:xfrm>
        </p:spPr>
        <p:txBody>
          <a:bodyPr>
            <a:normAutofit lnSpcReduction="10000"/>
          </a:bodyPr>
          <a:lstStyle/>
          <a:p>
            <a:r>
              <a:rPr lang="ro-RO" dirty="0" err="1"/>
              <a:t>Robustness</a:t>
            </a:r>
            <a:r>
              <a:rPr lang="ro-RO" dirty="0"/>
              <a:t> of </a:t>
            </a:r>
            <a:r>
              <a:rPr lang="ro-RO" dirty="0" err="1"/>
              <a:t>solutions</a:t>
            </a:r>
            <a:r>
              <a:rPr lang="en-US" dirty="0"/>
              <a:t> – Is this really reducing the problem, or moving it somewhere else?</a:t>
            </a:r>
            <a:endParaRPr lang="ro-RO" dirty="0"/>
          </a:p>
          <a:p>
            <a:r>
              <a:rPr lang="ro-RO" dirty="0" err="1"/>
              <a:t>Solution</a:t>
            </a:r>
            <a:r>
              <a:rPr lang="ro-RO" dirty="0"/>
              <a:t> </a:t>
            </a:r>
            <a:r>
              <a:rPr lang="ro-RO" dirty="0" err="1"/>
              <a:t>uncertainties</a:t>
            </a:r>
            <a:r>
              <a:rPr lang="en-US" dirty="0"/>
              <a:t> – does this sustainable solution generate negative externalities?</a:t>
            </a:r>
          </a:p>
          <a:p>
            <a:r>
              <a:rPr lang="en-US" dirty="0"/>
              <a:t>Sustainability vs. Profitability – how to provide an incentive for sustainability that can counter profitability</a:t>
            </a:r>
          </a:p>
          <a:p>
            <a:r>
              <a:rPr lang="en-US" dirty="0"/>
              <a:t>National decisions on a global problem</a:t>
            </a:r>
          </a:p>
        </p:txBody>
      </p:sp>
    </p:spTree>
    <p:extLst>
      <p:ext uri="{BB962C8B-B14F-4D97-AF65-F5344CB8AC3E}">
        <p14:creationId xmlns:p14="http://schemas.microsoft.com/office/powerpoint/2010/main" val="256208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4052-405D-BCFF-3DDE-A9E288C7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4918-899F-991F-DF21-427CF472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>
                <a:hlinkClick r:id="rId2"/>
              </a:rPr>
              <a:t>Practical</a:t>
            </a:r>
            <a:r>
              <a:rPr lang="ro-RO" dirty="0">
                <a:hlinkClick r:id="rId2"/>
              </a:rPr>
              <a:t> </a:t>
            </a:r>
            <a:r>
              <a:rPr lang="ro-RO" dirty="0" err="1">
                <a:hlinkClick r:id="rId2"/>
              </a:rPr>
              <a:t>Ethical</a:t>
            </a:r>
            <a:r>
              <a:rPr lang="ro-RO" dirty="0">
                <a:hlinkClick r:id="rId2"/>
              </a:rPr>
              <a:t> </a:t>
            </a:r>
            <a:r>
              <a:rPr lang="ro-RO" dirty="0" err="1">
                <a:hlinkClick r:id="rId2"/>
              </a:rPr>
              <a:t>Issues</a:t>
            </a:r>
            <a:r>
              <a:rPr lang="ro-RO" dirty="0">
                <a:hlinkClick r:id="rId2"/>
              </a:rPr>
              <a:t> in Information Technology</a:t>
            </a:r>
            <a:endParaRPr lang="en-US" dirty="0"/>
          </a:p>
          <a:p>
            <a:r>
              <a:rPr lang="en-US" dirty="0">
                <a:hlinkClick r:id="rId3"/>
              </a:rPr>
              <a:t>Ethics for IT Professionals (</a:t>
            </a:r>
            <a:r>
              <a:rPr lang="en-US" dirty="0" err="1">
                <a:hlinkClick r:id="rId3"/>
              </a:rPr>
              <a:t>Wikibooks</a:t>
            </a:r>
            <a:r>
              <a:rPr lang="en-US" dirty="0">
                <a:hlinkClick r:id="rId3"/>
              </a:rPr>
              <a:t>)</a:t>
            </a:r>
            <a:endParaRPr lang="en-US" dirty="0"/>
          </a:p>
          <a:p>
            <a:r>
              <a:rPr lang="en-US" dirty="0">
                <a:hlinkClick r:id="rId4"/>
              </a:rPr>
              <a:t>Ethical Issues in Software Engineering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3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956C-E102-FB71-AD00-2FEE1567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talk about Sustainability and Ethics in a Software Engineering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5D07-A45C-2FAE-93EC-50C44AF1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 enough to develop </a:t>
            </a:r>
            <a:r>
              <a:rPr lang="en-US" i="1" dirty="0"/>
              <a:t>good</a:t>
            </a:r>
            <a:r>
              <a:rPr lang="en-US" dirty="0"/>
              <a:t> software, you need to develop the </a:t>
            </a:r>
            <a:r>
              <a:rPr lang="en-US" i="1" dirty="0"/>
              <a:t>right</a:t>
            </a:r>
            <a:r>
              <a:rPr lang="en-US" dirty="0"/>
              <a:t> software</a:t>
            </a:r>
          </a:p>
          <a:p>
            <a:endParaRPr lang="en-US" dirty="0"/>
          </a:p>
        </p:txBody>
      </p:sp>
      <p:pic>
        <p:nvPicPr>
          <p:cNvPr id="5122" name="Picture 2" descr="ethic1">
            <a:extLst>
              <a:ext uri="{FF2B5EF4-FFF2-40B4-BE49-F238E27FC236}">
                <a16:creationId xmlns:a16="http://schemas.microsoft.com/office/drawing/2014/main" id="{1B1D1392-85D6-6010-B072-3649FE127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660" y="2818017"/>
            <a:ext cx="4430680" cy="367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2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5F2E-5014-4EE7-60FD-F013ABB1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Understanding the interests of all parties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9E520-3C13-589C-C436-568431DF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evaluating the ethical implications of a software product or development process, reflect on the interests of the stakeholders:</a:t>
            </a:r>
          </a:p>
          <a:p>
            <a:pPr lvl="1"/>
            <a:r>
              <a:rPr lang="en-US" dirty="0"/>
              <a:t>What does the client want to achieve with this software?</a:t>
            </a:r>
          </a:p>
          <a:p>
            <a:pPr lvl="2"/>
            <a:r>
              <a:rPr lang="en-US" dirty="0"/>
              <a:t>Is their goal one that I am willing to contribute towards?</a:t>
            </a:r>
          </a:p>
          <a:p>
            <a:pPr lvl="1"/>
            <a:r>
              <a:rPr lang="en-US" dirty="0"/>
              <a:t>What does the employers expect to gain from developing this software? </a:t>
            </a:r>
          </a:p>
          <a:p>
            <a:pPr lvl="2"/>
            <a:r>
              <a:rPr lang="en-US" dirty="0"/>
              <a:t>How do they mediate and manage the relationship between software engineers and clients?</a:t>
            </a:r>
          </a:p>
          <a:p>
            <a:pPr lvl="2"/>
            <a:r>
              <a:rPr lang="en-US" dirty="0"/>
              <a:t>Are they fair towards the other stakeholders?</a:t>
            </a:r>
          </a:p>
          <a:p>
            <a:pPr lvl="1"/>
            <a:r>
              <a:rPr lang="en-US" dirty="0"/>
              <a:t>What are my </a:t>
            </a:r>
            <a:r>
              <a:rPr lang="en-US" dirty="0" err="1"/>
              <a:t>collegues</a:t>
            </a:r>
            <a:r>
              <a:rPr lang="en-US" dirty="0"/>
              <a:t> attitudes towards this software?</a:t>
            </a:r>
          </a:p>
          <a:p>
            <a:pPr lvl="2"/>
            <a:r>
              <a:rPr lang="en-US" dirty="0"/>
              <a:t>Do we share common interests? Are there any competing interests?</a:t>
            </a:r>
          </a:p>
          <a:p>
            <a:pPr lvl="1"/>
            <a:r>
              <a:rPr lang="en-US" dirty="0"/>
              <a:t>What are your expectations from contributing to this software?</a:t>
            </a:r>
          </a:p>
          <a:p>
            <a:pPr lvl="2"/>
            <a:r>
              <a:rPr lang="en-US" dirty="0"/>
              <a:t>Does it fulfill any of your professional, personal, social objectives?</a:t>
            </a:r>
          </a:p>
          <a:p>
            <a:pPr lvl="2"/>
            <a:r>
              <a:rPr lang="en-US" dirty="0"/>
              <a:t>Does it overstep any red lines you previously set?</a:t>
            </a:r>
          </a:p>
        </p:txBody>
      </p:sp>
    </p:spTree>
    <p:extLst>
      <p:ext uri="{BB962C8B-B14F-4D97-AF65-F5344CB8AC3E}">
        <p14:creationId xmlns:p14="http://schemas.microsoft.com/office/powerpoint/2010/main" val="300590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A41F-EF36-BAED-436B-B3D2CB28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Member in a profession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76C2-3573-2205-E01F-A2718D554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1274"/>
          </a:xfrm>
        </p:spPr>
        <p:txBody>
          <a:bodyPr>
            <a:normAutofit fontScale="92500"/>
          </a:bodyPr>
          <a:lstStyle/>
          <a:p>
            <a:r>
              <a:rPr lang="en-US" dirty="0"/>
              <a:t>Your career will never be single player, you will always be part of a team, and a professional category.</a:t>
            </a:r>
            <a:endParaRPr lang="ro-RO" dirty="0"/>
          </a:p>
          <a:p>
            <a:r>
              <a:rPr lang="ro-RO" dirty="0"/>
              <a:t>National </a:t>
            </a:r>
            <a:r>
              <a:rPr lang="ro-RO" dirty="0" err="1"/>
              <a:t>organizations</a:t>
            </a:r>
            <a:r>
              <a:rPr lang="ro-RO" dirty="0"/>
              <a:t> </a:t>
            </a:r>
            <a:r>
              <a:rPr lang="ro-RO" dirty="0" err="1"/>
              <a:t>represent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interests</a:t>
            </a:r>
            <a:r>
              <a:rPr lang="ro-RO" dirty="0"/>
              <a:t> of </a:t>
            </a:r>
            <a:r>
              <a:rPr lang="ro-RO" dirty="0" err="1"/>
              <a:t>different</a:t>
            </a:r>
            <a:r>
              <a:rPr lang="ro-RO" dirty="0"/>
              <a:t> </a:t>
            </a:r>
            <a:r>
              <a:rPr lang="ro-RO" dirty="0" err="1"/>
              <a:t>stakeholders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ANIS – IT </a:t>
            </a:r>
            <a:r>
              <a:rPr lang="ro-RO" dirty="0" err="1"/>
              <a:t>companies</a:t>
            </a:r>
            <a:endParaRPr lang="ro-RO" dirty="0"/>
          </a:p>
          <a:p>
            <a:pPr lvl="1"/>
            <a:r>
              <a:rPr lang="ro-RO" dirty="0"/>
              <a:t>SITT – IT </a:t>
            </a:r>
            <a:r>
              <a:rPr lang="ro-RO" dirty="0" err="1"/>
              <a:t>employees</a:t>
            </a:r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4AB56E88-1F96-288E-244E-F838E8E1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602" y="4389910"/>
            <a:ext cx="16192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F23DE9-F995-A33A-251C-A91B32F8FBEE}"/>
              </a:ext>
            </a:extLst>
          </p:cNvPr>
          <p:cNvSpPr txBox="1"/>
          <p:nvPr/>
        </p:nvSpPr>
        <p:spPr>
          <a:xfrm>
            <a:off x="1072510" y="5176084"/>
            <a:ext cx="24914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1" dirty="0" err="1">
                <a:effectLst/>
                <a:latin typeface="Roboto" panose="020B0604020202020204" pitchFamily="2" charset="0"/>
              </a:rPr>
              <a:t>Sindicatul</a:t>
            </a:r>
            <a:r>
              <a:rPr lang="en-US" b="0" i="1" dirty="0">
                <a:effectLst/>
                <a:latin typeface="Roboto" panose="020B0604020202020204" pitchFamily="2" charset="0"/>
              </a:rPr>
              <a:t> </a:t>
            </a:r>
            <a:r>
              <a:rPr lang="en-US" b="0" i="1" dirty="0" err="1">
                <a:effectLst/>
                <a:latin typeface="Roboto" panose="020B0604020202020204" pitchFamily="2" charset="0"/>
              </a:rPr>
              <a:t>național</a:t>
            </a:r>
            <a:r>
              <a:rPr lang="en-US" b="0" i="1" dirty="0">
                <a:effectLst/>
                <a:latin typeface="Roboto" panose="020B0604020202020204" pitchFamily="2" charset="0"/>
              </a:rPr>
              <a:t> al </a:t>
            </a:r>
            <a:r>
              <a:rPr lang="en-US" b="0" i="1" dirty="0" err="1">
                <a:effectLst/>
                <a:latin typeface="Roboto" panose="020B0604020202020204" pitchFamily="2" charset="0"/>
              </a:rPr>
              <a:t>angajaților</a:t>
            </a:r>
            <a:r>
              <a:rPr lang="en-US" b="0" i="1" dirty="0">
                <a:effectLst/>
                <a:latin typeface="Roboto" panose="020B0604020202020204" pitchFamily="2" charset="0"/>
              </a:rPr>
              <a:t> din </a:t>
            </a:r>
            <a:r>
              <a:rPr lang="en-US" b="0" i="1" dirty="0" err="1">
                <a:effectLst/>
                <a:latin typeface="Roboto" panose="020B0604020202020204" pitchFamily="2" charset="0"/>
              </a:rPr>
              <a:t>sectorul</a:t>
            </a:r>
            <a:r>
              <a:rPr lang="en-US" b="0" i="1" dirty="0">
                <a:effectLst/>
                <a:latin typeface="Roboto" panose="020B0604020202020204" pitchFamily="2" charset="0"/>
              </a:rPr>
              <a:t> ITC</a:t>
            </a:r>
            <a:endParaRPr lang="en-US" i="1" dirty="0"/>
          </a:p>
        </p:txBody>
      </p:sp>
      <p:pic>
        <p:nvPicPr>
          <p:cNvPr id="1032" name="Picture 8" descr="ANIS Romania | Bucharest">
            <a:extLst>
              <a:ext uri="{FF2B5EF4-FFF2-40B4-BE49-F238E27FC236}">
                <a16:creationId xmlns:a16="http://schemas.microsoft.com/office/drawing/2014/main" id="{1874C29F-F89C-15F8-E07D-4098D73D1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06" y="4046899"/>
            <a:ext cx="1337462" cy="133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AA8D5B-0735-979B-E29E-9DE9432765C9}"/>
              </a:ext>
            </a:extLst>
          </p:cNvPr>
          <p:cNvSpPr txBox="1"/>
          <p:nvPr/>
        </p:nvSpPr>
        <p:spPr>
          <a:xfrm>
            <a:off x="3940638" y="5176084"/>
            <a:ext cx="23839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i="1" dirty="0"/>
              <a:t>Asociatia Patronala a Industriei de Software si Servicii – ANIS</a:t>
            </a:r>
          </a:p>
        </p:txBody>
      </p:sp>
      <p:pic>
        <p:nvPicPr>
          <p:cNvPr id="8" name="Picture 2" descr="IEEE - Advancing Technology for Humanity">
            <a:extLst>
              <a:ext uri="{FF2B5EF4-FFF2-40B4-BE49-F238E27FC236}">
                <a16:creationId xmlns:a16="http://schemas.microsoft.com/office/drawing/2014/main" id="{053FF5C5-8497-3919-9331-021B83E72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242" y="4356572"/>
            <a:ext cx="12382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319916-8488-6CBE-ACF9-0388280EDED1}"/>
              </a:ext>
            </a:extLst>
          </p:cNvPr>
          <p:cNvSpPr txBox="1"/>
          <p:nvPr/>
        </p:nvSpPr>
        <p:spPr>
          <a:xfrm>
            <a:off x="6548173" y="5135216"/>
            <a:ext cx="217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Institute of Electrical and Electronics Engineers (IEEE)</a:t>
            </a:r>
          </a:p>
        </p:txBody>
      </p:sp>
      <p:pic>
        <p:nvPicPr>
          <p:cNvPr id="10" name="Picture 4" descr="&quot;acm&quot; in blue circle with gray rim, surrounded by blue diamond">
            <a:extLst>
              <a:ext uri="{FF2B5EF4-FFF2-40B4-BE49-F238E27FC236}">
                <a16:creationId xmlns:a16="http://schemas.microsoft.com/office/drawing/2014/main" id="{69992910-4E9A-B3A5-8B10-259E50CF3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305" y="418271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3561B1-4561-3982-5B94-C50FEFD4B763}"/>
              </a:ext>
            </a:extLst>
          </p:cNvPr>
          <p:cNvSpPr txBox="1"/>
          <p:nvPr/>
        </p:nvSpPr>
        <p:spPr>
          <a:xfrm>
            <a:off x="9238932" y="5236940"/>
            <a:ext cx="19152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Association for Computing Machinery</a:t>
            </a:r>
          </a:p>
        </p:txBody>
      </p:sp>
    </p:spTree>
    <p:extLst>
      <p:ext uri="{BB962C8B-B14F-4D97-AF65-F5344CB8AC3E}">
        <p14:creationId xmlns:p14="http://schemas.microsoft.com/office/powerpoint/2010/main" val="146396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CB16-7794-EF00-ADD6-4030124E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4287-48FB-1826-0164-5B3D00085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dirty="0"/>
              <a:t>Would you at the request of your employer implement an economic simulator that is “fixed” to show positive growth for the next 3 years?</a:t>
            </a:r>
          </a:p>
        </p:txBody>
      </p:sp>
    </p:spTree>
    <p:extLst>
      <p:ext uri="{BB962C8B-B14F-4D97-AF65-F5344CB8AC3E}">
        <p14:creationId xmlns:p14="http://schemas.microsoft.com/office/powerpoint/2010/main" val="221940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4B18-CCF7-EDDA-2364-C5FA348C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sustainability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A30FD-320E-E7CF-0D4E-C9F49D51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2102" cy="4351338"/>
          </a:xfrm>
        </p:spPr>
        <p:txBody>
          <a:bodyPr>
            <a:normAutofit fontScale="92500"/>
          </a:bodyPr>
          <a:lstStyle/>
          <a:p>
            <a:r>
              <a:rPr lang="ro-RO" dirty="0"/>
              <a:t>Hard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find</a:t>
            </a:r>
            <a:r>
              <a:rPr lang="ro-RO" dirty="0"/>
              <a:t> a precise </a:t>
            </a:r>
            <a:r>
              <a:rPr lang="ro-RO" dirty="0" err="1"/>
              <a:t>definition</a:t>
            </a:r>
            <a:r>
              <a:rPr lang="ro-RO" dirty="0"/>
              <a:t>.</a:t>
            </a:r>
          </a:p>
          <a:p>
            <a:r>
              <a:rPr lang="ro-RO" dirty="0" err="1"/>
              <a:t>Sustainability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quality of an </a:t>
            </a:r>
            <a:r>
              <a:rPr lang="ro-RO" dirty="0" err="1"/>
              <a:t>activity</a:t>
            </a:r>
            <a:r>
              <a:rPr lang="ro-RO" dirty="0"/>
              <a:t> or a product,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b="1" dirty="0" err="1"/>
              <a:t>balances</a:t>
            </a:r>
            <a:r>
              <a:rPr lang="ro-RO" b="1" dirty="0"/>
              <a:t>, </a:t>
            </a:r>
            <a:r>
              <a:rPr lang="ro-RO" b="1" dirty="0" err="1"/>
              <a:t>preserves</a:t>
            </a:r>
            <a:r>
              <a:rPr lang="ro-RO" b="1" dirty="0"/>
              <a:t>, </a:t>
            </a:r>
            <a:r>
              <a:rPr lang="ro-RO" b="1" dirty="0" err="1"/>
              <a:t>and</a:t>
            </a:r>
            <a:r>
              <a:rPr lang="ro-RO" b="1" dirty="0"/>
              <a:t> </a:t>
            </a:r>
            <a:r>
              <a:rPr lang="ro-RO" b="1" dirty="0" err="1"/>
              <a:t>improves</a:t>
            </a:r>
            <a:r>
              <a:rPr lang="ro-RO" b="1" dirty="0"/>
              <a:t> </a:t>
            </a:r>
            <a:r>
              <a:rPr lang="ro-RO" dirty="0"/>
              <a:t>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following</a:t>
            </a:r>
            <a:r>
              <a:rPr lang="ro-RO" dirty="0"/>
              <a:t> </a:t>
            </a:r>
            <a:r>
              <a:rPr lang="ro-RO" dirty="0" err="1"/>
              <a:t>three</a:t>
            </a:r>
            <a:r>
              <a:rPr lang="ro-RO" dirty="0"/>
              <a:t> </a:t>
            </a:r>
            <a:r>
              <a:rPr lang="ro-RO" dirty="0" err="1"/>
              <a:t>dimensions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Social</a:t>
            </a:r>
          </a:p>
          <a:p>
            <a:pPr lvl="1"/>
            <a:r>
              <a:rPr lang="ro-RO" dirty="0"/>
              <a:t>Economic</a:t>
            </a:r>
          </a:p>
          <a:p>
            <a:pPr lvl="1"/>
            <a:r>
              <a:rPr lang="ro-RO" dirty="0" err="1"/>
              <a:t>Environment</a:t>
            </a:r>
            <a:endParaRPr lang="ro-RO" dirty="0"/>
          </a:p>
          <a:p>
            <a:r>
              <a:rPr lang="ro-RO" dirty="0"/>
              <a:t>In </a:t>
            </a:r>
            <a:r>
              <a:rPr lang="ro-RO" dirty="0" err="1"/>
              <a:t>order</a:t>
            </a:r>
            <a:r>
              <a:rPr lang="ro-RO" dirty="0"/>
              <a:t> for a product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sustainable</a:t>
            </a:r>
            <a:r>
              <a:rPr lang="ro-RO" dirty="0"/>
              <a:t>, it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generally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economically</a:t>
            </a:r>
            <a:r>
              <a:rPr lang="ro-RO" dirty="0"/>
              <a:t> </a:t>
            </a:r>
            <a:r>
              <a:rPr lang="ro-RO" dirty="0" err="1"/>
              <a:t>viable</a:t>
            </a:r>
            <a:r>
              <a:rPr lang="ro-RO" dirty="0"/>
              <a:t>, </a:t>
            </a:r>
            <a:r>
              <a:rPr lang="ro-RO" dirty="0" err="1"/>
              <a:t>preserve</a:t>
            </a:r>
            <a:r>
              <a:rPr lang="ro-RO" dirty="0"/>
              <a:t> or </a:t>
            </a:r>
            <a:r>
              <a:rPr lang="ro-RO" dirty="0" err="1"/>
              <a:t>improving</a:t>
            </a:r>
            <a:r>
              <a:rPr lang="ro-RO" dirty="0"/>
              <a:t> </a:t>
            </a:r>
            <a:r>
              <a:rPr lang="ro-RO" dirty="0" err="1"/>
              <a:t>existing</a:t>
            </a:r>
            <a:r>
              <a:rPr lang="ro-RO" dirty="0"/>
              <a:t> social </a:t>
            </a:r>
            <a:r>
              <a:rPr lang="ro-RO" dirty="0" err="1"/>
              <a:t>structures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minimizing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environmental</a:t>
            </a:r>
            <a:r>
              <a:rPr lang="ro-RO" dirty="0"/>
              <a:t> </a:t>
            </a:r>
            <a:r>
              <a:rPr lang="ro-RO" dirty="0" err="1"/>
              <a:t>footprint</a:t>
            </a:r>
            <a:r>
              <a:rPr lang="ro-RO" dirty="0"/>
              <a:t>.</a:t>
            </a:r>
          </a:p>
          <a:p>
            <a:endParaRPr lang="en-US" dirty="0"/>
          </a:p>
        </p:txBody>
      </p:sp>
      <p:pic>
        <p:nvPicPr>
          <p:cNvPr id="3076" name="Picture 4" descr="File:11625 2018 627 Fig1 HTML.webp">
            <a:extLst>
              <a:ext uri="{FF2B5EF4-FFF2-40B4-BE49-F238E27FC236}">
                <a16:creationId xmlns:a16="http://schemas.microsoft.com/office/drawing/2014/main" id="{D8AEC811-9712-F294-96AA-83E694C8D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315" y="2697908"/>
            <a:ext cx="3756604" cy="239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46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82C0DF-85F3-5653-7DF8-AA36F97C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sustainability</a:t>
            </a:r>
            <a:r>
              <a:rPr lang="ro-RO" dirty="0"/>
              <a:t>?</a:t>
            </a:r>
            <a:endParaRPr lang="en-US" dirty="0"/>
          </a:p>
        </p:txBody>
      </p:sp>
      <p:pic>
        <p:nvPicPr>
          <p:cNvPr id="4098" name="Picture 2" descr="UN Sustainable Development Goals - Sustainability">
            <a:extLst>
              <a:ext uri="{FF2B5EF4-FFF2-40B4-BE49-F238E27FC236}">
                <a16:creationId xmlns:a16="http://schemas.microsoft.com/office/drawing/2014/main" id="{CB838AF1-2802-E44E-7FA9-CC7BDD2DDD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853406"/>
            <a:ext cx="69342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16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e 3">
            <a:extLst>
              <a:ext uri="{FF2B5EF4-FFF2-40B4-BE49-F238E27FC236}">
                <a16:creationId xmlns:a16="http://schemas.microsoft.com/office/drawing/2014/main" id="{E220E129-9DA8-2381-EA67-18179C2ECE64}"/>
              </a:ext>
            </a:extLst>
          </p:cNvPr>
          <p:cNvSpPr/>
          <p:nvPr/>
        </p:nvSpPr>
        <p:spPr>
          <a:xfrm>
            <a:off x="4329953" y="2861582"/>
            <a:ext cx="2780339" cy="60127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o-RO" sz="2800" b="1" dirty="0"/>
              <a:t>SUSTAINABILITY</a:t>
            </a:r>
            <a:endParaRPr lang="en-US" sz="28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C0DB99-C53B-EB2B-8240-3C454FE0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o-RO" dirty="0" err="1"/>
              <a:t>Sustainability</a:t>
            </a:r>
            <a:r>
              <a:rPr lang="ro-RO" dirty="0"/>
              <a:t> </a:t>
            </a:r>
            <a:r>
              <a:rPr lang="ro-RO" dirty="0" err="1"/>
              <a:t>prevalence</a:t>
            </a:r>
            <a:r>
              <a:rPr lang="ro-RO" dirty="0"/>
              <a:t> in IT </a:t>
            </a:r>
            <a:r>
              <a:rPr lang="ro-RO" dirty="0" err="1"/>
              <a:t>topics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0EAEF8-B23F-7BCE-02DB-DB50EBF8211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7110292" y="2975843"/>
            <a:ext cx="573742" cy="18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B46C7C-4E1C-27F9-9DCC-F95CD87D94C1}"/>
              </a:ext>
            </a:extLst>
          </p:cNvPr>
          <p:cNvSpPr/>
          <p:nvPr/>
        </p:nvSpPr>
        <p:spPr>
          <a:xfrm>
            <a:off x="7684034" y="2568689"/>
            <a:ext cx="2274474" cy="814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Computer Hardware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Architecture</a:t>
            </a:r>
            <a:endParaRPr lang="en-US" dirty="0"/>
          </a:p>
        </p:txBody>
      </p:sp>
      <p:sp>
        <p:nvSpPr>
          <p:cNvPr id="10" name="Wave 9">
            <a:extLst>
              <a:ext uri="{FF2B5EF4-FFF2-40B4-BE49-F238E27FC236}">
                <a16:creationId xmlns:a16="http://schemas.microsoft.com/office/drawing/2014/main" id="{FE6852D6-610B-9405-95A3-536181E66B74}"/>
              </a:ext>
            </a:extLst>
          </p:cNvPr>
          <p:cNvSpPr/>
          <p:nvPr/>
        </p:nvSpPr>
        <p:spPr>
          <a:xfrm>
            <a:off x="9862458" y="1834613"/>
            <a:ext cx="1467650" cy="997304"/>
          </a:xfrm>
          <a:prstGeom prst="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Energetic </a:t>
            </a:r>
            <a:r>
              <a:rPr lang="ro-RO" dirty="0" err="1"/>
              <a:t>efficiency</a:t>
            </a:r>
            <a:endParaRPr lang="en-US" dirty="0"/>
          </a:p>
        </p:txBody>
      </p:sp>
      <p:sp>
        <p:nvSpPr>
          <p:cNvPr id="12" name="Wave 11">
            <a:extLst>
              <a:ext uri="{FF2B5EF4-FFF2-40B4-BE49-F238E27FC236}">
                <a16:creationId xmlns:a16="http://schemas.microsoft.com/office/drawing/2014/main" id="{8233753C-212D-488E-1FD8-22BC39B2A8F1}"/>
              </a:ext>
            </a:extLst>
          </p:cNvPr>
          <p:cNvSpPr/>
          <p:nvPr/>
        </p:nvSpPr>
        <p:spPr>
          <a:xfrm>
            <a:off x="9862458" y="2712614"/>
            <a:ext cx="1467650" cy="997304"/>
          </a:xfrm>
          <a:prstGeom prst="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Economic </a:t>
            </a:r>
            <a:r>
              <a:rPr lang="ro-RO" dirty="0" err="1"/>
              <a:t>efficiency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F6825-37B4-358C-FAB6-095B586A2F49}"/>
              </a:ext>
            </a:extLst>
          </p:cNvPr>
          <p:cNvSpPr/>
          <p:nvPr/>
        </p:nvSpPr>
        <p:spPr>
          <a:xfrm>
            <a:off x="2233492" y="2229050"/>
            <a:ext cx="1522720" cy="814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Artificial Intelligence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30DA1-1421-5568-307C-78820CE382E5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 flipV="1">
            <a:off x="3756212" y="2636204"/>
            <a:ext cx="573741" cy="52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Wave 17">
            <a:extLst>
              <a:ext uri="{FF2B5EF4-FFF2-40B4-BE49-F238E27FC236}">
                <a16:creationId xmlns:a16="http://schemas.microsoft.com/office/drawing/2014/main" id="{622FB8D1-E1E8-4283-1423-F1F464927036}"/>
              </a:ext>
            </a:extLst>
          </p:cNvPr>
          <p:cNvSpPr/>
          <p:nvPr/>
        </p:nvSpPr>
        <p:spPr>
          <a:xfrm>
            <a:off x="892628" y="1571965"/>
            <a:ext cx="1522720" cy="996724"/>
          </a:xfrm>
          <a:prstGeom prst="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Social impact (</a:t>
            </a:r>
            <a:r>
              <a:rPr lang="ro-RO" dirty="0" err="1"/>
              <a:t>Ethical</a:t>
            </a:r>
            <a:r>
              <a:rPr lang="ro-RO" dirty="0"/>
              <a:t> AI)</a:t>
            </a:r>
            <a:endParaRPr lang="en-US" dirty="0"/>
          </a:p>
        </p:txBody>
      </p:sp>
      <p:sp>
        <p:nvSpPr>
          <p:cNvPr id="19" name="Wave 18">
            <a:extLst>
              <a:ext uri="{FF2B5EF4-FFF2-40B4-BE49-F238E27FC236}">
                <a16:creationId xmlns:a16="http://schemas.microsoft.com/office/drawing/2014/main" id="{8FD63CFD-99D9-3EE3-07CC-9FD16D197560}"/>
              </a:ext>
            </a:extLst>
          </p:cNvPr>
          <p:cNvSpPr/>
          <p:nvPr/>
        </p:nvSpPr>
        <p:spPr>
          <a:xfrm>
            <a:off x="892628" y="2466134"/>
            <a:ext cx="1522720" cy="996724"/>
          </a:xfrm>
          <a:prstGeom prst="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Economic </a:t>
            </a:r>
            <a:r>
              <a:rPr lang="ro-RO" dirty="0" err="1"/>
              <a:t>improvement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F7D226-98FE-D0BB-02C8-18F548D40546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710520" y="3420127"/>
            <a:ext cx="9602" cy="1879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DAAA324-AC1E-FCA8-791A-0E6C9F3D68CD}"/>
              </a:ext>
            </a:extLst>
          </p:cNvPr>
          <p:cNvSpPr/>
          <p:nvPr/>
        </p:nvSpPr>
        <p:spPr>
          <a:xfrm>
            <a:off x="4949160" y="5299481"/>
            <a:ext cx="1522720" cy="814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IoT systems</a:t>
            </a:r>
          </a:p>
        </p:txBody>
      </p:sp>
      <p:sp>
        <p:nvSpPr>
          <p:cNvPr id="24" name="Wave 23">
            <a:extLst>
              <a:ext uri="{FF2B5EF4-FFF2-40B4-BE49-F238E27FC236}">
                <a16:creationId xmlns:a16="http://schemas.microsoft.com/office/drawing/2014/main" id="{C6FD47B2-296E-38E3-C682-D0EA7A251EAA}"/>
              </a:ext>
            </a:extLst>
          </p:cNvPr>
          <p:cNvSpPr/>
          <p:nvPr/>
        </p:nvSpPr>
        <p:spPr>
          <a:xfrm>
            <a:off x="3517368" y="4633752"/>
            <a:ext cx="1522720" cy="996724"/>
          </a:xfrm>
          <a:prstGeom prst="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Environment optimization</a:t>
            </a:r>
          </a:p>
        </p:txBody>
      </p:sp>
      <p:sp>
        <p:nvSpPr>
          <p:cNvPr id="25" name="Wave 24">
            <a:extLst>
              <a:ext uri="{FF2B5EF4-FFF2-40B4-BE49-F238E27FC236}">
                <a16:creationId xmlns:a16="http://schemas.microsoft.com/office/drawing/2014/main" id="{DCD8D21F-5026-8B96-CEC1-931ABF8361EA}"/>
              </a:ext>
            </a:extLst>
          </p:cNvPr>
          <p:cNvSpPr/>
          <p:nvPr/>
        </p:nvSpPr>
        <p:spPr>
          <a:xfrm>
            <a:off x="3483750" y="5535866"/>
            <a:ext cx="1589955" cy="996724"/>
          </a:xfrm>
          <a:prstGeom prst="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Environmental overhead</a:t>
            </a:r>
          </a:p>
        </p:txBody>
      </p:sp>
    </p:spTree>
    <p:extLst>
      <p:ext uri="{BB962C8B-B14F-4D97-AF65-F5344CB8AC3E}">
        <p14:creationId xmlns:p14="http://schemas.microsoft.com/office/powerpoint/2010/main" val="122607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ryptocurrency - Wikipedia">
            <a:extLst>
              <a:ext uri="{FF2B5EF4-FFF2-40B4-BE49-F238E27FC236}">
                <a16:creationId xmlns:a16="http://schemas.microsoft.com/office/drawing/2014/main" id="{DFD0DCF9-2587-A995-6B6C-121910474A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498" y="1690688"/>
            <a:ext cx="2175669" cy="21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DE7CBC5-F89F-BE78-679B-7D9D4873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sustainable?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B93D1-6032-EA82-263C-4CEFA31825D1}"/>
              </a:ext>
            </a:extLst>
          </p:cNvPr>
          <p:cNvSpPr txBox="1"/>
          <p:nvPr/>
        </p:nvSpPr>
        <p:spPr>
          <a:xfrm>
            <a:off x="1946495" y="4291342"/>
            <a:ext cx="79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Social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D155D-22D0-C9AD-C5E8-4344260CDEB2}"/>
              </a:ext>
            </a:extLst>
          </p:cNvPr>
          <p:cNvSpPr txBox="1"/>
          <p:nvPr/>
        </p:nvSpPr>
        <p:spPr>
          <a:xfrm>
            <a:off x="8843544" y="4291342"/>
            <a:ext cx="140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Economic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D5810E-900B-718A-0315-EDA5EB142E4D}"/>
              </a:ext>
            </a:extLst>
          </p:cNvPr>
          <p:cNvSpPr txBox="1"/>
          <p:nvPr/>
        </p:nvSpPr>
        <p:spPr>
          <a:xfrm>
            <a:off x="4921930" y="4291342"/>
            <a:ext cx="174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Environmental</a:t>
            </a:r>
          </a:p>
        </p:txBody>
      </p:sp>
      <p:pic>
        <p:nvPicPr>
          <p:cNvPr id="10" name="Graphic 9" descr="Badge Question Mark with solid fill">
            <a:extLst>
              <a:ext uri="{FF2B5EF4-FFF2-40B4-BE49-F238E27FC236}">
                <a16:creationId xmlns:a16="http://schemas.microsoft.com/office/drawing/2014/main" id="{C59ACFD3-A8E9-5080-59B8-457F0A769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7647" y="4746279"/>
            <a:ext cx="914400" cy="914400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D1F01E43-2746-B167-6E60-A75D62A9C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35753" y="4746279"/>
            <a:ext cx="914400" cy="914400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FF8620C9-7332-EE7B-5211-3569A5B26D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7132" y="4746279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D09268-5492-3A00-4ED1-39BE59204E5B}"/>
              </a:ext>
            </a:extLst>
          </p:cNvPr>
          <p:cNvSpPr txBox="1"/>
          <p:nvPr/>
        </p:nvSpPr>
        <p:spPr>
          <a:xfrm>
            <a:off x="1062208" y="5660679"/>
            <a:ext cx="298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Hasn’t really revolutionized, or replaced currency … yet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094047-8170-15EA-F546-8C6B240A8805}"/>
              </a:ext>
            </a:extLst>
          </p:cNvPr>
          <p:cNvSpPr txBox="1"/>
          <p:nvPr/>
        </p:nvSpPr>
        <p:spPr>
          <a:xfrm>
            <a:off x="4302669" y="5660678"/>
            <a:ext cx="2981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“one bitcoin transaction takes 1,449 kWh to complete, or the equivalent of approximately 50 days of power for the average US household” - </a:t>
            </a:r>
            <a:r>
              <a:rPr lang="en-US" sz="1200" dirty="0">
                <a:hlinkClick r:id="rId9"/>
              </a:rPr>
              <a:t>CNET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D514B-394A-DC56-791B-843AAFBD3CBC}"/>
              </a:ext>
            </a:extLst>
          </p:cNvPr>
          <p:cNvSpPr txBox="1"/>
          <p:nvPr/>
        </p:nvSpPr>
        <p:spPr>
          <a:xfrm>
            <a:off x="7902250" y="5660679"/>
            <a:ext cx="298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does facilitate some form of economic value </a:t>
            </a:r>
          </a:p>
        </p:txBody>
      </p:sp>
    </p:spTree>
    <p:extLst>
      <p:ext uri="{BB962C8B-B14F-4D97-AF65-F5344CB8AC3E}">
        <p14:creationId xmlns:p14="http://schemas.microsoft.com/office/powerpoint/2010/main" val="428211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F5BF9BA03CD448733D401D2715B86" ma:contentTypeVersion="6" ma:contentTypeDescription="Create a new document." ma:contentTypeScope="" ma:versionID="eb3614a9e408adde10eb4d71d4895d76">
  <xsd:schema xmlns:xsd="http://www.w3.org/2001/XMLSchema" xmlns:xs="http://www.w3.org/2001/XMLSchema" xmlns:p="http://schemas.microsoft.com/office/2006/metadata/properties" xmlns:ns2="d040b213-39be-4216-a7d7-4c420e05192f" xmlns:ns3="d5984b22-f06d-428a-9753-d5eac3e5b778" targetNamespace="http://schemas.microsoft.com/office/2006/metadata/properties" ma:root="true" ma:fieldsID="d4a88bbfa7bb68f8259b6aba89b1dd6e" ns2:_="" ns3:_="">
    <xsd:import namespace="d040b213-39be-4216-a7d7-4c420e05192f"/>
    <xsd:import namespace="d5984b22-f06d-428a-9753-d5eac3e5b77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0b213-39be-4216-a7d7-4c420e05192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984b22-f06d-428a-9753-d5eac3e5b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4F6F04-0003-44C9-9FC1-950EE2D8F1BC}"/>
</file>

<file path=customXml/itemProps2.xml><?xml version="1.0" encoding="utf-8"?>
<ds:datastoreItem xmlns:ds="http://schemas.openxmlformats.org/officeDocument/2006/customXml" ds:itemID="{33DCD9BA-B338-481C-A8E8-A96E55E2831A}"/>
</file>

<file path=customXml/itemProps3.xml><?xml version="1.0" encoding="utf-8"?>
<ds:datastoreItem xmlns:ds="http://schemas.openxmlformats.org/officeDocument/2006/customXml" ds:itemID="{B792A16C-56A7-448C-A9D3-B8E3683D5D33}"/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600</Words>
  <Application>Microsoft Macintosh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Theme</vt:lpstr>
      <vt:lpstr>Course 12 - Sustainability and Ethics in Software Engineering</vt:lpstr>
      <vt:lpstr>Why talk about Sustainability and Ethics in a Software Engineering course</vt:lpstr>
      <vt:lpstr>1. Understanding the interests of all parties involved</vt:lpstr>
      <vt:lpstr>2. Member in a profession</vt:lpstr>
      <vt:lpstr>Question</vt:lpstr>
      <vt:lpstr>What is sustainability?</vt:lpstr>
      <vt:lpstr>What is sustainability?</vt:lpstr>
      <vt:lpstr>Sustainability prevalence in IT topics</vt:lpstr>
      <vt:lpstr>Is it sustainable?</vt:lpstr>
      <vt:lpstr>Is it sustainable?</vt:lpstr>
      <vt:lpstr>Is it sustainable?</vt:lpstr>
      <vt:lpstr>Problem with sustainability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12 - Sustainability and Ethics in Software Engineering</dc:title>
  <dc:creator>Rares Cristea</dc:creator>
  <cp:lastModifiedBy>Rares Cristea</cp:lastModifiedBy>
  <cp:revision>5</cp:revision>
  <dcterms:created xsi:type="dcterms:W3CDTF">2023-01-08T18:13:35Z</dcterms:created>
  <dcterms:modified xsi:type="dcterms:W3CDTF">2023-01-10T08:43:14Z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0x010100DF1F5BF9BA03CD448733D401D2715B86</vt:lpwstr>
  </property>
</Properties>
</file>