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5" r:id="rId5"/>
    <p:sldId id="266" r:id="rId6"/>
    <p:sldId id="267" r:id="rId7"/>
    <p:sldId id="274" r:id="rId8"/>
    <p:sldId id="273" r:id="rId9"/>
    <p:sldId id="269" r:id="rId10"/>
    <p:sldId id="270" r:id="rId11"/>
    <p:sldId id="259" r:id="rId12"/>
    <p:sldId id="260" r:id="rId13"/>
    <p:sldId id="261" r:id="rId14"/>
    <p:sldId id="262" r:id="rId15"/>
    <p:sldId id="272" r:id="rId16"/>
    <p:sldId id="275" r:id="rId17"/>
    <p:sldId id="263" r:id="rId18"/>
    <p:sldId id="26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02" autoAdjust="0"/>
  </p:normalViewPr>
  <p:slideViewPr>
    <p:cSldViewPr snapToGrid="0">
      <p:cViewPr>
        <p:scale>
          <a:sx n="66" d="100"/>
          <a:sy n="66" d="100"/>
        </p:scale>
        <p:origin x="1301"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EF8BAF-0845-4028-84CC-52FA6095FF2C}" type="doc">
      <dgm:prSet loTypeId="urn:microsoft.com/office/officeart/2005/8/layout/hList1" loCatId="list" qsTypeId="urn:microsoft.com/office/officeart/2005/8/quickstyle/simple1" qsCatId="simple" csTypeId="urn:microsoft.com/office/officeart/2005/8/colors/accent2_1" csCatId="accent2" phldr="1"/>
      <dgm:spPr/>
      <dgm:t>
        <a:bodyPr/>
        <a:lstStyle/>
        <a:p>
          <a:endParaRPr lang="ro-RO"/>
        </a:p>
      </dgm:t>
    </dgm:pt>
    <dgm:pt modelId="{3A4347D9-8AA4-40E2-BADF-6B093577E0FA}">
      <dgm:prSet phldrT="[Text]" custT="1"/>
      <dgm:spPr>
        <a:ln>
          <a:solidFill>
            <a:srgbClr val="590056"/>
          </a:solidFill>
        </a:ln>
      </dgm:spPr>
      <dgm:t>
        <a:bodyPr/>
        <a:lstStyle/>
        <a:p>
          <a:r>
            <a:rPr lang="en-US" sz="3200" dirty="0" err="1">
              <a:solidFill>
                <a:schemeClr val="tx1"/>
              </a:solidFill>
              <a:latin typeface="Georgia" panose="02040502050405020303" pitchFamily="18" charset="0"/>
            </a:rPr>
            <a:t>Delegare</a:t>
          </a:r>
          <a:endParaRPr lang="ro-RO" sz="3200" dirty="0">
            <a:solidFill>
              <a:schemeClr val="tx1"/>
            </a:solidFill>
            <a:latin typeface="Georgia" panose="02040502050405020303" pitchFamily="18" charset="0"/>
          </a:endParaRPr>
        </a:p>
      </dgm:t>
    </dgm:pt>
    <dgm:pt modelId="{0D1DD0F3-D4CB-443B-8975-5F62AA52429A}" type="parTrans" cxnId="{21AE33DD-E032-4F86-ACB9-DE99BA30F01E}">
      <dgm:prSet/>
      <dgm:spPr/>
      <dgm:t>
        <a:bodyPr/>
        <a:lstStyle/>
        <a:p>
          <a:endParaRPr lang="ro-RO"/>
        </a:p>
      </dgm:t>
    </dgm:pt>
    <dgm:pt modelId="{368C933C-F936-4487-9D30-5AAFE3976E92}" type="sibTrans" cxnId="{21AE33DD-E032-4F86-ACB9-DE99BA30F01E}">
      <dgm:prSet/>
      <dgm:spPr/>
      <dgm:t>
        <a:bodyPr/>
        <a:lstStyle/>
        <a:p>
          <a:endParaRPr lang="ro-RO"/>
        </a:p>
      </dgm:t>
    </dgm:pt>
    <dgm:pt modelId="{3275FD03-A78A-4A63-BCCE-062AA7D6D3C7}">
      <dgm:prSet phldrT="[Text]" custT="1"/>
      <dgm:spPr>
        <a:ln>
          <a:solidFill>
            <a:srgbClr val="590056">
              <a:alpha val="90000"/>
            </a:srgbClr>
          </a:solidFill>
        </a:ln>
      </dgm:spPr>
      <dgm:t>
        <a:bodyPr/>
        <a:lstStyle/>
        <a:p>
          <a:pPr algn="just">
            <a:buFont typeface="Arial" panose="020B0604020202020204" pitchFamily="34" charset="0"/>
            <a:buChar char="•"/>
          </a:pPr>
          <a:r>
            <a:rPr lang="ro-RO" altLang="en-US" sz="1200" dirty="0">
              <a:latin typeface="Georgia" panose="02040502050405020303" pitchFamily="18" charset="0"/>
            </a:rPr>
            <a:t>priveşte doar locul muncii;</a:t>
          </a:r>
          <a:endParaRPr lang="ro-RO" sz="1200" dirty="0"/>
        </a:p>
      </dgm:t>
    </dgm:pt>
    <dgm:pt modelId="{99D1BA65-5DE1-4EA8-8CF0-AB3A8304FADD}" type="parTrans" cxnId="{B3A90B52-B412-44ED-8AB8-AD89F2D31AB1}">
      <dgm:prSet/>
      <dgm:spPr/>
      <dgm:t>
        <a:bodyPr/>
        <a:lstStyle/>
        <a:p>
          <a:endParaRPr lang="ro-RO"/>
        </a:p>
      </dgm:t>
    </dgm:pt>
    <dgm:pt modelId="{08612266-D318-49AB-9D91-B22B546F481A}" type="sibTrans" cxnId="{B3A90B52-B412-44ED-8AB8-AD89F2D31AB1}">
      <dgm:prSet/>
      <dgm:spPr/>
      <dgm:t>
        <a:bodyPr/>
        <a:lstStyle/>
        <a:p>
          <a:endParaRPr lang="ro-RO"/>
        </a:p>
      </dgm:t>
    </dgm:pt>
    <dgm:pt modelId="{4221A456-A54D-4984-AF3E-0E528AAD03D1}">
      <dgm:prSet phldrT="[Text]" custT="1"/>
      <dgm:spPr>
        <a:ln>
          <a:solidFill>
            <a:srgbClr val="590056"/>
          </a:solidFill>
        </a:ln>
      </dgm:spPr>
      <dgm:t>
        <a:bodyPr/>
        <a:lstStyle/>
        <a:p>
          <a:r>
            <a:rPr lang="en-US" sz="3200" dirty="0" err="1">
              <a:solidFill>
                <a:schemeClr val="tx1"/>
              </a:solidFill>
              <a:latin typeface="Georgia" panose="02040502050405020303" pitchFamily="18" charset="0"/>
            </a:rPr>
            <a:t>Deta</a:t>
          </a:r>
          <a:r>
            <a:rPr lang="ro-RO" sz="3200" dirty="0">
              <a:solidFill>
                <a:schemeClr val="tx1"/>
              </a:solidFill>
              <a:latin typeface="Georgia" panose="02040502050405020303" pitchFamily="18" charset="0"/>
            </a:rPr>
            <a:t>ș</a:t>
          </a:r>
          <a:r>
            <a:rPr lang="en-US" sz="3200" dirty="0">
              <a:solidFill>
                <a:schemeClr val="tx1"/>
              </a:solidFill>
              <a:latin typeface="Georgia" panose="02040502050405020303" pitchFamily="18" charset="0"/>
            </a:rPr>
            <a:t>are</a:t>
          </a:r>
          <a:endParaRPr lang="ro-RO" sz="3200" dirty="0">
            <a:solidFill>
              <a:schemeClr val="tx1"/>
            </a:solidFill>
            <a:latin typeface="Georgia" panose="02040502050405020303" pitchFamily="18" charset="0"/>
          </a:endParaRPr>
        </a:p>
      </dgm:t>
    </dgm:pt>
    <dgm:pt modelId="{2DA023F1-EF45-4C93-A706-9909CC487AEB}" type="parTrans" cxnId="{524A28CC-2C1A-44B6-A282-5A94B966BC23}">
      <dgm:prSet/>
      <dgm:spPr/>
      <dgm:t>
        <a:bodyPr/>
        <a:lstStyle/>
        <a:p>
          <a:endParaRPr lang="ro-RO"/>
        </a:p>
      </dgm:t>
    </dgm:pt>
    <dgm:pt modelId="{56884798-409F-44E1-8F5E-323BD3A0D2A9}" type="sibTrans" cxnId="{524A28CC-2C1A-44B6-A282-5A94B966BC23}">
      <dgm:prSet/>
      <dgm:spPr/>
      <dgm:t>
        <a:bodyPr/>
        <a:lstStyle/>
        <a:p>
          <a:endParaRPr lang="ro-RO"/>
        </a:p>
      </dgm:t>
    </dgm:pt>
    <dgm:pt modelId="{FD8F5C3A-8747-4E43-8164-02DA1C63D15F}">
      <dgm:prSet phldrT="[Text]" custT="1"/>
      <dgm:spPr>
        <a:ln>
          <a:solidFill>
            <a:srgbClr val="590056">
              <a:alpha val="90000"/>
            </a:srgbClr>
          </a:solidFill>
        </a:ln>
      </dgm:spPr>
      <dgm:t>
        <a:bodyPr/>
        <a:lstStyle/>
        <a:p>
          <a:pPr algn="just"/>
          <a:r>
            <a:rPr lang="ro-RO" altLang="en-US" sz="1200" dirty="0">
              <a:latin typeface="Georgia" panose="02040502050405020303" pitchFamily="18" charset="0"/>
            </a:rPr>
            <a:t>poate privi şi felul muncii, însă doar cu acordul angajatului;</a:t>
          </a:r>
          <a:endParaRPr lang="ro-RO" sz="1200" dirty="0"/>
        </a:p>
      </dgm:t>
    </dgm:pt>
    <dgm:pt modelId="{5616C04B-422B-45FC-845D-A4D1DD07061E}" type="parTrans" cxnId="{E2219A39-300C-421E-A0A2-E46EF55DA216}">
      <dgm:prSet/>
      <dgm:spPr/>
      <dgm:t>
        <a:bodyPr/>
        <a:lstStyle/>
        <a:p>
          <a:endParaRPr lang="ro-RO"/>
        </a:p>
      </dgm:t>
    </dgm:pt>
    <dgm:pt modelId="{F0B34781-F084-4F2C-A11B-A862BA528235}" type="sibTrans" cxnId="{E2219A39-300C-421E-A0A2-E46EF55DA216}">
      <dgm:prSet/>
      <dgm:spPr/>
      <dgm:t>
        <a:bodyPr/>
        <a:lstStyle/>
        <a:p>
          <a:endParaRPr lang="ro-RO"/>
        </a:p>
      </dgm:t>
    </dgm:pt>
    <dgm:pt modelId="{CE365626-1506-4113-B6BA-43940078BB81}">
      <dgm:prSet custT="1"/>
      <dgm:spPr>
        <a:ln>
          <a:solidFill>
            <a:srgbClr val="590056">
              <a:alpha val="90000"/>
            </a:srgbClr>
          </a:solidFill>
        </a:ln>
      </dgm:spPr>
      <dgm:t>
        <a:bodyPr/>
        <a:lstStyle/>
        <a:p>
          <a:pPr algn="just"/>
          <a:r>
            <a:rPr lang="ro-RO" altLang="en-US" sz="1200" b="1" dirty="0">
              <a:latin typeface="Georgia" panose="02040502050405020303" pitchFamily="18" charset="0"/>
            </a:rPr>
            <a:t>60 de zile in 12 luni</a:t>
          </a:r>
          <a:r>
            <a:rPr lang="ro-RO" altLang="en-US" sz="1200" dirty="0">
              <a:latin typeface="Georgia" panose="02040502050405020303" pitchFamily="18" charset="0"/>
            </a:rPr>
            <a:t>; orice prelungiri - doar cu acordul angajatului (refuzul nu poate fi </a:t>
          </a:r>
          <a:r>
            <a:rPr lang="ro-RO" altLang="en-US" sz="1200" dirty="0" err="1">
              <a:latin typeface="Georgia" panose="02040502050405020303" pitchFamily="18" charset="0"/>
            </a:rPr>
            <a:t>sancţionat</a:t>
          </a:r>
          <a:r>
            <a:rPr lang="ro-RO" altLang="en-US" sz="1200" dirty="0">
              <a:latin typeface="Georgia" panose="02040502050405020303" pitchFamily="18" charset="0"/>
            </a:rPr>
            <a:t> disciplinar);</a:t>
          </a:r>
        </a:p>
      </dgm:t>
    </dgm:pt>
    <dgm:pt modelId="{F8669138-0DE8-4CC9-AE68-B0702FC9CA4F}" type="parTrans" cxnId="{B883A6B6-D3D7-4CDA-998E-0B297823CD7A}">
      <dgm:prSet/>
      <dgm:spPr/>
      <dgm:t>
        <a:bodyPr/>
        <a:lstStyle/>
        <a:p>
          <a:endParaRPr lang="ro-RO"/>
        </a:p>
      </dgm:t>
    </dgm:pt>
    <dgm:pt modelId="{F7FB2767-8065-47BC-8FCC-FB3F9BD0377D}" type="sibTrans" cxnId="{B883A6B6-D3D7-4CDA-998E-0B297823CD7A}">
      <dgm:prSet/>
      <dgm:spPr/>
      <dgm:t>
        <a:bodyPr/>
        <a:lstStyle/>
        <a:p>
          <a:endParaRPr lang="ro-RO"/>
        </a:p>
      </dgm:t>
    </dgm:pt>
    <dgm:pt modelId="{8DC4A7D6-88A5-4F80-93F4-3DCA6296FDC9}">
      <dgm:prSet custT="1"/>
      <dgm:spPr>
        <a:ln>
          <a:solidFill>
            <a:srgbClr val="590056">
              <a:alpha val="90000"/>
            </a:srgbClr>
          </a:solidFill>
        </a:ln>
      </dgm:spPr>
      <dgm:t>
        <a:bodyPr/>
        <a:lstStyle/>
        <a:p>
          <a:pPr algn="just"/>
          <a:r>
            <a:rPr lang="ro-RO" altLang="en-US" sz="1200" dirty="0">
              <a:latin typeface="Georgia" panose="02040502050405020303" pitchFamily="18" charset="0"/>
            </a:rPr>
            <a:t>cel mult </a:t>
          </a:r>
          <a:r>
            <a:rPr lang="ro-RO" altLang="en-US" sz="1200" b="1" dirty="0">
              <a:latin typeface="Georgia" panose="02040502050405020303" pitchFamily="18" charset="0"/>
            </a:rPr>
            <a:t>1 an</a:t>
          </a:r>
          <a:r>
            <a:rPr lang="ro-RO" altLang="en-US" sz="1200" dirty="0">
              <a:latin typeface="Georgia" panose="02040502050405020303" pitchFamily="18" charset="0"/>
            </a:rPr>
            <a:t>; prelungire cu acordul angajatului, la fiecare 6 luni; refuz doar excepţional, pentru motive temeinice;</a:t>
          </a:r>
        </a:p>
      </dgm:t>
    </dgm:pt>
    <dgm:pt modelId="{AAF1E0AE-4DD1-4760-BC57-7953C23617B6}" type="parTrans" cxnId="{0D6D6914-D413-4FD1-87F3-C707844A2946}">
      <dgm:prSet/>
      <dgm:spPr/>
      <dgm:t>
        <a:bodyPr/>
        <a:lstStyle/>
        <a:p>
          <a:endParaRPr lang="ro-RO"/>
        </a:p>
      </dgm:t>
    </dgm:pt>
    <dgm:pt modelId="{3788BBDB-D455-4504-BF09-35F44C5F9A69}" type="sibTrans" cxnId="{0D6D6914-D413-4FD1-87F3-C707844A2946}">
      <dgm:prSet/>
      <dgm:spPr/>
      <dgm:t>
        <a:bodyPr/>
        <a:lstStyle/>
        <a:p>
          <a:endParaRPr lang="ro-RO"/>
        </a:p>
      </dgm:t>
    </dgm:pt>
    <dgm:pt modelId="{2E5EE071-D950-4193-A984-A21CC4E81218}">
      <dgm:prSet custT="1"/>
      <dgm:spPr>
        <a:ln>
          <a:solidFill>
            <a:srgbClr val="590056">
              <a:alpha val="90000"/>
            </a:srgbClr>
          </a:solidFill>
        </a:ln>
      </dgm:spPr>
      <dgm:t>
        <a:bodyPr/>
        <a:lstStyle/>
        <a:p>
          <a:pPr algn="just"/>
          <a:r>
            <a:rPr lang="ro-RO" altLang="en-US" sz="1200" dirty="0">
              <a:latin typeface="Georgia" panose="02040502050405020303" pitchFamily="18" charset="0"/>
            </a:rPr>
            <a:t>pentru același angajator.</a:t>
          </a:r>
        </a:p>
      </dgm:t>
    </dgm:pt>
    <dgm:pt modelId="{8556B791-2E09-453A-B3F1-9132356FD390}" type="parTrans" cxnId="{BFF3210B-C77A-43DB-A60E-134545B1DBFA}">
      <dgm:prSet/>
      <dgm:spPr/>
      <dgm:t>
        <a:bodyPr/>
        <a:lstStyle/>
        <a:p>
          <a:endParaRPr lang="ro-RO"/>
        </a:p>
      </dgm:t>
    </dgm:pt>
    <dgm:pt modelId="{3BBCEFB0-5E1A-46EE-B9A6-12D256EE65A8}" type="sibTrans" cxnId="{BFF3210B-C77A-43DB-A60E-134545B1DBFA}">
      <dgm:prSet/>
      <dgm:spPr/>
      <dgm:t>
        <a:bodyPr/>
        <a:lstStyle/>
        <a:p>
          <a:endParaRPr lang="ro-RO"/>
        </a:p>
      </dgm:t>
    </dgm:pt>
    <dgm:pt modelId="{C9B86C4E-7A94-48CB-91EB-60B119A2E412}">
      <dgm:prSet custT="1"/>
      <dgm:spPr>
        <a:ln>
          <a:solidFill>
            <a:srgbClr val="590056">
              <a:alpha val="90000"/>
            </a:srgbClr>
          </a:solidFill>
        </a:ln>
      </dgm:spPr>
      <dgm:t>
        <a:bodyPr/>
        <a:lstStyle/>
        <a:p>
          <a:pPr algn="just"/>
          <a:r>
            <a:rPr lang="ro-RO" altLang="en-US" sz="1200" dirty="0">
              <a:latin typeface="Georgia" panose="02040502050405020303" pitchFamily="18" charset="0"/>
            </a:rPr>
            <a:t>pentru alt angajator.</a:t>
          </a:r>
        </a:p>
      </dgm:t>
    </dgm:pt>
    <dgm:pt modelId="{D457E969-0BAC-4C70-9B44-0904CBFAF3AD}" type="parTrans" cxnId="{8568B811-214A-4D17-96E7-FE7FC569065B}">
      <dgm:prSet/>
      <dgm:spPr/>
      <dgm:t>
        <a:bodyPr/>
        <a:lstStyle/>
        <a:p>
          <a:endParaRPr lang="ro-RO"/>
        </a:p>
      </dgm:t>
    </dgm:pt>
    <dgm:pt modelId="{FEFDA8D5-588A-4ECD-92C6-0C90238C3659}" type="sibTrans" cxnId="{8568B811-214A-4D17-96E7-FE7FC569065B}">
      <dgm:prSet/>
      <dgm:spPr/>
      <dgm:t>
        <a:bodyPr/>
        <a:lstStyle/>
        <a:p>
          <a:endParaRPr lang="ro-RO"/>
        </a:p>
      </dgm:t>
    </dgm:pt>
    <dgm:pt modelId="{3EFD5084-280B-467A-8DCC-98890E7F50FC}" type="pres">
      <dgm:prSet presAssocID="{C3EF8BAF-0845-4028-84CC-52FA6095FF2C}" presName="Name0" presStyleCnt="0">
        <dgm:presLayoutVars>
          <dgm:dir/>
          <dgm:animLvl val="lvl"/>
          <dgm:resizeHandles val="exact"/>
        </dgm:presLayoutVars>
      </dgm:prSet>
      <dgm:spPr/>
    </dgm:pt>
    <dgm:pt modelId="{C3E9213A-0E60-4BF4-9A25-3544AD9416CD}" type="pres">
      <dgm:prSet presAssocID="{3A4347D9-8AA4-40E2-BADF-6B093577E0FA}" presName="composite" presStyleCnt="0"/>
      <dgm:spPr/>
    </dgm:pt>
    <dgm:pt modelId="{BC72BD36-7C70-4B52-AA90-E67650FD8495}" type="pres">
      <dgm:prSet presAssocID="{3A4347D9-8AA4-40E2-BADF-6B093577E0FA}" presName="parTx" presStyleLbl="alignNode1" presStyleIdx="0" presStyleCnt="2" custScaleX="100554">
        <dgm:presLayoutVars>
          <dgm:chMax val="0"/>
          <dgm:chPref val="0"/>
          <dgm:bulletEnabled val="1"/>
        </dgm:presLayoutVars>
      </dgm:prSet>
      <dgm:spPr/>
    </dgm:pt>
    <dgm:pt modelId="{C33BCD55-9F49-4607-B503-65A40EABCEC0}" type="pres">
      <dgm:prSet presAssocID="{3A4347D9-8AA4-40E2-BADF-6B093577E0FA}" presName="desTx" presStyleLbl="alignAccFollowNode1" presStyleIdx="0" presStyleCnt="2" custLinFactNeighborX="-201" custLinFactNeighborY="848">
        <dgm:presLayoutVars>
          <dgm:bulletEnabled val="1"/>
        </dgm:presLayoutVars>
      </dgm:prSet>
      <dgm:spPr/>
    </dgm:pt>
    <dgm:pt modelId="{705896CB-36D3-4E34-BD95-86B6B26F0DD0}" type="pres">
      <dgm:prSet presAssocID="{368C933C-F936-4487-9D30-5AAFE3976E92}" presName="space" presStyleCnt="0"/>
      <dgm:spPr/>
    </dgm:pt>
    <dgm:pt modelId="{38786BC3-E95A-4430-B71A-DE3C62BF660B}" type="pres">
      <dgm:prSet presAssocID="{4221A456-A54D-4984-AF3E-0E528AAD03D1}" presName="composite" presStyleCnt="0"/>
      <dgm:spPr/>
    </dgm:pt>
    <dgm:pt modelId="{84E5B2DA-BFAA-4BD0-B38B-F3775C217152}" type="pres">
      <dgm:prSet presAssocID="{4221A456-A54D-4984-AF3E-0E528AAD03D1}" presName="parTx" presStyleLbl="alignNode1" presStyleIdx="1" presStyleCnt="2">
        <dgm:presLayoutVars>
          <dgm:chMax val="0"/>
          <dgm:chPref val="0"/>
          <dgm:bulletEnabled val="1"/>
        </dgm:presLayoutVars>
      </dgm:prSet>
      <dgm:spPr/>
    </dgm:pt>
    <dgm:pt modelId="{C8ADCCF9-771F-4617-9D7E-C6AE546365AE}" type="pres">
      <dgm:prSet presAssocID="{4221A456-A54D-4984-AF3E-0E528AAD03D1}" presName="desTx" presStyleLbl="alignAccFollowNode1" presStyleIdx="1" presStyleCnt="2">
        <dgm:presLayoutVars>
          <dgm:bulletEnabled val="1"/>
        </dgm:presLayoutVars>
      </dgm:prSet>
      <dgm:spPr/>
    </dgm:pt>
  </dgm:ptLst>
  <dgm:cxnLst>
    <dgm:cxn modelId="{BFF3210B-C77A-43DB-A60E-134545B1DBFA}" srcId="{3A4347D9-8AA4-40E2-BADF-6B093577E0FA}" destId="{2E5EE071-D950-4193-A984-A21CC4E81218}" srcOrd="2" destOrd="0" parTransId="{8556B791-2E09-453A-B3F1-9132356FD390}" sibTransId="{3BBCEFB0-5E1A-46EE-B9A6-12D256EE65A8}"/>
    <dgm:cxn modelId="{8568B811-214A-4D17-96E7-FE7FC569065B}" srcId="{4221A456-A54D-4984-AF3E-0E528AAD03D1}" destId="{C9B86C4E-7A94-48CB-91EB-60B119A2E412}" srcOrd="2" destOrd="0" parTransId="{D457E969-0BAC-4C70-9B44-0904CBFAF3AD}" sibTransId="{FEFDA8D5-588A-4ECD-92C6-0C90238C3659}"/>
    <dgm:cxn modelId="{0D6D6914-D413-4FD1-87F3-C707844A2946}" srcId="{4221A456-A54D-4984-AF3E-0E528AAD03D1}" destId="{8DC4A7D6-88A5-4F80-93F4-3DCA6296FDC9}" srcOrd="1" destOrd="0" parTransId="{AAF1E0AE-4DD1-4760-BC57-7953C23617B6}" sibTransId="{3788BBDB-D455-4504-BF09-35F44C5F9A69}"/>
    <dgm:cxn modelId="{30D03E2C-9F2C-42F2-9FF2-FA08085EF254}" type="presOf" srcId="{CE365626-1506-4113-B6BA-43940078BB81}" destId="{C33BCD55-9F49-4607-B503-65A40EABCEC0}" srcOrd="0" destOrd="1" presId="urn:microsoft.com/office/officeart/2005/8/layout/hList1"/>
    <dgm:cxn modelId="{D97E7232-1708-48EB-9017-F4DFF8BAF6B5}" type="presOf" srcId="{3A4347D9-8AA4-40E2-BADF-6B093577E0FA}" destId="{BC72BD36-7C70-4B52-AA90-E67650FD8495}" srcOrd="0" destOrd="0" presId="urn:microsoft.com/office/officeart/2005/8/layout/hList1"/>
    <dgm:cxn modelId="{E2219A39-300C-421E-A0A2-E46EF55DA216}" srcId="{4221A456-A54D-4984-AF3E-0E528AAD03D1}" destId="{FD8F5C3A-8747-4E43-8164-02DA1C63D15F}" srcOrd="0" destOrd="0" parTransId="{5616C04B-422B-45FC-845D-A4D1DD07061E}" sibTransId="{F0B34781-F084-4F2C-A11B-A862BA528235}"/>
    <dgm:cxn modelId="{C0627741-3109-4D5C-8809-532EE401A51A}" type="presOf" srcId="{4221A456-A54D-4984-AF3E-0E528AAD03D1}" destId="{84E5B2DA-BFAA-4BD0-B38B-F3775C217152}" srcOrd="0" destOrd="0" presId="urn:microsoft.com/office/officeart/2005/8/layout/hList1"/>
    <dgm:cxn modelId="{2CC9AA46-B426-4C68-8393-1A265C9CEC57}" type="presOf" srcId="{3275FD03-A78A-4A63-BCCE-062AA7D6D3C7}" destId="{C33BCD55-9F49-4607-B503-65A40EABCEC0}" srcOrd="0" destOrd="0" presId="urn:microsoft.com/office/officeart/2005/8/layout/hList1"/>
    <dgm:cxn modelId="{A5A3BB48-95C0-4F9E-90B2-A975505A390D}" type="presOf" srcId="{FD8F5C3A-8747-4E43-8164-02DA1C63D15F}" destId="{C8ADCCF9-771F-4617-9D7E-C6AE546365AE}" srcOrd="0" destOrd="0" presId="urn:microsoft.com/office/officeart/2005/8/layout/hList1"/>
    <dgm:cxn modelId="{0B035351-3228-4E19-B647-30387C2BE45C}" type="presOf" srcId="{8DC4A7D6-88A5-4F80-93F4-3DCA6296FDC9}" destId="{C8ADCCF9-771F-4617-9D7E-C6AE546365AE}" srcOrd="0" destOrd="1" presId="urn:microsoft.com/office/officeart/2005/8/layout/hList1"/>
    <dgm:cxn modelId="{B3A90B52-B412-44ED-8AB8-AD89F2D31AB1}" srcId="{3A4347D9-8AA4-40E2-BADF-6B093577E0FA}" destId="{3275FD03-A78A-4A63-BCCE-062AA7D6D3C7}" srcOrd="0" destOrd="0" parTransId="{99D1BA65-5DE1-4EA8-8CF0-AB3A8304FADD}" sibTransId="{08612266-D318-49AB-9D91-B22B546F481A}"/>
    <dgm:cxn modelId="{8EAA2F92-DE68-42F0-A83E-AA5C67C7F895}" type="presOf" srcId="{C9B86C4E-7A94-48CB-91EB-60B119A2E412}" destId="{C8ADCCF9-771F-4617-9D7E-C6AE546365AE}" srcOrd="0" destOrd="2" presId="urn:microsoft.com/office/officeart/2005/8/layout/hList1"/>
    <dgm:cxn modelId="{99AFE1A2-9904-467A-AD98-4CBF3298BBBF}" type="presOf" srcId="{C3EF8BAF-0845-4028-84CC-52FA6095FF2C}" destId="{3EFD5084-280B-467A-8DCC-98890E7F50FC}" srcOrd="0" destOrd="0" presId="urn:microsoft.com/office/officeart/2005/8/layout/hList1"/>
    <dgm:cxn modelId="{B883A6B6-D3D7-4CDA-998E-0B297823CD7A}" srcId="{3A4347D9-8AA4-40E2-BADF-6B093577E0FA}" destId="{CE365626-1506-4113-B6BA-43940078BB81}" srcOrd="1" destOrd="0" parTransId="{F8669138-0DE8-4CC9-AE68-B0702FC9CA4F}" sibTransId="{F7FB2767-8065-47BC-8FCC-FB3F9BD0377D}"/>
    <dgm:cxn modelId="{C93D58BB-2D32-477C-962C-0B2D569C45B3}" type="presOf" srcId="{2E5EE071-D950-4193-A984-A21CC4E81218}" destId="{C33BCD55-9F49-4607-B503-65A40EABCEC0}" srcOrd="0" destOrd="2" presId="urn:microsoft.com/office/officeart/2005/8/layout/hList1"/>
    <dgm:cxn modelId="{524A28CC-2C1A-44B6-A282-5A94B966BC23}" srcId="{C3EF8BAF-0845-4028-84CC-52FA6095FF2C}" destId="{4221A456-A54D-4984-AF3E-0E528AAD03D1}" srcOrd="1" destOrd="0" parTransId="{2DA023F1-EF45-4C93-A706-9909CC487AEB}" sibTransId="{56884798-409F-44E1-8F5E-323BD3A0D2A9}"/>
    <dgm:cxn modelId="{21AE33DD-E032-4F86-ACB9-DE99BA30F01E}" srcId="{C3EF8BAF-0845-4028-84CC-52FA6095FF2C}" destId="{3A4347D9-8AA4-40E2-BADF-6B093577E0FA}" srcOrd="0" destOrd="0" parTransId="{0D1DD0F3-D4CB-443B-8975-5F62AA52429A}" sibTransId="{368C933C-F936-4487-9D30-5AAFE3976E92}"/>
    <dgm:cxn modelId="{DD88B037-4ADF-428E-A5E7-2C2BA17782E2}" type="presParOf" srcId="{3EFD5084-280B-467A-8DCC-98890E7F50FC}" destId="{C3E9213A-0E60-4BF4-9A25-3544AD9416CD}" srcOrd="0" destOrd="0" presId="urn:microsoft.com/office/officeart/2005/8/layout/hList1"/>
    <dgm:cxn modelId="{09642308-B4D4-4562-9DC5-C9A69BD567A7}" type="presParOf" srcId="{C3E9213A-0E60-4BF4-9A25-3544AD9416CD}" destId="{BC72BD36-7C70-4B52-AA90-E67650FD8495}" srcOrd="0" destOrd="0" presId="urn:microsoft.com/office/officeart/2005/8/layout/hList1"/>
    <dgm:cxn modelId="{6785CCD7-EDE3-4EB7-98BF-72F1AAE4DEC5}" type="presParOf" srcId="{C3E9213A-0E60-4BF4-9A25-3544AD9416CD}" destId="{C33BCD55-9F49-4607-B503-65A40EABCEC0}" srcOrd="1" destOrd="0" presId="urn:microsoft.com/office/officeart/2005/8/layout/hList1"/>
    <dgm:cxn modelId="{03F1131E-1E17-423B-B7B9-6EF6E006F9C6}" type="presParOf" srcId="{3EFD5084-280B-467A-8DCC-98890E7F50FC}" destId="{705896CB-36D3-4E34-BD95-86B6B26F0DD0}" srcOrd="1" destOrd="0" presId="urn:microsoft.com/office/officeart/2005/8/layout/hList1"/>
    <dgm:cxn modelId="{666521D7-3760-4411-82FA-FC9B0967E1E0}" type="presParOf" srcId="{3EFD5084-280B-467A-8DCC-98890E7F50FC}" destId="{38786BC3-E95A-4430-B71A-DE3C62BF660B}" srcOrd="2" destOrd="0" presId="urn:microsoft.com/office/officeart/2005/8/layout/hList1"/>
    <dgm:cxn modelId="{7003EBBD-75E4-4D5B-8BBB-86A718CA07E3}" type="presParOf" srcId="{38786BC3-E95A-4430-B71A-DE3C62BF660B}" destId="{84E5B2DA-BFAA-4BD0-B38B-F3775C217152}" srcOrd="0" destOrd="0" presId="urn:microsoft.com/office/officeart/2005/8/layout/hList1"/>
    <dgm:cxn modelId="{D65FBE44-B552-428A-A026-4865AA412E6E}" type="presParOf" srcId="{38786BC3-E95A-4430-B71A-DE3C62BF660B}" destId="{C8ADCCF9-771F-4617-9D7E-C6AE546365A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2BD36-7C70-4B52-AA90-E67650FD8495}">
      <dsp:nvSpPr>
        <dsp:cNvPr id="0" name=""/>
        <dsp:cNvSpPr/>
      </dsp:nvSpPr>
      <dsp:spPr>
        <a:xfrm>
          <a:off x="1626" y="2451"/>
          <a:ext cx="2701928" cy="1008000"/>
        </a:xfrm>
        <a:prstGeom prst="rect">
          <a:avLst/>
        </a:prstGeom>
        <a:solidFill>
          <a:schemeClr val="lt1">
            <a:hueOff val="0"/>
            <a:satOff val="0"/>
            <a:lumOff val="0"/>
            <a:alphaOff val="0"/>
          </a:schemeClr>
        </a:solidFill>
        <a:ln w="15875" cap="flat" cmpd="sng" algn="ctr">
          <a:solidFill>
            <a:srgbClr val="59005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err="1">
              <a:solidFill>
                <a:schemeClr val="tx1"/>
              </a:solidFill>
              <a:latin typeface="Georgia" panose="02040502050405020303" pitchFamily="18" charset="0"/>
            </a:rPr>
            <a:t>Delegare</a:t>
          </a:r>
          <a:endParaRPr lang="ro-RO" sz="3200" kern="1200" dirty="0">
            <a:solidFill>
              <a:schemeClr val="tx1"/>
            </a:solidFill>
            <a:latin typeface="Georgia" panose="02040502050405020303" pitchFamily="18" charset="0"/>
          </a:endParaRPr>
        </a:p>
      </dsp:txBody>
      <dsp:txXfrm>
        <a:off x="1626" y="2451"/>
        <a:ext cx="2701928" cy="1008000"/>
      </dsp:txXfrm>
    </dsp:sp>
    <dsp:sp modelId="{C33BCD55-9F49-4607-B503-65A40EABCEC0}">
      <dsp:nvSpPr>
        <dsp:cNvPr id="0" name=""/>
        <dsp:cNvSpPr/>
      </dsp:nvSpPr>
      <dsp:spPr>
        <a:xfrm>
          <a:off x="3668" y="1012903"/>
          <a:ext cx="2687042" cy="1537199"/>
        </a:xfrm>
        <a:prstGeom prst="rect">
          <a:avLst/>
        </a:prstGeom>
        <a:solidFill>
          <a:schemeClr val="lt1">
            <a:alpha val="90000"/>
            <a:tint val="40000"/>
            <a:hueOff val="0"/>
            <a:satOff val="0"/>
            <a:lumOff val="0"/>
            <a:alphaOff val="0"/>
          </a:schemeClr>
        </a:solidFill>
        <a:ln w="15875" cap="flat" cmpd="sng" algn="ctr">
          <a:solidFill>
            <a:srgbClr val="590056">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just" defTabSz="533400">
            <a:lnSpc>
              <a:spcPct val="90000"/>
            </a:lnSpc>
            <a:spcBef>
              <a:spcPct val="0"/>
            </a:spcBef>
            <a:spcAft>
              <a:spcPct val="15000"/>
            </a:spcAft>
            <a:buFont typeface="Arial" panose="020B0604020202020204" pitchFamily="34" charset="0"/>
            <a:buChar char="•"/>
          </a:pPr>
          <a:r>
            <a:rPr lang="ro-RO" altLang="en-US" sz="1200" kern="1200" dirty="0">
              <a:latin typeface="Georgia" panose="02040502050405020303" pitchFamily="18" charset="0"/>
            </a:rPr>
            <a:t>priveşte doar locul muncii;</a:t>
          </a:r>
          <a:endParaRPr lang="ro-RO" sz="1200" kern="1200" dirty="0"/>
        </a:p>
        <a:p>
          <a:pPr marL="114300" lvl="1" indent="-114300" algn="just" defTabSz="533400">
            <a:lnSpc>
              <a:spcPct val="90000"/>
            </a:lnSpc>
            <a:spcBef>
              <a:spcPct val="0"/>
            </a:spcBef>
            <a:spcAft>
              <a:spcPct val="15000"/>
            </a:spcAft>
            <a:buChar char="•"/>
          </a:pPr>
          <a:r>
            <a:rPr lang="ro-RO" altLang="en-US" sz="1200" b="1" kern="1200" dirty="0">
              <a:latin typeface="Georgia" panose="02040502050405020303" pitchFamily="18" charset="0"/>
            </a:rPr>
            <a:t>60 de zile in 12 luni</a:t>
          </a:r>
          <a:r>
            <a:rPr lang="ro-RO" altLang="en-US" sz="1200" kern="1200" dirty="0">
              <a:latin typeface="Georgia" panose="02040502050405020303" pitchFamily="18" charset="0"/>
            </a:rPr>
            <a:t>; orice prelungiri - doar cu acordul angajatului (refuzul nu poate fi </a:t>
          </a:r>
          <a:r>
            <a:rPr lang="ro-RO" altLang="en-US" sz="1200" kern="1200" dirty="0" err="1">
              <a:latin typeface="Georgia" panose="02040502050405020303" pitchFamily="18" charset="0"/>
            </a:rPr>
            <a:t>sancţionat</a:t>
          </a:r>
          <a:r>
            <a:rPr lang="ro-RO" altLang="en-US" sz="1200" kern="1200" dirty="0">
              <a:latin typeface="Georgia" panose="02040502050405020303" pitchFamily="18" charset="0"/>
            </a:rPr>
            <a:t> disciplinar);</a:t>
          </a:r>
        </a:p>
        <a:p>
          <a:pPr marL="114300" lvl="1" indent="-114300" algn="just" defTabSz="533400">
            <a:lnSpc>
              <a:spcPct val="90000"/>
            </a:lnSpc>
            <a:spcBef>
              <a:spcPct val="0"/>
            </a:spcBef>
            <a:spcAft>
              <a:spcPct val="15000"/>
            </a:spcAft>
            <a:buChar char="•"/>
          </a:pPr>
          <a:r>
            <a:rPr lang="ro-RO" altLang="en-US" sz="1200" kern="1200" dirty="0">
              <a:latin typeface="Georgia" panose="02040502050405020303" pitchFamily="18" charset="0"/>
            </a:rPr>
            <a:t>pentru același angajator.</a:t>
          </a:r>
        </a:p>
      </dsp:txBody>
      <dsp:txXfrm>
        <a:off x="3668" y="1012903"/>
        <a:ext cx="2687042" cy="1537199"/>
      </dsp:txXfrm>
    </dsp:sp>
    <dsp:sp modelId="{84E5B2DA-BFAA-4BD0-B38B-F3775C217152}">
      <dsp:nvSpPr>
        <dsp:cNvPr id="0" name=""/>
        <dsp:cNvSpPr/>
      </dsp:nvSpPr>
      <dsp:spPr>
        <a:xfrm>
          <a:off x="3079741" y="2451"/>
          <a:ext cx="2687042" cy="1008000"/>
        </a:xfrm>
        <a:prstGeom prst="rect">
          <a:avLst/>
        </a:prstGeom>
        <a:solidFill>
          <a:schemeClr val="lt1">
            <a:hueOff val="0"/>
            <a:satOff val="0"/>
            <a:lumOff val="0"/>
            <a:alphaOff val="0"/>
          </a:schemeClr>
        </a:solidFill>
        <a:ln w="15875" cap="flat" cmpd="sng" algn="ctr">
          <a:solidFill>
            <a:srgbClr val="59005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err="1">
              <a:solidFill>
                <a:schemeClr val="tx1"/>
              </a:solidFill>
              <a:latin typeface="Georgia" panose="02040502050405020303" pitchFamily="18" charset="0"/>
            </a:rPr>
            <a:t>Deta</a:t>
          </a:r>
          <a:r>
            <a:rPr lang="ro-RO" sz="3200" kern="1200" dirty="0">
              <a:solidFill>
                <a:schemeClr val="tx1"/>
              </a:solidFill>
              <a:latin typeface="Georgia" panose="02040502050405020303" pitchFamily="18" charset="0"/>
            </a:rPr>
            <a:t>ș</a:t>
          </a:r>
          <a:r>
            <a:rPr lang="en-US" sz="3200" kern="1200" dirty="0">
              <a:solidFill>
                <a:schemeClr val="tx1"/>
              </a:solidFill>
              <a:latin typeface="Georgia" panose="02040502050405020303" pitchFamily="18" charset="0"/>
            </a:rPr>
            <a:t>are</a:t>
          </a:r>
          <a:endParaRPr lang="ro-RO" sz="3200" kern="1200" dirty="0">
            <a:solidFill>
              <a:schemeClr val="tx1"/>
            </a:solidFill>
            <a:latin typeface="Georgia" panose="02040502050405020303" pitchFamily="18" charset="0"/>
          </a:endParaRPr>
        </a:p>
      </dsp:txBody>
      <dsp:txXfrm>
        <a:off x="3079741" y="2451"/>
        <a:ext cx="2687042" cy="1008000"/>
      </dsp:txXfrm>
    </dsp:sp>
    <dsp:sp modelId="{C8ADCCF9-771F-4617-9D7E-C6AE546365AE}">
      <dsp:nvSpPr>
        <dsp:cNvPr id="0" name=""/>
        <dsp:cNvSpPr/>
      </dsp:nvSpPr>
      <dsp:spPr>
        <a:xfrm>
          <a:off x="3079741" y="1010451"/>
          <a:ext cx="2687042" cy="1537199"/>
        </a:xfrm>
        <a:prstGeom prst="rect">
          <a:avLst/>
        </a:prstGeom>
        <a:solidFill>
          <a:schemeClr val="lt1">
            <a:alpha val="90000"/>
            <a:tint val="40000"/>
            <a:hueOff val="0"/>
            <a:satOff val="0"/>
            <a:lumOff val="0"/>
            <a:alphaOff val="0"/>
          </a:schemeClr>
        </a:solidFill>
        <a:ln w="15875" cap="flat" cmpd="sng" algn="ctr">
          <a:solidFill>
            <a:srgbClr val="590056">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just" defTabSz="533400">
            <a:lnSpc>
              <a:spcPct val="90000"/>
            </a:lnSpc>
            <a:spcBef>
              <a:spcPct val="0"/>
            </a:spcBef>
            <a:spcAft>
              <a:spcPct val="15000"/>
            </a:spcAft>
            <a:buChar char="•"/>
          </a:pPr>
          <a:r>
            <a:rPr lang="ro-RO" altLang="en-US" sz="1200" kern="1200" dirty="0">
              <a:latin typeface="Georgia" panose="02040502050405020303" pitchFamily="18" charset="0"/>
            </a:rPr>
            <a:t>poate privi şi felul muncii, însă doar cu acordul angajatului;</a:t>
          </a:r>
          <a:endParaRPr lang="ro-RO" sz="1200" kern="1200" dirty="0"/>
        </a:p>
        <a:p>
          <a:pPr marL="114300" lvl="1" indent="-114300" algn="just" defTabSz="533400">
            <a:lnSpc>
              <a:spcPct val="90000"/>
            </a:lnSpc>
            <a:spcBef>
              <a:spcPct val="0"/>
            </a:spcBef>
            <a:spcAft>
              <a:spcPct val="15000"/>
            </a:spcAft>
            <a:buChar char="•"/>
          </a:pPr>
          <a:r>
            <a:rPr lang="ro-RO" altLang="en-US" sz="1200" kern="1200" dirty="0">
              <a:latin typeface="Georgia" panose="02040502050405020303" pitchFamily="18" charset="0"/>
            </a:rPr>
            <a:t>cel mult </a:t>
          </a:r>
          <a:r>
            <a:rPr lang="ro-RO" altLang="en-US" sz="1200" b="1" kern="1200" dirty="0">
              <a:latin typeface="Georgia" panose="02040502050405020303" pitchFamily="18" charset="0"/>
            </a:rPr>
            <a:t>1 an</a:t>
          </a:r>
          <a:r>
            <a:rPr lang="ro-RO" altLang="en-US" sz="1200" kern="1200" dirty="0">
              <a:latin typeface="Georgia" panose="02040502050405020303" pitchFamily="18" charset="0"/>
            </a:rPr>
            <a:t>; prelungire cu acordul angajatului, la fiecare 6 luni; refuz doar excepţional, pentru motive temeinice;</a:t>
          </a:r>
        </a:p>
        <a:p>
          <a:pPr marL="114300" lvl="1" indent="-114300" algn="just" defTabSz="533400">
            <a:lnSpc>
              <a:spcPct val="90000"/>
            </a:lnSpc>
            <a:spcBef>
              <a:spcPct val="0"/>
            </a:spcBef>
            <a:spcAft>
              <a:spcPct val="15000"/>
            </a:spcAft>
            <a:buChar char="•"/>
          </a:pPr>
          <a:r>
            <a:rPr lang="ro-RO" altLang="en-US" sz="1200" kern="1200" dirty="0">
              <a:latin typeface="Georgia" panose="02040502050405020303" pitchFamily="18" charset="0"/>
            </a:rPr>
            <a:t>pentru alt angajator.</a:t>
          </a:r>
        </a:p>
      </dsp:txBody>
      <dsp:txXfrm>
        <a:off x="3079741" y="1010451"/>
        <a:ext cx="2687042" cy="15371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70ABC5-94E6-4479-AD66-1CCED9D30FB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3EB7F-AAEC-4168-92C2-E149711871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06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0ABC5-94E6-4479-AD66-1CCED9D30FB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408041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0ABC5-94E6-4479-AD66-1CCED9D30FB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118501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0ABC5-94E6-4479-AD66-1CCED9D30FB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309808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70ABC5-94E6-4479-AD66-1CCED9D30FB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3EB7F-AAEC-4168-92C2-E149711871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86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70ABC5-94E6-4479-AD66-1CCED9D30FB7}"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417642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70ABC5-94E6-4479-AD66-1CCED9D30FB7}"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294362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70ABC5-94E6-4479-AD66-1CCED9D30FB7}"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400916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70ABC5-94E6-4479-AD66-1CCED9D30FB7}" type="datetimeFigureOut">
              <a:rPr lang="en-US" smtClean="0"/>
              <a:t>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1285243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70ABC5-94E6-4479-AD66-1CCED9D30FB7}" type="datetimeFigureOut">
              <a:rPr lang="en-US" smtClean="0"/>
              <a:t>1/9/2023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83EB7F-AAEC-4168-92C2-E149711871F7}" type="slidenum">
              <a:rPr lang="en-US" smtClean="0"/>
              <a:t>‹#›</a:t>
            </a:fld>
            <a:endParaRPr lang="en-US"/>
          </a:p>
        </p:txBody>
      </p:sp>
    </p:spTree>
    <p:extLst>
      <p:ext uri="{BB962C8B-B14F-4D97-AF65-F5344CB8AC3E}">
        <p14:creationId xmlns:p14="http://schemas.microsoft.com/office/powerpoint/2010/main" val="528107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70ABC5-94E6-4479-AD66-1CCED9D30FB7}"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83EB7F-AAEC-4168-92C2-E149711871F7}" type="slidenum">
              <a:rPr lang="en-US" smtClean="0"/>
              <a:t>‹#›</a:t>
            </a:fld>
            <a:endParaRPr lang="en-US"/>
          </a:p>
        </p:txBody>
      </p:sp>
    </p:spTree>
    <p:extLst>
      <p:ext uri="{BB962C8B-B14F-4D97-AF65-F5344CB8AC3E}">
        <p14:creationId xmlns:p14="http://schemas.microsoft.com/office/powerpoint/2010/main" val="123830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70ABC5-94E6-4479-AD66-1CCED9D30FB7}" type="datetimeFigureOut">
              <a:rPr lang="en-US" smtClean="0"/>
              <a:t>1/9/2023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83EB7F-AAEC-4168-92C2-E149711871F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92638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8">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5279E26-7FD4-820B-3A27-A8BBDCD2DF2C}"/>
              </a:ext>
            </a:extLst>
          </p:cNvPr>
          <p:cNvSpPr txBox="1"/>
          <p:nvPr/>
        </p:nvSpPr>
        <p:spPr>
          <a:xfrm>
            <a:off x="1132462" y="3724835"/>
            <a:ext cx="9923930" cy="523220"/>
          </a:xfrm>
          <a:prstGeom prst="rect">
            <a:avLst/>
          </a:prstGeom>
          <a:noFill/>
        </p:spPr>
        <p:txBody>
          <a:bodyPr wrap="square" rtlCol="0">
            <a:spAutoFit/>
          </a:bodyPr>
          <a:lstStyle/>
          <a:p>
            <a:r>
              <a:rPr lang="ro-RO" sz="2800" b="1" dirty="0">
                <a:latin typeface="Georgia" panose="02040502050405020303" pitchFamily="18" charset="0"/>
              </a:rPr>
              <a:t>Aspecte generale de dreptul muncii</a:t>
            </a:r>
            <a:endParaRPr lang="en-US" sz="2800" b="1" dirty="0">
              <a:latin typeface="Georgia" panose="02040502050405020303" pitchFamily="18" charset="0"/>
            </a:endParaRPr>
          </a:p>
        </p:txBody>
      </p:sp>
      <p:sp>
        <p:nvSpPr>
          <p:cNvPr id="6" name="TextBox 5">
            <a:extLst>
              <a:ext uri="{FF2B5EF4-FFF2-40B4-BE49-F238E27FC236}">
                <a16:creationId xmlns:a16="http://schemas.microsoft.com/office/drawing/2014/main" id="{E9D63C76-F324-19BD-864E-A6C18FBAF2B8}"/>
              </a:ext>
            </a:extLst>
          </p:cNvPr>
          <p:cNvSpPr txBox="1"/>
          <p:nvPr/>
        </p:nvSpPr>
        <p:spPr>
          <a:xfrm>
            <a:off x="1132462" y="4555044"/>
            <a:ext cx="6734067" cy="338554"/>
          </a:xfrm>
          <a:prstGeom prst="rect">
            <a:avLst/>
          </a:prstGeom>
          <a:noFill/>
        </p:spPr>
        <p:txBody>
          <a:bodyPr wrap="square" rtlCol="0">
            <a:spAutoFit/>
          </a:bodyPr>
          <a:lstStyle/>
          <a:p>
            <a:r>
              <a:rPr lang="ro-RO" sz="1600" dirty="0">
                <a:latin typeface="Georgia" panose="02040502050405020303" pitchFamily="18" charset="0"/>
              </a:rPr>
              <a:t>10 ianuarie 2023</a:t>
            </a:r>
            <a:endParaRPr lang="en-US" sz="1600" dirty="0">
              <a:latin typeface="Georgia" panose="02040502050405020303" pitchFamily="18" charset="0"/>
            </a:endParaRPr>
          </a:p>
        </p:txBody>
      </p:sp>
      <p:pic>
        <p:nvPicPr>
          <p:cNvPr id="1026" name="Picture 2" descr="Van Schneider at Work Animation by Bryan Vogel on Dribbble">
            <a:extLst>
              <a:ext uri="{FF2B5EF4-FFF2-40B4-BE49-F238E27FC236}">
                <a16:creationId xmlns:a16="http://schemas.microsoft.com/office/drawing/2014/main" id="{FD507924-094B-9BCE-5BA5-E389CB1501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77" r="3501"/>
          <a:stretch/>
        </p:blipFill>
        <p:spPr bwMode="auto">
          <a:xfrm>
            <a:off x="4365523" y="450018"/>
            <a:ext cx="3785420" cy="306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95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814520"/>
            <a:ext cx="5123331" cy="369332"/>
          </a:xfrm>
          <a:prstGeom prst="rect">
            <a:avLst/>
          </a:prstGeom>
          <a:noFill/>
        </p:spPr>
        <p:txBody>
          <a:bodyPr wrap="square" rtlCol="0">
            <a:spAutoFit/>
          </a:bodyPr>
          <a:lstStyle/>
          <a:p>
            <a:r>
              <a:rPr lang="ro-RO" b="1" dirty="0">
                <a:solidFill>
                  <a:srgbClr val="BD582C"/>
                </a:solidFill>
                <a:latin typeface="Georgia" panose="02040502050405020303" pitchFamily="18" charset="0"/>
              </a:rPr>
              <a:t>D</a:t>
            </a:r>
            <a:r>
              <a:rPr lang="en-US" b="1" dirty="0">
                <a:solidFill>
                  <a:srgbClr val="BD582C"/>
                </a:solidFill>
                <a:latin typeface="Georgia" panose="02040502050405020303" pitchFamily="18" charset="0"/>
              </a:rPr>
              <a:t>. </a:t>
            </a:r>
            <a:r>
              <a:rPr lang="ro-RO" b="1" dirty="0">
                <a:solidFill>
                  <a:srgbClr val="BD582C"/>
                </a:solidFill>
                <a:latin typeface="Georgia" panose="02040502050405020303" pitchFamily="18" charset="0"/>
              </a:rPr>
              <a:t>Încetarea contractului de muncă:</a:t>
            </a:r>
            <a:endParaRPr lang="en-US" b="1" dirty="0">
              <a:solidFill>
                <a:srgbClr val="BD582C"/>
              </a:solidFill>
              <a:latin typeface="Georgia" panose="02040502050405020303" pitchFamily="18" charset="0"/>
            </a:endParaRPr>
          </a:p>
        </p:txBody>
      </p:sp>
      <p:sp>
        <p:nvSpPr>
          <p:cNvPr id="7" name="TextBox 6">
            <a:extLst>
              <a:ext uri="{FF2B5EF4-FFF2-40B4-BE49-F238E27FC236}">
                <a16:creationId xmlns:a16="http://schemas.microsoft.com/office/drawing/2014/main" id="{DC22AA3B-FD88-783A-2700-5DA1F0033122}"/>
              </a:ext>
            </a:extLst>
          </p:cNvPr>
          <p:cNvSpPr txBox="1"/>
          <p:nvPr/>
        </p:nvSpPr>
        <p:spPr>
          <a:xfrm>
            <a:off x="1102658" y="2159285"/>
            <a:ext cx="10772967" cy="5144998"/>
          </a:xfrm>
          <a:prstGeom prst="rect">
            <a:avLst/>
          </a:prstGeom>
          <a:noFill/>
        </p:spPr>
        <p:txBody>
          <a:bodyPr wrap="square" rtlCol="0">
            <a:spAutoFit/>
          </a:bodyPr>
          <a:lstStyle/>
          <a:p>
            <a:pPr marL="285750" indent="-285750" algn="just">
              <a:lnSpc>
                <a:spcPts val="1920"/>
              </a:lnSpc>
              <a:buFont typeface="Wingdings" panose="05000000000000000000" pitchFamily="2" charset="2"/>
              <a:buChar char="Ø"/>
            </a:pPr>
            <a:r>
              <a:rPr lang="ro-RO" sz="1450" b="1" dirty="0">
                <a:latin typeface="Georgia" panose="02040502050405020303" pitchFamily="18" charset="0"/>
              </a:rPr>
              <a:t>Tipuri de concediere:</a:t>
            </a:r>
            <a:endParaRPr lang="ro-RO" sz="1450" dirty="0">
              <a:latin typeface="Georgia" panose="02040502050405020303" pitchFamily="18" charset="0"/>
            </a:endParaRPr>
          </a:p>
          <a:p>
            <a:pPr algn="just"/>
            <a:r>
              <a:rPr lang="ro-RO" sz="1450" b="1" dirty="0">
                <a:latin typeface="Georgia" panose="02040502050405020303" pitchFamily="18" charset="0"/>
              </a:rPr>
              <a:t>b) </a:t>
            </a:r>
            <a:r>
              <a:rPr lang="ro-RO" sz="1450" dirty="0">
                <a:latin typeface="Georgia" panose="02040502050405020303" pitchFamily="18" charset="0"/>
              </a:rPr>
              <a:t>Pentru motive </a:t>
            </a:r>
            <a:r>
              <a:rPr lang="ro-RO" sz="1450" b="1" dirty="0">
                <a:latin typeface="Georgia" panose="02040502050405020303" pitchFamily="18" charset="0"/>
              </a:rPr>
              <a:t>care NU țin </a:t>
            </a:r>
            <a:r>
              <a:rPr lang="ro-RO" sz="1450" dirty="0">
                <a:latin typeface="Georgia" panose="02040502050405020303" pitchFamily="18" charset="0"/>
              </a:rPr>
              <a:t>de persoana angajatului – individuală sau colectivă</a:t>
            </a:r>
          </a:p>
          <a:p>
            <a:pPr marL="285750" indent="-285750" algn="just">
              <a:spcBef>
                <a:spcPts val="600"/>
              </a:spcBef>
              <a:buFont typeface="Wingdings" panose="05000000000000000000" pitchFamily="2" charset="2"/>
              <a:buChar char="Ø"/>
            </a:pPr>
            <a:r>
              <a:rPr lang="ro-RO" sz="1450" b="1" dirty="0">
                <a:latin typeface="Georgia" panose="02040502050405020303" pitchFamily="18" charset="0"/>
              </a:rPr>
              <a:t>Conținutul obligatoriu al deciziei de concediere: </a:t>
            </a:r>
            <a:r>
              <a:rPr lang="ro-RO" sz="1450" dirty="0">
                <a:latin typeface="Georgia" panose="02040502050405020303" pitchFamily="18" charset="0"/>
              </a:rPr>
              <a:t>motive de fapt, de drept, preaviz, criterii de selecție (în cazul concedierii colective), lista locurilor de muncă vacante (inaptitudine/necorespundere), termenul în care poate fi contestată și instanța.</a:t>
            </a:r>
          </a:p>
          <a:p>
            <a:pPr marL="285750" indent="-285750" algn="just">
              <a:spcBef>
                <a:spcPts val="600"/>
              </a:spcBef>
              <a:buFont typeface="Wingdings" panose="05000000000000000000" pitchFamily="2" charset="2"/>
              <a:buChar char="Ø"/>
            </a:pPr>
            <a:r>
              <a:rPr lang="ro-RO" sz="1450" b="1" dirty="0">
                <a:latin typeface="Georgia" panose="02040502050405020303" pitchFamily="18" charset="0"/>
              </a:rPr>
              <a:t>Interdicții de concediere </a:t>
            </a:r>
            <a:r>
              <a:rPr lang="ro-RO" sz="1450" dirty="0">
                <a:latin typeface="Georgia" panose="02040502050405020303" pitchFamily="18" charset="0"/>
              </a:rPr>
              <a:t>– exemple: pe durata concediului medical/a celui de creștere a copilului</a:t>
            </a:r>
          </a:p>
          <a:p>
            <a:pPr marL="285750" indent="-285750" algn="just">
              <a:spcBef>
                <a:spcPts val="600"/>
              </a:spcBef>
              <a:buFont typeface="Wingdings" panose="05000000000000000000" pitchFamily="2" charset="2"/>
              <a:buChar char="Ø"/>
            </a:pPr>
            <a:r>
              <a:rPr lang="ro-RO" sz="1450" dirty="0">
                <a:latin typeface="Georgia" panose="02040502050405020303" pitchFamily="18" charset="0"/>
              </a:rPr>
              <a:t>Concedierea produce </a:t>
            </a:r>
            <a:r>
              <a:rPr lang="ro-RO" sz="1450" b="1" dirty="0">
                <a:latin typeface="Georgia" panose="02040502050405020303" pitchFamily="18" charset="0"/>
              </a:rPr>
              <a:t>efecte de la data comunicării </a:t>
            </a:r>
            <a:r>
              <a:rPr lang="ro-RO" sz="1450" dirty="0">
                <a:latin typeface="Georgia" panose="02040502050405020303" pitchFamily="18" charset="0"/>
              </a:rPr>
              <a:t>către salariat.</a:t>
            </a:r>
          </a:p>
          <a:p>
            <a:pPr marL="285750" indent="-285750" algn="just">
              <a:spcBef>
                <a:spcPts val="600"/>
              </a:spcBef>
              <a:buFont typeface="Wingdings" panose="05000000000000000000" pitchFamily="2" charset="2"/>
              <a:buChar char="Ø"/>
            </a:pPr>
            <a:r>
              <a:rPr lang="ro-RO" sz="1450" b="1" dirty="0" err="1">
                <a:latin typeface="Georgia" panose="02040502050405020303" pitchFamily="18" charset="0"/>
              </a:rPr>
              <a:t>Atentie</a:t>
            </a:r>
            <a:r>
              <a:rPr lang="ro-RO" sz="1450" b="1" dirty="0">
                <a:latin typeface="Georgia" panose="02040502050405020303" pitchFamily="18" charset="0"/>
              </a:rPr>
              <a:t>: </a:t>
            </a:r>
          </a:p>
          <a:p>
            <a:pPr marL="285750" indent="-285750" algn="just">
              <a:spcBef>
                <a:spcPts val="600"/>
              </a:spcBef>
              <a:buFont typeface="Arial" panose="020B0604020202020204" pitchFamily="34" charset="0"/>
              <a:buChar char="•"/>
            </a:pPr>
            <a:r>
              <a:rPr lang="ro-RO" sz="1450" u="sng" dirty="0">
                <a:latin typeface="Georgia" panose="02040502050405020303" pitchFamily="18" charset="0"/>
              </a:rPr>
              <a:t>Dreptul la preaviz: </a:t>
            </a:r>
            <a:r>
              <a:rPr lang="ro-RO" sz="1450" dirty="0">
                <a:latin typeface="Georgia" panose="02040502050405020303" pitchFamily="18" charset="0"/>
              </a:rPr>
              <a:t>în toate cazurile de concediere, mai puțin cea disciplinară;</a:t>
            </a:r>
          </a:p>
          <a:p>
            <a:pPr marL="285750" indent="-285750" algn="just">
              <a:spcBef>
                <a:spcPts val="600"/>
              </a:spcBef>
              <a:buFont typeface="Arial" panose="020B0604020202020204" pitchFamily="34" charset="0"/>
              <a:buChar char="•"/>
            </a:pPr>
            <a:r>
              <a:rPr lang="ro-RO" sz="1450" u="sng" dirty="0">
                <a:latin typeface="Georgia" panose="02040502050405020303" pitchFamily="18" charset="0"/>
              </a:rPr>
              <a:t>Dreptul la oferirea unui alt loc de muncă vacant: </a:t>
            </a:r>
            <a:r>
              <a:rPr lang="ro-RO" sz="1450" dirty="0">
                <a:latin typeface="Georgia" panose="02040502050405020303" pitchFamily="18" charset="0"/>
              </a:rPr>
              <a:t>inaptitudinea medicală și necorespunderea profesională</a:t>
            </a:r>
          </a:p>
          <a:p>
            <a:pPr marL="285750" indent="-285750" algn="just">
              <a:spcBef>
                <a:spcPts val="600"/>
              </a:spcBef>
              <a:buFont typeface="Arial" panose="020B0604020202020204" pitchFamily="34" charset="0"/>
              <a:buChar char="•"/>
            </a:pPr>
            <a:r>
              <a:rPr lang="ro-RO" sz="1450" u="sng" dirty="0">
                <a:latin typeface="Georgia" panose="02040502050405020303" pitchFamily="18" charset="0"/>
              </a:rPr>
              <a:t>Dreptul la compensații:</a:t>
            </a:r>
            <a:r>
              <a:rPr lang="ro-RO" sz="1450" b="1" dirty="0">
                <a:latin typeface="Georgia" panose="02040502050405020303" pitchFamily="18" charset="0"/>
              </a:rPr>
              <a:t> </a:t>
            </a:r>
            <a:r>
              <a:rPr lang="ro-RO" sz="1450" dirty="0">
                <a:latin typeface="Georgia" panose="02040502050405020303" pitchFamily="18" charset="0"/>
              </a:rPr>
              <a:t>dacă este prevăzut în contractul (individual/colectiv) de muncă sau în regulamentul intern</a:t>
            </a:r>
          </a:p>
          <a:p>
            <a:pPr algn="just">
              <a:spcBef>
                <a:spcPts val="600"/>
              </a:spcBef>
            </a:pPr>
            <a:r>
              <a:rPr lang="ro-RO" b="1" dirty="0">
                <a:solidFill>
                  <a:srgbClr val="BD582C"/>
                </a:solidFill>
                <a:latin typeface="Georgia" panose="02040502050405020303" pitchFamily="18" charset="0"/>
              </a:rPr>
              <a:t>E. Dreptul de a contesta deciziile angajatorului (i.e., concediere, modificare unilaterală)</a:t>
            </a:r>
          </a:p>
          <a:p>
            <a:pPr marL="285750" indent="-285750" algn="just">
              <a:spcBef>
                <a:spcPts val="600"/>
              </a:spcBef>
              <a:buFont typeface="Arial" panose="020B0604020202020204" pitchFamily="34" charset="0"/>
              <a:buChar char="•"/>
            </a:pPr>
            <a:r>
              <a:rPr lang="ro-RO" sz="1450" dirty="0">
                <a:latin typeface="Georgia" panose="02040502050405020303" pitchFamily="18" charset="0"/>
              </a:rPr>
              <a:t>Vă puteți adresa instanței de judecată, </a:t>
            </a:r>
            <a:r>
              <a:rPr lang="ro-RO" sz="1450" b="1" dirty="0">
                <a:latin typeface="Georgia" panose="02040502050405020303" pitchFamily="18" charset="0"/>
              </a:rPr>
              <a:t>fără a plăti taxă de timbru</a:t>
            </a:r>
            <a:r>
              <a:rPr lang="ro-RO" sz="1450" dirty="0">
                <a:latin typeface="Georgia" panose="02040502050405020303" pitchFamily="18" charset="0"/>
              </a:rPr>
              <a:t>. Termen limită. </a:t>
            </a:r>
          </a:p>
          <a:p>
            <a:pPr marL="285750" indent="-285750" algn="just">
              <a:spcBef>
                <a:spcPts val="600"/>
              </a:spcBef>
              <a:buFont typeface="Arial" panose="020B0604020202020204" pitchFamily="34" charset="0"/>
              <a:buChar char="•"/>
            </a:pPr>
            <a:r>
              <a:rPr lang="ro-RO" sz="1450" dirty="0">
                <a:latin typeface="Georgia" panose="02040502050405020303" pitchFamily="18" charset="0"/>
              </a:rPr>
              <a:t>Anularea deciziei, reintegrare, despăgubiri.</a:t>
            </a:r>
          </a:p>
          <a:p>
            <a:pPr marL="285750" indent="-285750" algn="just">
              <a:spcBef>
                <a:spcPts val="600"/>
              </a:spcBef>
              <a:buFont typeface="Arial" panose="020B0604020202020204" pitchFamily="34" charset="0"/>
              <a:buChar char="•"/>
            </a:pPr>
            <a:endParaRPr lang="ro-RO" sz="1450" dirty="0">
              <a:latin typeface="Georgia" panose="02040502050405020303" pitchFamily="18" charset="0"/>
            </a:endParaRPr>
          </a:p>
          <a:p>
            <a:pPr algn="just">
              <a:spcBef>
                <a:spcPts val="600"/>
              </a:spcBef>
            </a:pPr>
            <a:endParaRPr lang="ro-RO" sz="1450" dirty="0">
              <a:latin typeface="Georgia" panose="02040502050405020303" pitchFamily="18" charset="0"/>
            </a:endParaRPr>
          </a:p>
          <a:p>
            <a:pPr marL="285750" indent="-285750" algn="just">
              <a:spcBef>
                <a:spcPts val="300"/>
              </a:spcBef>
              <a:buFont typeface="Arial" panose="020B0604020202020204" pitchFamily="34" charset="0"/>
              <a:buChar char="•"/>
            </a:pPr>
            <a:endParaRPr lang="ro-RO" sz="1450" u="sng" dirty="0">
              <a:latin typeface="Georgia" panose="02040502050405020303" pitchFamily="18" charset="0"/>
            </a:endParaRPr>
          </a:p>
          <a:p>
            <a:pPr marL="285750" indent="-285750" algn="just">
              <a:buFont typeface="Arial" panose="020B0604020202020204" pitchFamily="34" charset="0"/>
              <a:buChar char="•"/>
            </a:pPr>
            <a:endParaRPr lang="ro-RO" sz="1450" dirty="0">
              <a:latin typeface="Georgia" panose="02040502050405020303" pitchFamily="18" charset="0"/>
            </a:endParaRPr>
          </a:p>
        </p:txBody>
      </p:sp>
      <p:pic>
        <p:nvPicPr>
          <p:cNvPr id="7170" name="Picture 2" descr="Court there is Justice, Decision and Law with Laws, Scales, Buildings,  Wooden Judge Hammer in Flat Cartoon Design Illustration 7630238 Vector Art  at Vecteezy">
            <a:extLst>
              <a:ext uri="{FF2B5EF4-FFF2-40B4-BE49-F238E27FC236}">
                <a16:creationId xmlns:a16="http://schemas.microsoft.com/office/drawing/2014/main" id="{71744782-2B0B-B305-F3DC-FA37B6ED7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272" y="289366"/>
            <a:ext cx="3511728" cy="247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46235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3. Munca de la distanță</a:t>
            </a:r>
            <a:endParaRPr lang="en-US" sz="2800" b="1" dirty="0">
              <a:latin typeface="Georgia" panose="02040502050405020303" pitchFamily="18" charset="0"/>
            </a:endParaRPr>
          </a:p>
        </p:txBody>
      </p:sp>
      <p:pic>
        <p:nvPicPr>
          <p:cNvPr id="2050" name="Picture 2" descr="How to Answer “Why Do You Want to Work Here?”">
            <a:extLst>
              <a:ext uri="{FF2B5EF4-FFF2-40B4-BE49-F238E27FC236}">
                <a16:creationId xmlns:a16="http://schemas.microsoft.com/office/drawing/2014/main" id="{F18B566E-A5DF-D8E0-AE2A-24D830FFA9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92" r="13379" b="14234"/>
          <a:stretch/>
        </p:blipFill>
        <p:spPr bwMode="auto">
          <a:xfrm>
            <a:off x="8101966" y="3441127"/>
            <a:ext cx="4090034" cy="25582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BE6A04-6A47-904D-7CB9-D2159642E13D}"/>
              </a:ext>
            </a:extLst>
          </p:cNvPr>
          <p:cNvSpPr txBox="1"/>
          <p:nvPr/>
        </p:nvSpPr>
        <p:spPr>
          <a:xfrm>
            <a:off x="1223681" y="1837930"/>
            <a:ext cx="9262982" cy="1800493"/>
          </a:xfrm>
          <a:prstGeom prst="rect">
            <a:avLst/>
          </a:prstGeom>
          <a:noFill/>
        </p:spPr>
        <p:txBody>
          <a:bodyPr wrap="square" rtlCol="0">
            <a:spAutoFit/>
          </a:bodyPr>
          <a:lstStyle/>
          <a:p>
            <a:r>
              <a:rPr lang="ro-RO" sz="1600" b="1" dirty="0" err="1">
                <a:solidFill>
                  <a:srgbClr val="BD582C"/>
                </a:solidFill>
                <a:latin typeface="Georgia" panose="02040502050405020303" pitchFamily="18" charset="0"/>
              </a:rPr>
              <a:t>Telemunca</a:t>
            </a:r>
            <a:endParaRPr lang="ro-RO" sz="1600" b="1" dirty="0">
              <a:solidFill>
                <a:srgbClr val="BD582C"/>
              </a:solidFill>
              <a:latin typeface="Georgia" panose="02040502050405020303" pitchFamily="18" charset="0"/>
            </a:endParaRPr>
          </a:p>
          <a:p>
            <a:pPr marL="285750" indent="-285750">
              <a:spcBef>
                <a:spcPts val="600"/>
              </a:spcBef>
              <a:buFont typeface="Wingdings" panose="05000000000000000000" pitchFamily="2" charset="2"/>
              <a:buChar char="Ø"/>
            </a:pPr>
            <a:r>
              <a:rPr lang="ro-RO" sz="1600" dirty="0">
                <a:latin typeface="Georgia" panose="02040502050405020303" pitchFamily="18" charset="0"/>
              </a:rPr>
              <a:t>Doar cu acordul părților, în scris (clauză în contract sau prin act adițional);</a:t>
            </a:r>
          </a:p>
          <a:p>
            <a:pPr marL="285750" indent="-285750">
              <a:spcBef>
                <a:spcPts val="600"/>
              </a:spcBef>
              <a:buFont typeface="Wingdings" panose="05000000000000000000" pitchFamily="2" charset="2"/>
              <a:buChar char="Ø"/>
            </a:pPr>
            <a:r>
              <a:rPr lang="ro-RO" sz="1600" dirty="0">
                <a:latin typeface="Georgia" panose="02040502050405020303" pitchFamily="18" charset="0"/>
              </a:rPr>
              <a:t>Programul de lucru se organizează de comun acord cu angajatorul;</a:t>
            </a:r>
          </a:p>
          <a:p>
            <a:pPr marL="285750" indent="-285750">
              <a:spcBef>
                <a:spcPts val="600"/>
              </a:spcBef>
              <a:buFont typeface="Wingdings" panose="05000000000000000000" pitchFamily="2" charset="2"/>
              <a:buChar char="Ø"/>
            </a:pPr>
            <a:r>
              <a:rPr lang="ro-RO" sz="1600" dirty="0">
                <a:latin typeface="Georgia" panose="02040502050405020303" pitchFamily="18" charset="0"/>
              </a:rPr>
              <a:t>Angajatorul are dreptul de a verifica activitatea </a:t>
            </a:r>
            <a:r>
              <a:rPr lang="ro-RO" sz="1600" dirty="0" err="1">
                <a:latin typeface="Georgia" panose="02040502050405020303" pitchFamily="18" charset="0"/>
              </a:rPr>
              <a:t>telesalariatului</a:t>
            </a:r>
            <a:r>
              <a:rPr lang="ro-RO" sz="1600" dirty="0">
                <a:latin typeface="Georgia" panose="02040502050405020303" pitchFamily="18" charset="0"/>
              </a:rPr>
              <a:t> prin mijloacele de tehnologia informației</a:t>
            </a:r>
          </a:p>
          <a:p>
            <a:pPr marL="285750" indent="-285750">
              <a:buFont typeface="Wingdings" panose="05000000000000000000" pitchFamily="2" charset="2"/>
              <a:buChar char="Ø"/>
            </a:pPr>
            <a:endParaRPr lang="en-US" sz="1600" dirty="0">
              <a:latin typeface="Georgia" panose="02040502050405020303" pitchFamily="18" charset="0"/>
            </a:endParaRPr>
          </a:p>
        </p:txBody>
      </p:sp>
      <p:sp>
        <p:nvSpPr>
          <p:cNvPr id="3" name="TextBox 2">
            <a:extLst>
              <a:ext uri="{FF2B5EF4-FFF2-40B4-BE49-F238E27FC236}">
                <a16:creationId xmlns:a16="http://schemas.microsoft.com/office/drawing/2014/main" id="{27995D9C-C1A6-59E3-2713-3410980F4401}"/>
              </a:ext>
            </a:extLst>
          </p:cNvPr>
          <p:cNvSpPr txBox="1"/>
          <p:nvPr/>
        </p:nvSpPr>
        <p:spPr>
          <a:xfrm>
            <a:off x="1223681" y="2987157"/>
            <a:ext cx="6533286" cy="907941"/>
          </a:xfrm>
          <a:prstGeom prst="rect">
            <a:avLst/>
          </a:prstGeom>
          <a:noFill/>
        </p:spPr>
        <p:txBody>
          <a:bodyPr wrap="square" rtlCol="0">
            <a:spAutoFit/>
          </a:bodyPr>
          <a:lstStyle/>
          <a:p>
            <a:endParaRPr lang="ro-RO" sz="1600" b="1" dirty="0">
              <a:latin typeface="Georgia" panose="02040502050405020303" pitchFamily="18" charset="0"/>
            </a:endParaRPr>
          </a:p>
          <a:p>
            <a:pPr marL="285750" indent="-285750">
              <a:spcBef>
                <a:spcPts val="600"/>
              </a:spcBef>
              <a:buFont typeface="Wingdings" panose="05000000000000000000" pitchFamily="2" charset="2"/>
              <a:buChar char="Ø"/>
            </a:pPr>
            <a:r>
              <a:rPr lang="ro-RO" sz="1600" b="1" dirty="0">
                <a:latin typeface="Georgia" panose="02040502050405020303" pitchFamily="18" charset="0"/>
              </a:rPr>
              <a:t>Conținutul clauzei de </a:t>
            </a:r>
            <a:r>
              <a:rPr lang="ro-RO" sz="1600" b="1" dirty="0" err="1">
                <a:latin typeface="Georgia" panose="02040502050405020303" pitchFamily="18" charset="0"/>
              </a:rPr>
              <a:t>telemuncă</a:t>
            </a:r>
            <a:r>
              <a:rPr lang="ro-RO" sz="1600" b="1" dirty="0">
                <a:latin typeface="Georgia" panose="02040502050405020303" pitchFamily="18" charset="0"/>
              </a:rPr>
              <a:t> (exemple): </a:t>
            </a:r>
          </a:p>
          <a:p>
            <a:pPr marL="285750" indent="-285750">
              <a:buFont typeface="Arial" panose="020B0604020202020204" pitchFamily="34" charset="0"/>
              <a:buChar char="•"/>
            </a:pPr>
            <a:endParaRPr lang="en-US" sz="1600" b="1" dirty="0">
              <a:latin typeface="Georgia" panose="02040502050405020303" pitchFamily="18" charset="0"/>
            </a:endParaRPr>
          </a:p>
        </p:txBody>
      </p:sp>
      <p:sp>
        <p:nvSpPr>
          <p:cNvPr id="5" name="TextBox 4">
            <a:extLst>
              <a:ext uri="{FF2B5EF4-FFF2-40B4-BE49-F238E27FC236}">
                <a16:creationId xmlns:a16="http://schemas.microsoft.com/office/drawing/2014/main" id="{2A23300E-66B6-0D25-15A4-38741A176B01}"/>
              </a:ext>
            </a:extLst>
          </p:cNvPr>
          <p:cNvSpPr txBox="1"/>
          <p:nvPr/>
        </p:nvSpPr>
        <p:spPr>
          <a:xfrm>
            <a:off x="1511930" y="3311073"/>
            <a:ext cx="6533286" cy="4185761"/>
          </a:xfrm>
          <a:prstGeom prst="rect">
            <a:avLst/>
          </a:prstGeom>
          <a:noFill/>
        </p:spPr>
        <p:txBody>
          <a:bodyPr wrap="square" rtlCol="0">
            <a:spAutoFit/>
          </a:bodyPr>
          <a:lstStyle/>
          <a:p>
            <a:pPr algn="just"/>
            <a:endParaRPr lang="ro-RO" sz="1600" b="1" dirty="0">
              <a:latin typeface="Georgia" panose="02040502050405020303" pitchFamily="18" charset="0"/>
            </a:endParaRPr>
          </a:p>
          <a:p>
            <a:pPr marL="285750" indent="-285750" algn="just">
              <a:spcBef>
                <a:spcPts val="600"/>
              </a:spcBef>
              <a:buFont typeface="Arial" panose="020B0604020202020204" pitchFamily="34" charset="0"/>
              <a:buChar char="•"/>
            </a:pPr>
            <a:r>
              <a:rPr lang="ro-RO" sz="1400" dirty="0">
                <a:latin typeface="Georgia" panose="02040502050405020303" pitchFamily="18" charset="0"/>
              </a:rPr>
              <a:t>Indicarea </a:t>
            </a:r>
            <a:r>
              <a:rPr lang="ro-RO" sz="1400" dirty="0" err="1">
                <a:latin typeface="Georgia" panose="02040502050405020303" pitchFamily="18" charset="0"/>
              </a:rPr>
              <a:t>telemuncii</a:t>
            </a:r>
            <a:r>
              <a:rPr lang="ro-RO" sz="1400" dirty="0">
                <a:latin typeface="Georgia" panose="02040502050405020303" pitchFamily="18" charset="0"/>
              </a:rPr>
              <a:t> ca mod de lucru;</a:t>
            </a:r>
          </a:p>
          <a:p>
            <a:pPr marL="285750" indent="-285750" algn="just">
              <a:spcBef>
                <a:spcPts val="600"/>
              </a:spcBef>
              <a:buFont typeface="Arial" panose="020B0604020202020204" pitchFamily="34" charset="0"/>
              <a:buChar char="•"/>
            </a:pPr>
            <a:r>
              <a:rPr lang="ro-RO" sz="1400" dirty="0">
                <a:latin typeface="Georgia" panose="02040502050405020303" pitchFamily="18" charset="0"/>
              </a:rPr>
              <a:t>Perioada/zilele în care se lucrează de la locul de muncă organizat de angajator;</a:t>
            </a:r>
          </a:p>
          <a:p>
            <a:pPr marL="285750" indent="-285750" algn="just">
              <a:spcBef>
                <a:spcPts val="600"/>
              </a:spcBef>
              <a:buFont typeface="Arial" panose="020B0604020202020204" pitchFamily="34" charset="0"/>
              <a:buChar char="•"/>
            </a:pPr>
            <a:r>
              <a:rPr lang="ro-RO" sz="1400" dirty="0">
                <a:latin typeface="Georgia" panose="02040502050405020303" pitchFamily="18" charset="0"/>
              </a:rPr>
              <a:t>Programul în cadrul căruia angajatorul poate verifica activitatea și modalitatea de realizare a controlului;</a:t>
            </a:r>
          </a:p>
          <a:p>
            <a:pPr marL="285750" indent="-285750" algn="just">
              <a:spcBef>
                <a:spcPts val="600"/>
              </a:spcBef>
              <a:buFont typeface="Arial" panose="020B0604020202020204" pitchFamily="34" charset="0"/>
              <a:buChar char="•"/>
            </a:pPr>
            <a:r>
              <a:rPr lang="ro-RO" sz="1400" dirty="0">
                <a:latin typeface="Georgia" panose="02040502050405020303" pitchFamily="18" charset="0"/>
              </a:rPr>
              <a:t>Modalitatea de evidențiere a orelor de muncă;</a:t>
            </a:r>
          </a:p>
          <a:p>
            <a:pPr marL="285750" indent="-285750" algn="just">
              <a:spcBef>
                <a:spcPts val="600"/>
              </a:spcBef>
              <a:buFont typeface="Arial" panose="020B0604020202020204" pitchFamily="34" charset="0"/>
              <a:buChar char="•"/>
            </a:pPr>
            <a:r>
              <a:rPr lang="ro-RO" sz="1400" dirty="0">
                <a:latin typeface="Georgia" panose="02040502050405020303" pitchFamily="18" charset="0"/>
              </a:rPr>
              <a:t>Responsabilități privind securitatea și sănătatea în muncă;</a:t>
            </a:r>
          </a:p>
          <a:p>
            <a:pPr marL="285750" indent="-285750" algn="just">
              <a:spcBef>
                <a:spcPts val="600"/>
              </a:spcBef>
              <a:buFont typeface="Arial" panose="020B0604020202020204" pitchFamily="34" charset="0"/>
              <a:buChar char="•"/>
            </a:pPr>
            <a:r>
              <a:rPr lang="ro-RO" sz="1400" dirty="0">
                <a:latin typeface="Georgia" panose="02040502050405020303" pitchFamily="18" charset="0"/>
              </a:rPr>
              <a:t>Măsuri pentru a evita izolarea </a:t>
            </a:r>
            <a:r>
              <a:rPr lang="ro-RO" sz="1400" dirty="0" err="1">
                <a:latin typeface="Georgia" panose="02040502050405020303" pitchFamily="18" charset="0"/>
              </a:rPr>
              <a:t>telesalariatului</a:t>
            </a:r>
            <a:r>
              <a:rPr lang="ro-RO" sz="1400" dirty="0">
                <a:latin typeface="Georgia" panose="02040502050405020303" pitchFamily="18" charset="0"/>
              </a:rPr>
              <a:t>;</a:t>
            </a:r>
          </a:p>
          <a:p>
            <a:pPr marL="285750" indent="-285750" algn="just">
              <a:spcBef>
                <a:spcPts val="600"/>
              </a:spcBef>
              <a:buFont typeface="Arial" panose="020B0604020202020204" pitchFamily="34" charset="0"/>
              <a:buChar char="•"/>
            </a:pPr>
            <a:r>
              <a:rPr lang="ro-RO" sz="1400" dirty="0">
                <a:latin typeface="Georgia" panose="02040502050405020303" pitchFamily="18" charset="0"/>
              </a:rPr>
              <a:t>Suportarea cheltuielilor de către angajator, transportul echipamentelor (după caz)</a:t>
            </a:r>
          </a:p>
          <a:p>
            <a:pPr marL="285750" indent="-285750" algn="just">
              <a:spcBef>
                <a:spcPts val="600"/>
              </a:spcBef>
              <a:buFont typeface="Arial" panose="020B0604020202020204" pitchFamily="34" charset="0"/>
              <a:buChar char="•"/>
            </a:pPr>
            <a:endParaRPr lang="ro-RO" sz="1400" dirty="0">
              <a:latin typeface="Georgia" panose="02040502050405020303" pitchFamily="18" charset="0"/>
            </a:endParaRPr>
          </a:p>
          <a:p>
            <a:pPr marL="285750" indent="-285750">
              <a:spcBef>
                <a:spcPts val="600"/>
              </a:spcBef>
              <a:buFont typeface="Arial" panose="020B0604020202020204" pitchFamily="34" charset="0"/>
              <a:buChar char="•"/>
            </a:pPr>
            <a:endParaRPr lang="ro-RO" sz="1400" dirty="0">
              <a:latin typeface="Georgia" panose="02040502050405020303" pitchFamily="18" charset="0"/>
            </a:endParaRPr>
          </a:p>
          <a:p>
            <a:pPr marL="285750" indent="-285750">
              <a:spcBef>
                <a:spcPts val="600"/>
              </a:spcBef>
              <a:buFont typeface="Arial" panose="020B0604020202020204" pitchFamily="34" charset="0"/>
              <a:buChar char="•"/>
            </a:pPr>
            <a:endParaRPr lang="ro-RO" sz="1600" dirty="0">
              <a:latin typeface="Georgia" panose="02040502050405020303" pitchFamily="18" charset="0"/>
            </a:endParaRPr>
          </a:p>
          <a:p>
            <a:pPr marL="285750" indent="-285750">
              <a:buFont typeface="Arial" panose="020B0604020202020204" pitchFamily="34" charset="0"/>
              <a:buChar char="•"/>
            </a:pPr>
            <a:endParaRPr lang="en-US" sz="1600" b="1" dirty="0">
              <a:latin typeface="Georgia" panose="02040502050405020303" pitchFamily="18" charset="0"/>
            </a:endParaRPr>
          </a:p>
        </p:txBody>
      </p:sp>
    </p:spTree>
    <p:extLst>
      <p:ext uri="{BB962C8B-B14F-4D97-AF65-F5344CB8AC3E}">
        <p14:creationId xmlns:p14="http://schemas.microsoft.com/office/powerpoint/2010/main" val="320544693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a:latin typeface="Georgia" panose="02040502050405020303" pitchFamily="18" charset="0"/>
              </a:rPr>
              <a:t>4. Timpul de muncă și cel de repaus</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B7C6911B-CD25-BA57-D8D7-F6BA7859FA37}"/>
              </a:ext>
            </a:extLst>
          </p:cNvPr>
          <p:cNvSpPr txBox="1"/>
          <p:nvPr/>
        </p:nvSpPr>
        <p:spPr>
          <a:xfrm>
            <a:off x="1223681" y="1840375"/>
            <a:ext cx="9547412" cy="4490973"/>
          </a:xfrm>
          <a:prstGeom prst="rect">
            <a:avLst/>
          </a:prstGeom>
          <a:noFill/>
        </p:spPr>
        <p:txBody>
          <a:bodyPr wrap="square" rtlCol="0">
            <a:spAutoFit/>
          </a:bodyPr>
          <a:lstStyle/>
          <a:p>
            <a:pPr algn="just">
              <a:lnSpc>
                <a:spcPts val="1920"/>
              </a:lnSpc>
              <a:spcAft>
                <a:spcPts val="700"/>
              </a:spcAft>
            </a:pPr>
            <a:r>
              <a:rPr lang="ro-RO" sz="1600" b="1" dirty="0">
                <a:solidFill>
                  <a:srgbClr val="BD582C"/>
                </a:solidFill>
                <a:latin typeface="Georgia" panose="02040502050405020303" pitchFamily="18" charset="0"/>
              </a:rPr>
              <a:t>A. Full-</a:t>
            </a:r>
            <a:r>
              <a:rPr lang="ro-RO" sz="1600" b="1" dirty="0" err="1">
                <a:solidFill>
                  <a:srgbClr val="BD582C"/>
                </a:solidFill>
                <a:latin typeface="Georgia" panose="02040502050405020303" pitchFamily="18" charset="0"/>
              </a:rPr>
              <a:t>time</a:t>
            </a:r>
            <a:r>
              <a:rPr lang="ro-RO" sz="1600" b="1" dirty="0">
                <a:solidFill>
                  <a:srgbClr val="BD582C"/>
                </a:solidFill>
                <a:latin typeface="Georgia" panose="02040502050405020303" pitchFamily="18" charset="0"/>
              </a:rPr>
              <a:t>:</a:t>
            </a:r>
          </a:p>
          <a:p>
            <a:pPr marL="285750" indent="-285750" algn="just">
              <a:lnSpc>
                <a:spcPts val="1920"/>
              </a:lnSpc>
              <a:spcAft>
                <a:spcPts val="700"/>
              </a:spcAft>
              <a:buFont typeface="Arial" panose="020B0604020202020204" pitchFamily="34" charset="0"/>
              <a:buChar char="•"/>
            </a:pPr>
            <a:r>
              <a:rPr lang="ro-RO" sz="1600" b="1" dirty="0">
                <a:latin typeface="Georgia" panose="02040502050405020303" pitchFamily="18" charset="0"/>
              </a:rPr>
              <a:t>Durata normală:</a:t>
            </a:r>
            <a:r>
              <a:rPr lang="ro-RO" sz="1600" dirty="0">
                <a:latin typeface="Georgia" panose="02040502050405020303" pitchFamily="18" charset="0"/>
              </a:rPr>
              <a:t> 40 de ore/săptămână, de regulă 8 ore pe zi;</a:t>
            </a:r>
          </a:p>
          <a:p>
            <a:pPr marL="285750" indent="-285750" algn="just">
              <a:lnSpc>
                <a:spcPts val="1920"/>
              </a:lnSpc>
              <a:spcAft>
                <a:spcPts val="700"/>
              </a:spcAft>
              <a:buFont typeface="Arial" panose="020B0604020202020204" pitchFamily="34" charset="0"/>
              <a:buChar char="•"/>
            </a:pPr>
            <a:r>
              <a:rPr lang="ro-RO" sz="1600" b="1" dirty="0">
                <a:latin typeface="Georgia" panose="02040502050405020303" pitchFamily="18" charset="0"/>
              </a:rPr>
              <a:t>Durată maximă: </a:t>
            </a:r>
            <a:r>
              <a:rPr lang="ro-RO" sz="1600" dirty="0">
                <a:latin typeface="Georgia" panose="02040502050405020303" pitchFamily="18" charset="0"/>
              </a:rPr>
              <a:t>48 de ore/săptămână;</a:t>
            </a:r>
          </a:p>
          <a:p>
            <a:pPr marL="285750" indent="-285750" algn="just">
              <a:lnSpc>
                <a:spcPts val="1920"/>
              </a:lnSpc>
              <a:spcAft>
                <a:spcPts val="700"/>
              </a:spcAft>
              <a:buFont typeface="Arial" panose="020B0604020202020204" pitchFamily="34" charset="0"/>
              <a:buChar char="•"/>
            </a:pPr>
            <a:r>
              <a:rPr lang="ro-RO" sz="1600" b="1" dirty="0">
                <a:latin typeface="Georgia" panose="02040502050405020303" pitchFamily="18" charset="0"/>
              </a:rPr>
              <a:t>Repaus zilnic </a:t>
            </a:r>
            <a:r>
              <a:rPr lang="ro-RO" sz="1600" dirty="0">
                <a:latin typeface="Georgia" panose="02040502050405020303" pitchFamily="18" charset="0"/>
              </a:rPr>
              <a:t>– între zilele de lucru; în cazul timpului de muncă de 12 ore, repaus minim obligatoriu de 24 de ore;</a:t>
            </a:r>
            <a:endParaRPr lang="ro-RO" sz="1600" b="1" dirty="0">
              <a:latin typeface="Georgia" panose="02040502050405020303" pitchFamily="18" charset="0"/>
            </a:endParaRPr>
          </a:p>
          <a:p>
            <a:pPr marL="285750" indent="-285750" algn="just">
              <a:lnSpc>
                <a:spcPts val="1920"/>
              </a:lnSpc>
              <a:spcAft>
                <a:spcPts val="700"/>
              </a:spcAft>
              <a:buFont typeface="Arial" panose="020B0604020202020204" pitchFamily="34" charset="0"/>
              <a:buChar char="•"/>
            </a:pPr>
            <a:r>
              <a:rPr lang="ro-RO" sz="1600" b="1" dirty="0">
                <a:latin typeface="Georgia" panose="02040502050405020303" pitchFamily="18" charset="0"/>
              </a:rPr>
              <a:t>Repaus săptămânal: </a:t>
            </a:r>
            <a:r>
              <a:rPr lang="ro-RO" sz="1600" dirty="0">
                <a:latin typeface="Georgia" panose="02040502050405020303" pitchFamily="18" charset="0"/>
              </a:rPr>
              <a:t>minimum 2 zile consecutive, de regulă sâmbătă și duminică;</a:t>
            </a:r>
          </a:p>
          <a:p>
            <a:pPr marL="285750" indent="-285750" algn="just">
              <a:lnSpc>
                <a:spcPts val="1920"/>
              </a:lnSpc>
              <a:spcAft>
                <a:spcPts val="700"/>
              </a:spcAft>
              <a:buFont typeface="Arial" panose="020B0604020202020204" pitchFamily="34" charset="0"/>
              <a:buChar char="•"/>
            </a:pPr>
            <a:r>
              <a:rPr lang="ro-RO" sz="1600" b="1" dirty="0">
                <a:latin typeface="Georgia" panose="02040502050405020303" pitchFamily="18" charset="0"/>
              </a:rPr>
              <a:t>Varietăți: </a:t>
            </a:r>
            <a:r>
              <a:rPr lang="ro-RO" sz="1600" dirty="0">
                <a:latin typeface="Georgia" panose="02040502050405020303" pitchFamily="18" charset="0"/>
              </a:rPr>
              <a:t>program de muncă individualizat, inegal.</a:t>
            </a:r>
          </a:p>
          <a:p>
            <a:pPr algn="just">
              <a:lnSpc>
                <a:spcPts val="1920"/>
              </a:lnSpc>
              <a:spcAft>
                <a:spcPts val="700"/>
              </a:spcAft>
            </a:pPr>
            <a:r>
              <a:rPr lang="ro-RO" sz="1600" b="1" dirty="0">
                <a:solidFill>
                  <a:srgbClr val="BD582C"/>
                </a:solidFill>
                <a:latin typeface="Georgia" panose="02040502050405020303" pitchFamily="18" charset="0"/>
              </a:rPr>
              <a:t>B. Part-</a:t>
            </a:r>
            <a:r>
              <a:rPr lang="ro-RO" sz="1600" b="1" dirty="0" err="1">
                <a:solidFill>
                  <a:srgbClr val="BD582C"/>
                </a:solidFill>
                <a:latin typeface="Georgia" panose="02040502050405020303" pitchFamily="18" charset="0"/>
              </a:rPr>
              <a:t>time</a:t>
            </a:r>
            <a:r>
              <a:rPr lang="ro-RO" sz="1600" b="1" dirty="0">
                <a:solidFill>
                  <a:srgbClr val="BD582C"/>
                </a:solidFill>
                <a:latin typeface="Georgia" panose="02040502050405020303" pitchFamily="18" charset="0"/>
              </a:rPr>
              <a:t>:</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Aceleași reguli, cu diferența că durata normală este o </a:t>
            </a:r>
            <a:r>
              <a:rPr lang="ro-RO" sz="1600" b="1" dirty="0">
                <a:latin typeface="Georgia" panose="02040502050405020303" pitchFamily="18" charset="0"/>
              </a:rPr>
              <a:t>fracțiune de normă </a:t>
            </a:r>
            <a:r>
              <a:rPr lang="ro-RO" sz="1600" dirty="0">
                <a:latin typeface="Georgia" panose="02040502050405020303" pitchFamily="18" charset="0"/>
              </a:rPr>
              <a:t>pe zi (i.e., 2 ore/zi). </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Se poate stabili </a:t>
            </a:r>
            <a:r>
              <a:rPr lang="ro-RO" sz="1600" b="1" dirty="0">
                <a:latin typeface="Georgia" panose="02040502050405020303" pitchFamily="18" charset="0"/>
              </a:rPr>
              <a:t>și în mod diferențiat </a:t>
            </a:r>
            <a:r>
              <a:rPr lang="ro-RO" sz="1600" dirty="0">
                <a:latin typeface="Georgia" panose="02040502050405020303" pitchFamily="18" charset="0"/>
              </a:rPr>
              <a:t>pe zile (i.e., 2 ore luni, 4 ore </a:t>
            </a:r>
            <a:r>
              <a:rPr lang="ro-RO" sz="1600" dirty="0" err="1">
                <a:latin typeface="Georgia" panose="02040502050405020303" pitchFamily="18" charset="0"/>
              </a:rPr>
              <a:t>marti</a:t>
            </a:r>
            <a:r>
              <a:rPr lang="ro-RO" sz="1600" dirty="0">
                <a:latin typeface="Georgia" panose="02040502050405020303" pitchFamily="18" charset="0"/>
              </a:rPr>
              <a:t>, 1 oră joi etc.). </a:t>
            </a:r>
          </a:p>
          <a:p>
            <a:pPr algn="just">
              <a:lnSpc>
                <a:spcPts val="1920"/>
              </a:lnSpc>
              <a:spcAft>
                <a:spcPts val="700"/>
              </a:spcAft>
            </a:pPr>
            <a:r>
              <a:rPr lang="ro-RO" sz="1600" b="1" dirty="0">
                <a:solidFill>
                  <a:srgbClr val="BD582C"/>
                </a:solidFill>
                <a:latin typeface="Georgia" panose="02040502050405020303" pitchFamily="18" charset="0"/>
              </a:rPr>
              <a:t>C. Concediul de odihnă anual: </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Minimum </a:t>
            </a:r>
            <a:r>
              <a:rPr lang="ro-RO" sz="1600" b="1" dirty="0">
                <a:latin typeface="Georgia" panose="02040502050405020303" pitchFamily="18" charset="0"/>
              </a:rPr>
              <a:t>20 de zile lucrătoare</a:t>
            </a:r>
            <a:r>
              <a:rPr lang="ro-RO" sz="1600" dirty="0">
                <a:latin typeface="Georgia" panose="02040502050405020303" pitchFamily="18" charset="0"/>
              </a:rPr>
              <a:t>/an.</a:t>
            </a:r>
            <a:endParaRPr lang="ro-RO" sz="1600" b="1" dirty="0">
              <a:latin typeface="Georgia" panose="02040502050405020303" pitchFamily="18" charset="0"/>
            </a:endParaRPr>
          </a:p>
          <a:p>
            <a:pPr algn="just">
              <a:lnSpc>
                <a:spcPts val="1920"/>
              </a:lnSpc>
              <a:spcAft>
                <a:spcPts val="700"/>
              </a:spcAft>
            </a:pPr>
            <a:r>
              <a:rPr lang="ro-RO" sz="1600" i="1" dirty="0">
                <a:latin typeface="Georgia" panose="02040502050405020303" pitchFamily="18" charset="0"/>
              </a:rPr>
              <a:t>Dreptul la pauză de masă: dacă timpul de lucru zilnic este mai mare de 6 ore. Program de lucru vs. timp de lucru. Angajatorul are obligația de a ține evidența orelor lucrate.</a:t>
            </a:r>
          </a:p>
        </p:txBody>
      </p:sp>
      <p:pic>
        <p:nvPicPr>
          <p:cNvPr id="8194" name="Picture 2" descr="Businessman Sleeping on Work Table Cartoon Stock Vector - Illustration of  desk, bored: 75397011">
            <a:extLst>
              <a:ext uri="{FF2B5EF4-FFF2-40B4-BE49-F238E27FC236}">
                <a16:creationId xmlns:a16="http://schemas.microsoft.com/office/drawing/2014/main" id="{6CC1B187-DC60-FCE1-91E7-152A3CA8A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4783" y="126947"/>
            <a:ext cx="2327071" cy="276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409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183340" y="1135669"/>
            <a:ext cx="10192872" cy="523220"/>
          </a:xfrm>
          <a:prstGeom prst="rect">
            <a:avLst/>
          </a:prstGeom>
          <a:noFill/>
        </p:spPr>
        <p:txBody>
          <a:bodyPr wrap="square" rtlCol="0">
            <a:spAutoFit/>
          </a:bodyPr>
          <a:lstStyle/>
          <a:p>
            <a:r>
              <a:rPr lang="ro-RO" sz="2800" b="1" dirty="0">
                <a:latin typeface="Georgia" panose="02040502050405020303" pitchFamily="18" charset="0"/>
              </a:rPr>
              <a:t>5. Contractul colectiv de muncă și regulamentul intern</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B1A01326-8DE8-3D3B-5DDF-2CCF33EF44F0}"/>
              </a:ext>
            </a:extLst>
          </p:cNvPr>
          <p:cNvSpPr txBox="1"/>
          <p:nvPr/>
        </p:nvSpPr>
        <p:spPr>
          <a:xfrm>
            <a:off x="1183340" y="1795497"/>
            <a:ext cx="10020954" cy="830997"/>
          </a:xfrm>
          <a:prstGeom prst="rect">
            <a:avLst/>
          </a:prstGeom>
          <a:noFill/>
        </p:spPr>
        <p:txBody>
          <a:bodyPr wrap="square" rtlCol="0">
            <a:spAutoFit/>
          </a:bodyPr>
          <a:lstStyle/>
          <a:p>
            <a:pPr marL="285750" indent="-285750" algn="just">
              <a:spcBef>
                <a:spcPts val="700"/>
              </a:spcBef>
              <a:buFont typeface="Wingdings" panose="05000000000000000000" pitchFamily="2" charset="2"/>
              <a:buChar char="Ø"/>
            </a:pPr>
            <a:r>
              <a:rPr lang="ro-RO" sz="1600" b="1" dirty="0">
                <a:solidFill>
                  <a:srgbClr val="BD582C"/>
                </a:solidFill>
                <a:latin typeface="Georgia" panose="02040502050405020303" pitchFamily="18" charset="0"/>
              </a:rPr>
              <a:t>Contract colectiv de muncă </a:t>
            </a:r>
            <a:r>
              <a:rPr lang="ro-RO" sz="1600" dirty="0">
                <a:latin typeface="Georgia" panose="02040502050405020303" pitchFamily="18" charset="0"/>
              </a:rPr>
              <a:t>= o înțelegere colectivă între angajator și reprezentanții salariaților (aleși de majoritatea angajaților) ori sindicatul reprezentativ (cel puțin 35% din salariați), care adesea prevede drepturi/beneficii suplimentare.</a:t>
            </a:r>
          </a:p>
        </p:txBody>
      </p:sp>
      <p:pic>
        <p:nvPicPr>
          <p:cNvPr id="9218" name="Picture 2" descr="Codes of Conduct">
            <a:extLst>
              <a:ext uri="{FF2B5EF4-FFF2-40B4-BE49-F238E27FC236}">
                <a16:creationId xmlns:a16="http://schemas.microsoft.com/office/drawing/2014/main" id="{FAA899B4-F60A-CA66-CD13-A12F54AE5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7968" y="2976627"/>
            <a:ext cx="2994950" cy="19966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C84C92-1879-B78C-608F-95AD68C325ED}"/>
              </a:ext>
            </a:extLst>
          </p:cNvPr>
          <p:cNvSpPr txBox="1"/>
          <p:nvPr/>
        </p:nvSpPr>
        <p:spPr>
          <a:xfrm>
            <a:off x="1183340" y="2916820"/>
            <a:ext cx="7624994" cy="1107996"/>
          </a:xfrm>
          <a:prstGeom prst="rect">
            <a:avLst/>
          </a:prstGeom>
          <a:noFill/>
        </p:spPr>
        <p:txBody>
          <a:bodyPr wrap="square" rtlCol="0">
            <a:spAutoFit/>
          </a:bodyPr>
          <a:lstStyle/>
          <a:p>
            <a:pPr marL="285750" indent="-285750" algn="just">
              <a:spcBef>
                <a:spcPts val="700"/>
              </a:spcBef>
              <a:buFont typeface="Wingdings" panose="05000000000000000000" pitchFamily="2" charset="2"/>
              <a:buChar char="Ø"/>
            </a:pPr>
            <a:r>
              <a:rPr lang="ro-RO" sz="1600" b="1" dirty="0">
                <a:solidFill>
                  <a:srgbClr val="BD582C"/>
                </a:solidFill>
                <a:latin typeface="Georgia" panose="02040502050405020303" pitchFamily="18" charset="0"/>
              </a:rPr>
              <a:t>Regulament intern </a:t>
            </a:r>
            <a:r>
              <a:rPr lang="ro-RO" sz="1600" dirty="0">
                <a:latin typeface="Georgia" panose="02040502050405020303" pitchFamily="18" charset="0"/>
              </a:rPr>
              <a:t>= document intern elaborat de angajator, comunicat angajaților și obligatoriu pentru aceștia, care cuprinde principalele reguli de conduită din companie și proceduri specifice – spre exemplu:</a:t>
            </a:r>
          </a:p>
          <a:p>
            <a:endParaRPr lang="en-US" dirty="0"/>
          </a:p>
        </p:txBody>
      </p:sp>
      <p:sp>
        <p:nvSpPr>
          <p:cNvPr id="5" name="TextBox 4">
            <a:extLst>
              <a:ext uri="{FF2B5EF4-FFF2-40B4-BE49-F238E27FC236}">
                <a16:creationId xmlns:a16="http://schemas.microsoft.com/office/drawing/2014/main" id="{14714BF4-B053-17B9-79E9-05D5ECFC4CFD}"/>
              </a:ext>
            </a:extLst>
          </p:cNvPr>
          <p:cNvSpPr txBox="1"/>
          <p:nvPr/>
        </p:nvSpPr>
        <p:spPr>
          <a:xfrm>
            <a:off x="1458721" y="3767660"/>
            <a:ext cx="7509247" cy="2510944"/>
          </a:xfrm>
          <a:prstGeom prst="rect">
            <a:avLst/>
          </a:prstGeom>
          <a:noFill/>
        </p:spPr>
        <p:txBody>
          <a:bodyPr wrap="square" rtlCol="0">
            <a:spAutoFit/>
          </a:bodyPr>
          <a:lstStyle/>
          <a:p>
            <a:pPr marL="285750" indent="-285750" algn="just">
              <a:spcBef>
                <a:spcPts val="700"/>
              </a:spcBef>
              <a:buFont typeface="Arial" panose="020B0604020202020204" pitchFamily="34" charset="0"/>
              <a:buChar char="•"/>
            </a:pPr>
            <a:r>
              <a:rPr lang="ro-RO" sz="1600" dirty="0">
                <a:latin typeface="Georgia" panose="02040502050405020303" pitchFamily="18" charset="0"/>
              </a:rPr>
              <a:t>abaterile disciplinare și sancțiunile aplicabile;</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procedura cercetării disciplinare;</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criterii și proceduri de evaluare profesională;</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politici de formare profesională;</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procedura de formulare a cererilor, sesizărilor, plângerilor interne și de rezolvare a acestora;</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procedura evaluării necorespunderii profesionale în vederea concedierii. </a:t>
            </a:r>
          </a:p>
          <a:p>
            <a:endParaRPr lang="en-US" sz="1600" dirty="0"/>
          </a:p>
        </p:txBody>
      </p:sp>
    </p:spTree>
    <p:extLst>
      <p:ext uri="{BB962C8B-B14F-4D97-AF65-F5344CB8AC3E}">
        <p14:creationId xmlns:p14="http://schemas.microsoft.com/office/powerpoint/2010/main" val="179266700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183340" y="1135669"/>
            <a:ext cx="10192872" cy="523220"/>
          </a:xfrm>
          <a:prstGeom prst="rect">
            <a:avLst/>
          </a:prstGeom>
          <a:noFill/>
        </p:spPr>
        <p:txBody>
          <a:bodyPr wrap="square" rtlCol="0">
            <a:spAutoFit/>
          </a:bodyPr>
          <a:lstStyle/>
          <a:p>
            <a:r>
              <a:rPr lang="ro-RO" sz="2800" b="1" dirty="0">
                <a:latin typeface="Georgia" panose="02040502050405020303" pitchFamily="18" charset="0"/>
              </a:rPr>
              <a:t>6. Impozitul pe venit și sistemele de asigurări sociale</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B92BA69C-2AE7-D7CC-9E9C-DFBBB7CB7E95}"/>
              </a:ext>
            </a:extLst>
          </p:cNvPr>
          <p:cNvSpPr txBox="1"/>
          <p:nvPr/>
        </p:nvSpPr>
        <p:spPr>
          <a:xfrm>
            <a:off x="1056301" y="2037144"/>
            <a:ext cx="5413663" cy="4516621"/>
          </a:xfrm>
          <a:prstGeom prst="rect">
            <a:avLst/>
          </a:prstGeom>
          <a:noFill/>
        </p:spPr>
        <p:txBody>
          <a:bodyPr wrap="square" rtlCol="0">
            <a:spAutoFit/>
          </a:bodyPr>
          <a:lstStyle/>
          <a:p>
            <a:pPr marL="285750" indent="-285750">
              <a:spcAft>
                <a:spcPts val="700"/>
              </a:spcAft>
              <a:buFont typeface="Wingdings" panose="05000000000000000000" pitchFamily="2" charset="2"/>
              <a:buChar char="Ø"/>
            </a:pPr>
            <a:r>
              <a:rPr lang="ro-RO" sz="1550" b="1" dirty="0">
                <a:latin typeface="Georgia" panose="02040502050405020303" pitchFamily="18" charset="0"/>
              </a:rPr>
              <a:t>Datorate de salariat:</a:t>
            </a:r>
          </a:p>
          <a:p>
            <a:pPr marL="285750" indent="-285750">
              <a:spcAft>
                <a:spcPts val="700"/>
              </a:spcAft>
              <a:buFont typeface="Arial" panose="020B0604020202020204" pitchFamily="34" charset="0"/>
              <a:buChar char="•"/>
            </a:pPr>
            <a:r>
              <a:rPr lang="ro-RO" sz="1550" dirty="0">
                <a:latin typeface="Georgia" panose="02040502050405020303" pitchFamily="18" charset="0"/>
              </a:rPr>
              <a:t>Impozitul pe venituri din salarii: </a:t>
            </a:r>
            <a:r>
              <a:rPr lang="ro-RO" sz="1550" b="1" dirty="0">
                <a:latin typeface="Georgia" panose="02040502050405020303" pitchFamily="18" charset="0"/>
              </a:rPr>
              <a:t>10%</a:t>
            </a:r>
          </a:p>
          <a:p>
            <a:pPr marL="285750" indent="-285750">
              <a:spcAft>
                <a:spcPts val="700"/>
              </a:spcAft>
              <a:buFont typeface="Arial" panose="020B0604020202020204" pitchFamily="34" charset="0"/>
              <a:buChar char="•"/>
            </a:pPr>
            <a:r>
              <a:rPr lang="ro-RO" sz="1550" dirty="0">
                <a:latin typeface="Georgia" panose="02040502050405020303" pitchFamily="18" charset="0"/>
              </a:rPr>
              <a:t>Contribuția de asigurări sociale (CAS): </a:t>
            </a:r>
            <a:r>
              <a:rPr lang="ro-RO" sz="1550" b="1" dirty="0">
                <a:latin typeface="Georgia" panose="02040502050405020303" pitchFamily="18" charset="0"/>
              </a:rPr>
              <a:t>25%</a:t>
            </a:r>
          </a:p>
          <a:p>
            <a:pPr marL="285750" indent="-285750">
              <a:spcAft>
                <a:spcPts val="700"/>
              </a:spcAft>
              <a:buFont typeface="Arial" panose="020B0604020202020204" pitchFamily="34" charset="0"/>
              <a:buChar char="•"/>
            </a:pPr>
            <a:r>
              <a:rPr lang="ro-RO" sz="1550" dirty="0">
                <a:latin typeface="Georgia" panose="02040502050405020303" pitchFamily="18" charset="0"/>
              </a:rPr>
              <a:t>Contribuția de asigurări sociale de sănătate (CASS): </a:t>
            </a:r>
            <a:r>
              <a:rPr lang="ro-RO" sz="1550" b="1" dirty="0">
                <a:latin typeface="Georgia" panose="02040502050405020303" pitchFamily="18" charset="0"/>
              </a:rPr>
              <a:t>10%</a:t>
            </a:r>
          </a:p>
          <a:p>
            <a:pPr marL="285750" indent="-285750">
              <a:spcAft>
                <a:spcPts val="700"/>
              </a:spcAft>
              <a:buFont typeface="Wingdings" panose="05000000000000000000" pitchFamily="2" charset="2"/>
              <a:buChar char="Ø"/>
            </a:pPr>
            <a:r>
              <a:rPr lang="ro-RO" sz="1550" b="1" dirty="0">
                <a:latin typeface="Georgia" panose="02040502050405020303" pitchFamily="18" charset="0"/>
              </a:rPr>
              <a:t>Datorată de angajator:</a:t>
            </a:r>
          </a:p>
          <a:p>
            <a:pPr marL="285750" indent="-285750">
              <a:spcAft>
                <a:spcPts val="700"/>
              </a:spcAft>
              <a:buFont typeface="Arial" panose="020B0604020202020204" pitchFamily="34" charset="0"/>
              <a:buChar char="•"/>
            </a:pPr>
            <a:r>
              <a:rPr lang="ro-RO" sz="1550" dirty="0">
                <a:latin typeface="Georgia" panose="02040502050405020303" pitchFamily="18" charset="0"/>
              </a:rPr>
              <a:t>Contribuția </a:t>
            </a:r>
            <a:r>
              <a:rPr lang="ro-RO" sz="1550" dirty="0" err="1">
                <a:latin typeface="Georgia" panose="02040502050405020303" pitchFamily="18" charset="0"/>
              </a:rPr>
              <a:t>asigurătorie</a:t>
            </a:r>
            <a:r>
              <a:rPr lang="ro-RO" sz="1550" dirty="0">
                <a:latin typeface="Georgia" panose="02040502050405020303" pitchFamily="18" charset="0"/>
              </a:rPr>
              <a:t> de muncă: </a:t>
            </a:r>
            <a:r>
              <a:rPr lang="ro-RO" sz="1550" b="1" dirty="0">
                <a:latin typeface="Georgia" panose="02040502050405020303" pitchFamily="18" charset="0"/>
              </a:rPr>
              <a:t>2,25%</a:t>
            </a:r>
          </a:p>
          <a:p>
            <a:pPr>
              <a:spcAft>
                <a:spcPts val="700"/>
              </a:spcAft>
            </a:pPr>
            <a:r>
              <a:rPr lang="ro-RO" sz="1550" i="1" dirty="0">
                <a:latin typeface="Georgia" panose="02040502050405020303" pitchFamily="18" charset="0"/>
              </a:rPr>
              <a:t>Impozitul și contribuțiile se rețin și virează de către angajator la bugetele de stat. </a:t>
            </a:r>
          </a:p>
          <a:p>
            <a:pPr>
              <a:spcAft>
                <a:spcPts val="700"/>
              </a:spcAft>
            </a:pPr>
            <a:r>
              <a:rPr lang="ro-RO" sz="1550" b="1" dirty="0">
                <a:latin typeface="Georgia" panose="02040502050405020303" pitchFamily="18" charset="0"/>
              </a:rPr>
              <a:t>Sisteme de asigurări sociale:</a:t>
            </a:r>
          </a:p>
          <a:p>
            <a:pPr marL="285750" indent="-285750">
              <a:spcAft>
                <a:spcPts val="700"/>
              </a:spcAft>
              <a:buFont typeface="Arial" panose="020B0604020202020204" pitchFamily="34" charset="0"/>
              <a:buChar char="•"/>
            </a:pPr>
            <a:r>
              <a:rPr lang="ro-RO" sz="1550" dirty="0">
                <a:latin typeface="Georgia" panose="02040502050405020303" pitchFamily="18" charset="0"/>
              </a:rPr>
              <a:t>Sistemul public de pensii;</a:t>
            </a:r>
          </a:p>
          <a:p>
            <a:pPr marL="285750" indent="-285750">
              <a:spcAft>
                <a:spcPts val="700"/>
              </a:spcAft>
              <a:buFont typeface="Arial" panose="020B0604020202020204" pitchFamily="34" charset="0"/>
              <a:buChar char="•"/>
            </a:pPr>
            <a:r>
              <a:rPr lang="ro-RO" sz="1550" dirty="0">
                <a:latin typeface="Georgia" panose="02040502050405020303" pitchFamily="18" charset="0"/>
              </a:rPr>
              <a:t>Asigurările sociale de sănătate;</a:t>
            </a:r>
          </a:p>
          <a:p>
            <a:pPr marL="285750" indent="-285750">
              <a:spcAft>
                <a:spcPts val="700"/>
              </a:spcAft>
              <a:buFont typeface="Arial" panose="020B0604020202020204" pitchFamily="34" charset="0"/>
              <a:buChar char="•"/>
            </a:pPr>
            <a:r>
              <a:rPr lang="ro-RO" sz="1550" dirty="0">
                <a:latin typeface="Georgia" panose="02040502050405020303" pitchFamily="18" charset="0"/>
              </a:rPr>
              <a:t>Asigurări de șomaj;</a:t>
            </a:r>
          </a:p>
          <a:p>
            <a:pPr marL="285750" indent="-285750">
              <a:spcAft>
                <a:spcPts val="700"/>
              </a:spcAft>
              <a:buFont typeface="Arial" panose="020B0604020202020204" pitchFamily="34" charset="0"/>
              <a:buChar char="•"/>
            </a:pPr>
            <a:r>
              <a:rPr lang="ro-RO" sz="1550" dirty="0">
                <a:latin typeface="Georgia" panose="02040502050405020303" pitchFamily="18" charset="0"/>
              </a:rPr>
              <a:t>Asigurări de accidente de muncă/boli profesionale.</a:t>
            </a:r>
          </a:p>
          <a:p>
            <a:pPr>
              <a:spcAft>
                <a:spcPts val="700"/>
              </a:spcAft>
            </a:pPr>
            <a:endParaRPr lang="en-US" sz="1600" i="1" dirty="0">
              <a:latin typeface="Georgia" panose="02040502050405020303" pitchFamily="18" charset="0"/>
            </a:endParaRPr>
          </a:p>
        </p:txBody>
      </p:sp>
      <p:pic>
        <p:nvPicPr>
          <p:cNvPr id="8" name="Picture 2" descr="Free Animated Tax Cliparts, Download Free Animated Tax Cliparts png images,  Free ClipArts on Clipart Library">
            <a:extLst>
              <a:ext uri="{FF2B5EF4-FFF2-40B4-BE49-F238E27FC236}">
                <a16:creationId xmlns:a16="http://schemas.microsoft.com/office/drawing/2014/main" id="{23D07536-C92E-3095-487D-B1F682B65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851" y="2615879"/>
            <a:ext cx="4939909" cy="276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62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183340" y="1135669"/>
            <a:ext cx="10192872" cy="523220"/>
          </a:xfrm>
          <a:prstGeom prst="rect">
            <a:avLst/>
          </a:prstGeom>
          <a:noFill/>
        </p:spPr>
        <p:txBody>
          <a:bodyPr wrap="square" rtlCol="0">
            <a:spAutoFit/>
          </a:bodyPr>
          <a:lstStyle/>
          <a:p>
            <a:r>
              <a:rPr lang="ro-RO" sz="2800" b="1" dirty="0">
                <a:latin typeface="Georgia" panose="02040502050405020303" pitchFamily="18" charset="0"/>
              </a:rPr>
              <a:t>6. Impozitul pe venit și sistemele de asigurări sociale</a:t>
            </a:r>
            <a:endParaRPr lang="en-US" sz="2800" b="1" dirty="0">
              <a:latin typeface="Georgia" panose="02040502050405020303" pitchFamily="18" charset="0"/>
            </a:endParaRPr>
          </a:p>
        </p:txBody>
      </p:sp>
      <p:pic>
        <p:nvPicPr>
          <p:cNvPr id="7" name="Picture 6">
            <a:extLst>
              <a:ext uri="{FF2B5EF4-FFF2-40B4-BE49-F238E27FC236}">
                <a16:creationId xmlns:a16="http://schemas.microsoft.com/office/drawing/2014/main" id="{16B28A12-1480-E1A9-E8E1-844DB7591DC7}"/>
              </a:ext>
            </a:extLst>
          </p:cNvPr>
          <p:cNvPicPr>
            <a:picLocks noChangeAspect="1"/>
          </p:cNvPicPr>
          <p:nvPr/>
        </p:nvPicPr>
        <p:blipFill>
          <a:blip r:embed="rId2"/>
          <a:stretch>
            <a:fillRect/>
          </a:stretch>
        </p:blipFill>
        <p:spPr>
          <a:xfrm>
            <a:off x="4211461" y="1794384"/>
            <a:ext cx="5381821" cy="4502243"/>
          </a:xfrm>
          <a:prstGeom prst="rect">
            <a:avLst/>
          </a:prstGeom>
        </p:spPr>
      </p:pic>
      <p:sp>
        <p:nvSpPr>
          <p:cNvPr id="3" name="TextBox 2">
            <a:extLst>
              <a:ext uri="{FF2B5EF4-FFF2-40B4-BE49-F238E27FC236}">
                <a16:creationId xmlns:a16="http://schemas.microsoft.com/office/drawing/2014/main" id="{0DFB61BD-996A-78EC-C7CF-6E2122E133BA}"/>
              </a:ext>
            </a:extLst>
          </p:cNvPr>
          <p:cNvSpPr txBox="1"/>
          <p:nvPr/>
        </p:nvSpPr>
        <p:spPr>
          <a:xfrm>
            <a:off x="1183340" y="1932972"/>
            <a:ext cx="4106290" cy="369332"/>
          </a:xfrm>
          <a:prstGeom prst="rect">
            <a:avLst/>
          </a:prstGeom>
          <a:noFill/>
        </p:spPr>
        <p:txBody>
          <a:bodyPr wrap="square" rtlCol="0">
            <a:spAutoFit/>
          </a:bodyPr>
          <a:lstStyle/>
          <a:p>
            <a:r>
              <a:rPr lang="ro-RO" sz="1600" i="1" dirty="0">
                <a:latin typeface="Georgia" panose="02040502050405020303" pitchFamily="18" charset="0"/>
              </a:rPr>
              <a:t>Exemplu de calcul salarial</a:t>
            </a:r>
            <a:r>
              <a:rPr lang="ro-RO" i="1" dirty="0"/>
              <a:t>:</a:t>
            </a:r>
            <a:endParaRPr lang="en-US" i="1" dirty="0"/>
          </a:p>
        </p:txBody>
      </p:sp>
    </p:spTree>
    <p:extLst>
      <p:ext uri="{BB962C8B-B14F-4D97-AF65-F5344CB8AC3E}">
        <p14:creationId xmlns:p14="http://schemas.microsoft.com/office/powerpoint/2010/main" val="135306048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183340" y="1135669"/>
            <a:ext cx="10192872" cy="523220"/>
          </a:xfrm>
          <a:prstGeom prst="rect">
            <a:avLst/>
          </a:prstGeom>
          <a:noFill/>
        </p:spPr>
        <p:txBody>
          <a:bodyPr wrap="square" rtlCol="0">
            <a:spAutoFit/>
          </a:bodyPr>
          <a:lstStyle/>
          <a:p>
            <a:r>
              <a:rPr lang="ro-RO" sz="2800" b="1" dirty="0">
                <a:latin typeface="Georgia" panose="02040502050405020303" pitchFamily="18" charset="0"/>
              </a:rPr>
              <a:t>6. Impozitul pe venit și sistemele de asigurări sociale</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B92BA69C-2AE7-D7CC-9E9C-DFBBB7CB7E95}"/>
              </a:ext>
            </a:extLst>
          </p:cNvPr>
          <p:cNvSpPr txBox="1"/>
          <p:nvPr/>
        </p:nvSpPr>
        <p:spPr>
          <a:xfrm>
            <a:off x="1096642" y="1939687"/>
            <a:ext cx="6994062" cy="5052665"/>
          </a:xfrm>
          <a:prstGeom prst="rect">
            <a:avLst/>
          </a:prstGeom>
          <a:noFill/>
        </p:spPr>
        <p:txBody>
          <a:bodyPr wrap="square" rtlCol="0">
            <a:spAutoFit/>
          </a:bodyPr>
          <a:lstStyle/>
          <a:p>
            <a:pPr marL="285750" indent="-285750" algn="just">
              <a:spcAft>
                <a:spcPts val="700"/>
              </a:spcAft>
              <a:buFont typeface="Wingdings" panose="05000000000000000000" pitchFamily="2" charset="2"/>
              <a:buChar char="Ø"/>
            </a:pPr>
            <a:r>
              <a:rPr lang="ro-RO" sz="1550" b="1" dirty="0">
                <a:latin typeface="Georgia" panose="02040502050405020303" pitchFamily="18" charset="0"/>
              </a:rPr>
              <a:t>Exemple de evenimente asigurate:</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Pensionarea</a:t>
            </a:r>
            <a:r>
              <a:rPr lang="ro-RO" sz="1550" dirty="0">
                <a:latin typeface="Georgia" panose="02040502050405020303" pitchFamily="18" charset="0"/>
              </a:rPr>
              <a:t> – stagiu minim: 15 ani; stagiu complet: 35 de ani; vârstă de pensionare – 63 de ani pentru femei, 65 de ani pentru bărbați;</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Incapacitatea temporară de muncă </a:t>
            </a:r>
            <a:r>
              <a:rPr lang="ro-RO" sz="1550" dirty="0">
                <a:latin typeface="Georgia" panose="02040502050405020303" pitchFamily="18" charset="0"/>
              </a:rPr>
              <a:t>– 183 zile/an; indemnizație de 75% din media veniturilor salariale din perioada de referință;</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Maternitatea</a:t>
            </a:r>
            <a:r>
              <a:rPr lang="ro-RO" sz="1550" dirty="0">
                <a:latin typeface="Georgia" panose="02040502050405020303" pitchFamily="18" charset="0"/>
              </a:rPr>
              <a:t> – 126 de zile (cel puțin 42 zile după naștere); indemnizație de 85%:</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Riscul maternal</a:t>
            </a:r>
            <a:r>
              <a:rPr lang="ro-RO" sz="1550" dirty="0">
                <a:latin typeface="Georgia" panose="02040502050405020303" pitchFamily="18" charset="0"/>
              </a:rPr>
              <a:t> – concediul de risc maternal; maximum 120 de zile, înainte sau după concediul de maternitate (inclusiv fracționat); indemnizație de 75%;</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Creșterea copilului</a:t>
            </a:r>
            <a:r>
              <a:rPr lang="ro-RO" sz="1550" dirty="0">
                <a:latin typeface="Georgia" panose="02040502050405020303" pitchFamily="18" charset="0"/>
              </a:rPr>
              <a:t> – concediul pentru creșterea copilului – maximum 2 sau 3 ani (o lună obligatoriu celălalt părinte); indemnizație 85%</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Paternitatea</a:t>
            </a:r>
            <a:r>
              <a:rPr lang="ro-RO" sz="1550" dirty="0">
                <a:latin typeface="Georgia" panose="02040502050405020303" pitchFamily="18" charset="0"/>
              </a:rPr>
              <a:t> – concediul paternal; 10+5 zile; indemnizație 100%</a:t>
            </a:r>
          </a:p>
          <a:p>
            <a:pPr marL="285750" indent="-285750" algn="just">
              <a:spcAft>
                <a:spcPts val="700"/>
              </a:spcAft>
              <a:buFont typeface="Arial" panose="020B0604020202020204" pitchFamily="34" charset="0"/>
              <a:buChar char="•"/>
            </a:pPr>
            <a:r>
              <a:rPr lang="ro-RO" sz="1550" u="sng" dirty="0">
                <a:latin typeface="Georgia" panose="02040502050405020303" pitchFamily="18" charset="0"/>
              </a:rPr>
              <a:t>Șomajul</a:t>
            </a:r>
            <a:r>
              <a:rPr lang="ro-RO" sz="1550" dirty="0">
                <a:latin typeface="Georgia" panose="02040502050405020303" pitchFamily="18" charset="0"/>
              </a:rPr>
              <a:t>.</a:t>
            </a:r>
          </a:p>
          <a:p>
            <a:pPr marL="285750" indent="-285750" algn="just">
              <a:spcAft>
                <a:spcPts val="700"/>
              </a:spcAft>
              <a:buFont typeface="Arial" panose="020B0604020202020204" pitchFamily="34" charset="0"/>
              <a:buChar char="•"/>
            </a:pPr>
            <a:endParaRPr lang="ro-RO" sz="1550" dirty="0">
              <a:latin typeface="Georgia" panose="02040502050405020303" pitchFamily="18" charset="0"/>
            </a:endParaRPr>
          </a:p>
          <a:p>
            <a:pPr marL="285750" indent="-285750" algn="just">
              <a:spcAft>
                <a:spcPts val="700"/>
              </a:spcAft>
              <a:buFont typeface="Arial" panose="020B0604020202020204" pitchFamily="34" charset="0"/>
              <a:buChar char="•"/>
            </a:pPr>
            <a:endParaRPr lang="ro-RO" sz="1550" dirty="0">
              <a:latin typeface="Georgia" panose="02040502050405020303" pitchFamily="18" charset="0"/>
            </a:endParaRPr>
          </a:p>
          <a:p>
            <a:pPr algn="just">
              <a:spcAft>
                <a:spcPts val="700"/>
              </a:spcAft>
            </a:pPr>
            <a:endParaRPr lang="en-US" sz="1600" i="1" dirty="0">
              <a:latin typeface="Georgia" panose="02040502050405020303" pitchFamily="18" charset="0"/>
            </a:endParaRPr>
          </a:p>
        </p:txBody>
      </p:sp>
      <p:pic>
        <p:nvPicPr>
          <p:cNvPr id="13314" name="Picture 2" descr="Premium Vector | Cartoon sick boy with high temperature">
            <a:extLst>
              <a:ext uri="{FF2B5EF4-FFF2-40B4-BE49-F238E27FC236}">
                <a16:creationId xmlns:a16="http://schemas.microsoft.com/office/drawing/2014/main" id="{427DAF20-5D86-26C3-DA5C-9219F36CD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2168" y="2452448"/>
            <a:ext cx="342900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83148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183340" y="1135669"/>
            <a:ext cx="10192872" cy="523220"/>
          </a:xfrm>
          <a:prstGeom prst="rect">
            <a:avLst/>
          </a:prstGeom>
          <a:noFill/>
        </p:spPr>
        <p:txBody>
          <a:bodyPr wrap="square" rtlCol="0">
            <a:spAutoFit/>
          </a:bodyPr>
          <a:lstStyle/>
          <a:p>
            <a:r>
              <a:rPr lang="ro-RO" sz="2800" b="1" dirty="0">
                <a:latin typeface="Georgia" panose="02040502050405020303" pitchFamily="18" charset="0"/>
              </a:rPr>
              <a:t>7. Facilitate fiscală aplicabilă programatorilor</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DEAEB8E2-3626-60E6-6C4A-3DD5502AD697}"/>
              </a:ext>
            </a:extLst>
          </p:cNvPr>
          <p:cNvSpPr txBox="1"/>
          <p:nvPr/>
        </p:nvSpPr>
        <p:spPr>
          <a:xfrm>
            <a:off x="1183340" y="1898248"/>
            <a:ext cx="10703860" cy="4078039"/>
          </a:xfrm>
          <a:prstGeom prst="rect">
            <a:avLst/>
          </a:prstGeom>
          <a:noFill/>
        </p:spPr>
        <p:txBody>
          <a:bodyPr wrap="square" rtlCol="0">
            <a:spAutoFit/>
          </a:bodyPr>
          <a:lstStyle/>
          <a:p>
            <a:pPr algn="just">
              <a:spcBef>
                <a:spcPts val="700"/>
              </a:spcBef>
            </a:pPr>
            <a:r>
              <a:rPr lang="ro-RO" sz="1600" b="1" dirty="0">
                <a:latin typeface="Georgia" panose="02040502050405020303" pitchFamily="18" charset="0"/>
              </a:rPr>
              <a:t>Scutirea de impozit </a:t>
            </a:r>
            <a:r>
              <a:rPr lang="ro-RO" sz="1600" dirty="0">
                <a:latin typeface="Georgia" panose="02040502050405020303" pitchFamily="18" charset="0"/>
              </a:rPr>
              <a:t>pe veniturile din salarii (</a:t>
            </a:r>
            <a:r>
              <a:rPr lang="ro-RO" sz="1600" b="1" dirty="0">
                <a:latin typeface="Georgia" panose="02040502050405020303" pitchFamily="18" charset="0"/>
              </a:rPr>
              <a:t>10%)</a:t>
            </a:r>
          </a:p>
          <a:p>
            <a:pPr algn="just">
              <a:spcBef>
                <a:spcPts val="700"/>
              </a:spcBef>
            </a:pPr>
            <a:r>
              <a:rPr lang="ro-RO" sz="1600" b="1" dirty="0">
                <a:latin typeface="Georgia" panose="02040502050405020303" pitchFamily="18" charset="0"/>
              </a:rPr>
              <a:t>Condiții:</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Angajatorul sa aibă drept obiect de activitate crearea de programe pentru calculator (anumite coduri CAEN – 5821, 5829, 6201, 6202, 6209);</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Postul pe care este angajat programatorul să aibă unul dintre codurile COR eligibile: </a:t>
            </a:r>
            <a:r>
              <a:rPr lang="ro-RO" sz="1600" i="1" dirty="0">
                <a:latin typeface="Georgia" panose="02040502050405020303" pitchFamily="18" charset="0"/>
              </a:rPr>
              <a:t>administrator baze de date, analist, inginer de sistem în informatică, inginer de sistem software, manager de proiect informatic, programator, proiectant de sisteme informatice, programator de sistem informatic, programator ajutor, analist ajutor, inginer de dezvoltare a produselor software. </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Existența unui departament specializat de informatică;</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Diplomă universitară sau diplomă de bacalaureat și urmarea cursurilor unei instituții de învățământ superior acreditate</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Angajatorul a realizat în anul fiscal anterior și a înregistrat distinct venituri din activitatea de creare de programe pentru calculator destinată comercializării de cel puțin 10.000 EUR pentru fiecare angajat care beneficiază de scutire.</a:t>
            </a:r>
          </a:p>
        </p:txBody>
      </p:sp>
    </p:spTree>
    <p:extLst>
      <p:ext uri="{BB962C8B-B14F-4D97-AF65-F5344CB8AC3E}">
        <p14:creationId xmlns:p14="http://schemas.microsoft.com/office/powerpoint/2010/main" val="28918947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183340" y="1135669"/>
            <a:ext cx="10192872" cy="523220"/>
          </a:xfrm>
          <a:prstGeom prst="rect">
            <a:avLst/>
          </a:prstGeom>
          <a:noFill/>
        </p:spPr>
        <p:txBody>
          <a:bodyPr wrap="square" rtlCol="0">
            <a:spAutoFit/>
          </a:bodyPr>
          <a:lstStyle/>
          <a:p>
            <a:r>
              <a:rPr lang="ro-RO" sz="2800" b="1" dirty="0">
                <a:latin typeface="Georgia" panose="02040502050405020303" pitchFamily="18" charset="0"/>
              </a:rPr>
              <a:t>8. Alternativă la contractul de muncă – </a:t>
            </a:r>
            <a:r>
              <a:rPr lang="ro-RO" sz="2800" b="1" dirty="0" err="1">
                <a:latin typeface="Georgia" panose="02040502050405020303" pitchFamily="18" charset="0"/>
              </a:rPr>
              <a:t>freelancing</a:t>
            </a:r>
            <a:r>
              <a:rPr lang="ro-RO" sz="2800" b="1" dirty="0">
                <a:latin typeface="Georgia" panose="02040502050405020303" pitchFamily="18" charset="0"/>
              </a:rPr>
              <a:t> </a:t>
            </a:r>
            <a:endParaRPr lang="en-US" sz="2800" b="1" dirty="0">
              <a:latin typeface="Georgia" panose="02040502050405020303" pitchFamily="18" charset="0"/>
            </a:endParaRPr>
          </a:p>
        </p:txBody>
      </p:sp>
      <p:pic>
        <p:nvPicPr>
          <p:cNvPr id="12290" name="Picture 2" descr="What Is Freelancing &amp; What Does it Mean to Freelance? - Freelancing Labs">
            <a:extLst>
              <a:ext uri="{FF2B5EF4-FFF2-40B4-BE49-F238E27FC236}">
                <a16:creationId xmlns:a16="http://schemas.microsoft.com/office/drawing/2014/main" id="{61EBC469-65F1-9D58-9DCE-089C8C689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647" y="2293331"/>
            <a:ext cx="5143500"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E293093-F861-AB5E-B104-ED4F22DE5D31}"/>
              </a:ext>
            </a:extLst>
          </p:cNvPr>
          <p:cNvSpPr txBox="1"/>
          <p:nvPr/>
        </p:nvSpPr>
        <p:spPr>
          <a:xfrm>
            <a:off x="1136276" y="2766349"/>
            <a:ext cx="5143500" cy="2757165"/>
          </a:xfrm>
          <a:prstGeom prst="rect">
            <a:avLst/>
          </a:prstGeom>
          <a:noFill/>
        </p:spPr>
        <p:txBody>
          <a:bodyPr wrap="square" rtlCol="0">
            <a:spAutoFit/>
          </a:bodyPr>
          <a:lstStyle/>
          <a:p>
            <a:pPr marL="285750" indent="-285750" algn="just">
              <a:spcBef>
                <a:spcPts val="700"/>
              </a:spcBef>
              <a:buFont typeface="Arial" panose="020B0604020202020204" pitchFamily="34" charset="0"/>
              <a:buChar char="•"/>
            </a:pPr>
            <a:r>
              <a:rPr lang="ro-RO" sz="1600" dirty="0">
                <a:latin typeface="Georgia" panose="02040502050405020303" pitchFamily="18" charset="0"/>
              </a:rPr>
              <a:t>Cele mai întâlnite forme: persoană fizică autorizată (PFA) și societate cu răspundere limitată (SRL);</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Regim de impozitare mai favorabil;</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Regimul asigurărilor sociale;</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Stabilitatea oferită de contractul de muncă vs. incertitudinea stabilită de activitatea independentă;</a:t>
            </a:r>
          </a:p>
          <a:p>
            <a:pPr marL="285750" indent="-285750" algn="just">
              <a:spcBef>
                <a:spcPts val="700"/>
              </a:spcBef>
              <a:buFont typeface="Arial" panose="020B0604020202020204" pitchFamily="34" charset="0"/>
              <a:buChar char="•"/>
            </a:pPr>
            <a:r>
              <a:rPr lang="ro-RO" sz="1600" dirty="0">
                <a:latin typeface="Georgia" panose="02040502050405020303" pitchFamily="18" charset="0"/>
              </a:rPr>
              <a:t>Cumularea activității independente cu cea de salariat.</a:t>
            </a:r>
          </a:p>
          <a:p>
            <a:pPr marL="285750" indent="-285750" algn="just">
              <a:spcBef>
                <a:spcPts val="700"/>
              </a:spcBef>
              <a:buFont typeface="Arial" panose="020B0604020202020204" pitchFamily="34" charset="0"/>
              <a:buChar char="•"/>
            </a:pPr>
            <a:endParaRPr lang="ro-RO" sz="1600" dirty="0">
              <a:latin typeface="Georgia" panose="02040502050405020303" pitchFamily="18" charset="0"/>
            </a:endParaRPr>
          </a:p>
        </p:txBody>
      </p:sp>
    </p:spTree>
    <p:extLst>
      <p:ext uri="{BB962C8B-B14F-4D97-AF65-F5344CB8AC3E}">
        <p14:creationId xmlns:p14="http://schemas.microsoft.com/office/powerpoint/2010/main" val="163797309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Q&amp;a - Free education icons">
            <a:extLst>
              <a:ext uri="{FF2B5EF4-FFF2-40B4-BE49-F238E27FC236}">
                <a16:creationId xmlns:a16="http://schemas.microsoft.com/office/drawing/2014/main" id="{09B908FB-B021-9836-E7EC-27C647459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347" y="148987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26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2" y="1135669"/>
            <a:ext cx="9547412" cy="523220"/>
          </a:xfrm>
          <a:prstGeom prst="rect">
            <a:avLst/>
          </a:prstGeom>
          <a:noFill/>
        </p:spPr>
        <p:txBody>
          <a:bodyPr wrap="square" rtlCol="0">
            <a:spAutoFit/>
          </a:bodyPr>
          <a:lstStyle/>
          <a:p>
            <a:r>
              <a:rPr lang="ro-RO" sz="2800" b="1" dirty="0">
                <a:latin typeface="Georgia" panose="02040502050405020303" pitchFamily="18" charset="0"/>
              </a:rPr>
              <a:t>1. Cadrul legislativ</a:t>
            </a:r>
            <a:endParaRPr lang="en-US" sz="2800" b="1" dirty="0">
              <a:latin typeface="Georgia" panose="02040502050405020303" pitchFamily="18" charset="0"/>
            </a:endParaRPr>
          </a:p>
        </p:txBody>
      </p:sp>
      <p:sp>
        <p:nvSpPr>
          <p:cNvPr id="6" name="TextBox 5">
            <a:extLst>
              <a:ext uri="{FF2B5EF4-FFF2-40B4-BE49-F238E27FC236}">
                <a16:creationId xmlns:a16="http://schemas.microsoft.com/office/drawing/2014/main" id="{0D38B043-C3CD-5A3F-7748-22C81D30FDB7}"/>
              </a:ext>
            </a:extLst>
          </p:cNvPr>
          <p:cNvSpPr txBox="1"/>
          <p:nvPr/>
        </p:nvSpPr>
        <p:spPr>
          <a:xfrm>
            <a:off x="1223681" y="1922316"/>
            <a:ext cx="10071847" cy="3827523"/>
          </a:xfrm>
          <a:prstGeom prst="rect">
            <a:avLst/>
          </a:prstGeom>
          <a:noFill/>
        </p:spPr>
        <p:txBody>
          <a:bodyPr wrap="square">
            <a:spAutoFit/>
          </a:bodyPr>
          <a:lstStyle/>
          <a:p>
            <a:pPr algn="just">
              <a:lnSpc>
                <a:spcPct val="150000"/>
              </a:lnSpc>
              <a:spcAft>
                <a:spcPts val="600"/>
              </a:spcAft>
              <a:buFont typeface="Wingdings" panose="05000000000000000000" pitchFamily="2" charset="2"/>
              <a:buChar char="Ø"/>
            </a:pPr>
            <a:r>
              <a:rPr lang="en-US" altLang="en-US" sz="1800" noProof="1">
                <a:latin typeface="Georgia" panose="02040502050405020303" pitchFamily="18" charset="0"/>
              </a:rPr>
              <a:t> Legea nr. 53/2003 – Codul muncii</a:t>
            </a:r>
            <a:endParaRPr lang="ro-RO" altLang="en-US" sz="1800" noProof="1">
              <a:latin typeface="Georgia" panose="02040502050405020303" pitchFamily="18" charset="0"/>
            </a:endParaRPr>
          </a:p>
          <a:p>
            <a:pPr algn="just">
              <a:lnSpc>
                <a:spcPct val="150000"/>
              </a:lnSpc>
              <a:spcAft>
                <a:spcPts val="600"/>
              </a:spcAft>
              <a:buFont typeface="Wingdings" panose="05000000000000000000" pitchFamily="2" charset="2"/>
              <a:buChar char="Ø"/>
            </a:pPr>
            <a:r>
              <a:rPr lang="ro-RO" altLang="en-US" sz="1800" noProof="1">
                <a:latin typeface="Georgia" panose="02040502050405020303" pitchFamily="18" charset="0"/>
              </a:rPr>
              <a:t> Legea nr. 81/2018 privind reglementarea activității de telemunc</a:t>
            </a:r>
            <a:r>
              <a:rPr lang="ro-RO" altLang="en-US" noProof="1">
                <a:latin typeface="Georgia" panose="02040502050405020303" pitchFamily="18" charset="0"/>
              </a:rPr>
              <a:t>ă</a:t>
            </a:r>
          </a:p>
          <a:p>
            <a:pPr algn="just">
              <a:lnSpc>
                <a:spcPct val="150000"/>
              </a:lnSpc>
              <a:spcAft>
                <a:spcPts val="600"/>
              </a:spcAft>
              <a:buFont typeface="Wingdings" panose="05000000000000000000" pitchFamily="2" charset="2"/>
              <a:buChar char="Ø"/>
            </a:pPr>
            <a:r>
              <a:rPr lang="ro-RO" altLang="en-US" noProof="1">
                <a:latin typeface="Georgia" panose="02040502050405020303" pitchFamily="18" charset="0"/>
              </a:rPr>
              <a:t> Legea nr. 227/2015 privind Codul fiscal</a:t>
            </a:r>
            <a:endParaRPr lang="en-US" altLang="en-US" sz="1800" noProof="1">
              <a:latin typeface="Georgia" panose="02040502050405020303" pitchFamily="18" charset="0"/>
            </a:endParaRPr>
          </a:p>
          <a:p>
            <a:pPr algn="just">
              <a:lnSpc>
                <a:spcPct val="150000"/>
              </a:lnSpc>
              <a:spcAft>
                <a:spcPts val="600"/>
              </a:spcAft>
              <a:buFont typeface="Wingdings" panose="05000000000000000000" pitchFamily="2" charset="2"/>
              <a:buChar char="Ø"/>
            </a:pPr>
            <a:r>
              <a:rPr lang="ro-RO" altLang="en-US" sz="1800" noProof="1">
                <a:latin typeface="Georgia" panose="02040502050405020303" pitchFamily="18" charset="0"/>
              </a:rPr>
              <a:t> Legea nr. 367/2022 privind dialogul social</a:t>
            </a:r>
            <a:r>
              <a:rPr lang="en-US" altLang="en-US" sz="1800" noProof="1">
                <a:latin typeface="Georgia" panose="02040502050405020303" pitchFamily="18" charset="0"/>
              </a:rPr>
              <a:t> </a:t>
            </a:r>
            <a:endParaRPr lang="ro-RO" altLang="en-US" sz="1800" noProof="1">
              <a:latin typeface="Georgia" panose="02040502050405020303" pitchFamily="18" charset="0"/>
            </a:endParaRPr>
          </a:p>
          <a:p>
            <a:pPr algn="just">
              <a:lnSpc>
                <a:spcPct val="150000"/>
              </a:lnSpc>
              <a:spcAft>
                <a:spcPts val="600"/>
              </a:spcAft>
              <a:buFont typeface="Wingdings" panose="05000000000000000000" pitchFamily="2" charset="2"/>
              <a:buChar char="Ø"/>
            </a:pPr>
            <a:r>
              <a:rPr lang="en-US" altLang="en-US" sz="1800" noProof="1">
                <a:latin typeface="Georgia" panose="02040502050405020303" pitchFamily="18" charset="0"/>
              </a:rPr>
              <a:t> </a:t>
            </a:r>
            <a:r>
              <a:rPr lang="ro-RO" altLang="en-US" sz="1800" noProof="1">
                <a:latin typeface="Georgia" panose="02040502050405020303" pitchFamily="18" charset="0"/>
              </a:rPr>
              <a:t>OUG nr. 158/2005 privind concediile şi indemnizaţiile de asigurări sociale de sănătate</a:t>
            </a:r>
          </a:p>
          <a:p>
            <a:pPr algn="just">
              <a:lnSpc>
                <a:spcPct val="150000"/>
              </a:lnSpc>
              <a:spcAft>
                <a:spcPts val="600"/>
              </a:spcAft>
              <a:buFont typeface="Wingdings" panose="05000000000000000000" pitchFamily="2" charset="2"/>
              <a:buChar char="Ø"/>
            </a:pPr>
            <a:r>
              <a:rPr lang="ro-RO" altLang="en-US" sz="1800" noProof="1">
                <a:latin typeface="Georgia" panose="02040502050405020303" pitchFamily="18" charset="0"/>
              </a:rPr>
              <a:t> Legea nr. 319/2006 privind sănătatea </a:t>
            </a:r>
            <a:r>
              <a:rPr lang="ro-RO" altLang="en-US" noProof="1">
                <a:latin typeface="Georgia" panose="02040502050405020303" pitchFamily="18" charset="0"/>
              </a:rPr>
              <a:t>ș</a:t>
            </a:r>
            <a:r>
              <a:rPr lang="ro-RO" altLang="en-US" sz="1800" noProof="1">
                <a:latin typeface="Georgia" panose="02040502050405020303" pitchFamily="18" charset="0"/>
              </a:rPr>
              <a:t>i securitatea în muncă</a:t>
            </a:r>
          </a:p>
          <a:p>
            <a:pPr algn="just">
              <a:lnSpc>
                <a:spcPct val="150000"/>
              </a:lnSpc>
              <a:spcAft>
                <a:spcPts val="600"/>
              </a:spcAft>
              <a:buFont typeface="Wingdings" panose="05000000000000000000" pitchFamily="2" charset="2"/>
              <a:buChar char="Ø"/>
            </a:pPr>
            <a:r>
              <a:rPr lang="ro-RO" altLang="en-US" sz="1800" noProof="1">
                <a:latin typeface="Georgia" panose="02040502050405020303" pitchFamily="18" charset="0"/>
              </a:rPr>
              <a:t> Legea nr. 76/2002 privind sistemul asigurărilor pentru șomaj </a:t>
            </a:r>
            <a:r>
              <a:rPr lang="ro-RO" altLang="en-US" noProof="1">
                <a:latin typeface="Georgia" panose="02040502050405020303" pitchFamily="18" charset="0"/>
              </a:rPr>
              <a:t>ș</a:t>
            </a:r>
            <a:r>
              <a:rPr lang="ro-RO" altLang="en-US" sz="1800" noProof="1">
                <a:latin typeface="Georgia" panose="02040502050405020303" pitchFamily="18" charset="0"/>
              </a:rPr>
              <a:t>i stimularea ocupării forței de muncă</a:t>
            </a:r>
          </a:p>
        </p:txBody>
      </p:sp>
      <p:pic>
        <p:nvPicPr>
          <p:cNvPr id="3074" name="Picture 2" descr="Law Cartoon Images – Browse 45,503 Stock Photos, Vectors, and Video | Adobe  Stock">
            <a:extLst>
              <a:ext uri="{FF2B5EF4-FFF2-40B4-BE49-F238E27FC236}">
                <a16:creationId xmlns:a16="http://schemas.microsoft.com/office/drawing/2014/main" id="{C763B7F1-15A5-57E7-79AB-8C3147E8E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5325" y="510733"/>
            <a:ext cx="38766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5276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C08A3C-9E85-091F-2DFF-238C54EC3A19}"/>
              </a:ext>
            </a:extLst>
          </p:cNvPr>
          <p:cNvSpPr txBox="1"/>
          <p:nvPr/>
        </p:nvSpPr>
        <p:spPr>
          <a:xfrm>
            <a:off x="1102658" y="1953416"/>
            <a:ext cx="5123331" cy="369332"/>
          </a:xfrm>
          <a:prstGeom prst="rect">
            <a:avLst/>
          </a:prstGeom>
          <a:noFill/>
        </p:spPr>
        <p:txBody>
          <a:bodyPr wrap="square" rtlCol="0">
            <a:spAutoFit/>
          </a:bodyPr>
          <a:lstStyle/>
          <a:p>
            <a:r>
              <a:rPr lang="en-US" b="1" dirty="0">
                <a:solidFill>
                  <a:srgbClr val="BD582C"/>
                </a:solidFill>
                <a:latin typeface="Georgia" panose="02040502050405020303" pitchFamily="18" charset="0"/>
              </a:rPr>
              <a:t>A. </a:t>
            </a:r>
            <a:r>
              <a:rPr lang="ro-RO" b="1" dirty="0">
                <a:solidFill>
                  <a:srgbClr val="BD582C"/>
                </a:solidFill>
                <a:latin typeface="Georgia" panose="02040502050405020303" pitchFamily="18" charset="0"/>
              </a:rPr>
              <a:t>Încheierea contractului de muncă</a:t>
            </a:r>
            <a:endParaRPr lang="en-US" b="1" dirty="0">
              <a:solidFill>
                <a:srgbClr val="BD582C"/>
              </a:solidFill>
              <a:latin typeface="Georgia" panose="02040502050405020303" pitchFamily="18" charset="0"/>
            </a:endParaRPr>
          </a:p>
        </p:txBody>
      </p:sp>
      <p:cxnSp>
        <p:nvCxnSpPr>
          <p:cNvPr id="5" name="Straight Connector 4">
            <a:extLst>
              <a:ext uri="{FF2B5EF4-FFF2-40B4-BE49-F238E27FC236}">
                <a16:creationId xmlns:a16="http://schemas.microsoft.com/office/drawing/2014/main" id="{46F65B29-87D7-E14B-3E10-B4BF726249C4}"/>
              </a:ext>
            </a:extLst>
          </p:cNvPr>
          <p:cNvCxnSpPr/>
          <p:nvPr/>
        </p:nvCxnSpPr>
        <p:spPr>
          <a:xfrm>
            <a:off x="1223681" y="2802194"/>
            <a:ext cx="986710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646B28A-DABF-E340-4BE8-7A6E045121DC}"/>
              </a:ext>
            </a:extLst>
          </p:cNvPr>
          <p:cNvCxnSpPr/>
          <p:nvPr/>
        </p:nvCxnSpPr>
        <p:spPr>
          <a:xfrm>
            <a:off x="1495228" y="2706083"/>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C39CD59E-730F-2BD2-D04B-EEF55C68FD11}"/>
              </a:ext>
            </a:extLst>
          </p:cNvPr>
          <p:cNvSpPr txBox="1"/>
          <p:nvPr/>
        </p:nvSpPr>
        <p:spPr>
          <a:xfrm>
            <a:off x="1082177" y="2930592"/>
            <a:ext cx="968535" cy="307777"/>
          </a:xfrm>
          <a:prstGeom prst="rect">
            <a:avLst/>
          </a:prstGeom>
          <a:noFill/>
        </p:spPr>
        <p:txBody>
          <a:bodyPr wrap="none" rtlCol="0">
            <a:spAutoFit/>
          </a:bodyPr>
          <a:lstStyle/>
          <a:p>
            <a:r>
              <a:rPr lang="ro-RO" sz="1400" dirty="0">
                <a:latin typeface="Georgia" panose="02040502050405020303" pitchFamily="18" charset="0"/>
              </a:rPr>
              <a:t>Recrutare</a:t>
            </a:r>
            <a:endParaRPr lang="en-US" sz="1400" dirty="0">
              <a:latin typeface="Georgia" panose="02040502050405020303" pitchFamily="18" charset="0"/>
            </a:endParaRPr>
          </a:p>
        </p:txBody>
      </p:sp>
      <p:cxnSp>
        <p:nvCxnSpPr>
          <p:cNvPr id="10" name="Straight Connector 9">
            <a:extLst>
              <a:ext uri="{FF2B5EF4-FFF2-40B4-BE49-F238E27FC236}">
                <a16:creationId xmlns:a16="http://schemas.microsoft.com/office/drawing/2014/main" id="{C142485A-87D0-9C86-F09E-D5BB41F7A695}"/>
              </a:ext>
            </a:extLst>
          </p:cNvPr>
          <p:cNvCxnSpPr/>
          <p:nvPr/>
        </p:nvCxnSpPr>
        <p:spPr>
          <a:xfrm>
            <a:off x="2569648" y="2704116"/>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27C5A57F-9A41-7E91-60D2-D28574212B8F}"/>
              </a:ext>
            </a:extLst>
          </p:cNvPr>
          <p:cNvSpPr txBox="1"/>
          <p:nvPr/>
        </p:nvSpPr>
        <p:spPr>
          <a:xfrm>
            <a:off x="2013245" y="2918058"/>
            <a:ext cx="1112805" cy="523220"/>
          </a:xfrm>
          <a:prstGeom prst="rect">
            <a:avLst/>
          </a:prstGeom>
          <a:noFill/>
        </p:spPr>
        <p:txBody>
          <a:bodyPr wrap="none" rtlCol="0">
            <a:spAutoFit/>
          </a:bodyPr>
          <a:lstStyle/>
          <a:p>
            <a:pPr algn="ctr"/>
            <a:r>
              <a:rPr lang="ro-RO" sz="1400" dirty="0">
                <a:latin typeface="Georgia" panose="02040502050405020303" pitchFamily="18" charset="0"/>
              </a:rPr>
              <a:t>Ofertă </a:t>
            </a:r>
          </a:p>
          <a:p>
            <a:pPr algn="ctr"/>
            <a:r>
              <a:rPr lang="ro-RO" sz="1400" dirty="0">
                <a:latin typeface="Georgia" panose="02040502050405020303" pitchFamily="18" charset="0"/>
              </a:rPr>
              <a:t>și acceptare</a:t>
            </a:r>
            <a:endParaRPr lang="en-US" sz="1400" dirty="0">
              <a:latin typeface="Georgia" panose="02040502050405020303" pitchFamily="18" charset="0"/>
            </a:endParaRPr>
          </a:p>
        </p:txBody>
      </p:sp>
      <p:cxnSp>
        <p:nvCxnSpPr>
          <p:cNvPr id="12" name="Straight Connector 11">
            <a:extLst>
              <a:ext uri="{FF2B5EF4-FFF2-40B4-BE49-F238E27FC236}">
                <a16:creationId xmlns:a16="http://schemas.microsoft.com/office/drawing/2014/main" id="{8B7EDB38-546A-A962-4019-CF5EAB8B911F}"/>
              </a:ext>
            </a:extLst>
          </p:cNvPr>
          <p:cNvCxnSpPr/>
          <p:nvPr/>
        </p:nvCxnSpPr>
        <p:spPr>
          <a:xfrm>
            <a:off x="3821590" y="2704116"/>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FF0D2F4A-0DB5-2966-AD21-D781BE2A6CDE}"/>
              </a:ext>
            </a:extLst>
          </p:cNvPr>
          <p:cNvSpPr txBox="1"/>
          <p:nvPr/>
        </p:nvSpPr>
        <p:spPr>
          <a:xfrm>
            <a:off x="3253108" y="2930592"/>
            <a:ext cx="1148071" cy="523220"/>
          </a:xfrm>
          <a:prstGeom prst="rect">
            <a:avLst/>
          </a:prstGeom>
          <a:noFill/>
        </p:spPr>
        <p:txBody>
          <a:bodyPr wrap="none" rtlCol="0">
            <a:spAutoFit/>
          </a:bodyPr>
          <a:lstStyle/>
          <a:p>
            <a:pPr algn="ctr"/>
            <a:r>
              <a:rPr lang="ro-RO" sz="1400" dirty="0">
                <a:latin typeface="Georgia" panose="02040502050405020303" pitchFamily="18" charset="0"/>
              </a:rPr>
              <a:t>Semnarea </a:t>
            </a:r>
          </a:p>
          <a:p>
            <a:pPr algn="ctr"/>
            <a:r>
              <a:rPr lang="ro-RO" sz="1400" dirty="0">
                <a:latin typeface="Georgia" panose="02040502050405020303" pitchFamily="18" charset="0"/>
              </a:rPr>
              <a:t>contractului</a:t>
            </a:r>
            <a:endParaRPr lang="en-US" sz="1400" dirty="0">
              <a:latin typeface="Georgia" panose="02040502050405020303" pitchFamily="18" charset="0"/>
            </a:endParaRPr>
          </a:p>
        </p:txBody>
      </p:sp>
      <p:cxnSp>
        <p:nvCxnSpPr>
          <p:cNvPr id="14" name="Straight Connector 13">
            <a:extLst>
              <a:ext uri="{FF2B5EF4-FFF2-40B4-BE49-F238E27FC236}">
                <a16:creationId xmlns:a16="http://schemas.microsoft.com/office/drawing/2014/main" id="{B1ACC335-4EAB-DE67-AFC2-FD2032EABCE2}"/>
              </a:ext>
            </a:extLst>
          </p:cNvPr>
          <p:cNvCxnSpPr/>
          <p:nvPr/>
        </p:nvCxnSpPr>
        <p:spPr>
          <a:xfrm>
            <a:off x="4987450" y="2704115"/>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E48E2E53-1211-A5CB-E481-D7F5EC143958}"/>
              </a:ext>
            </a:extLst>
          </p:cNvPr>
          <p:cNvSpPr txBox="1"/>
          <p:nvPr/>
        </p:nvSpPr>
        <p:spPr>
          <a:xfrm>
            <a:off x="4503984" y="2948240"/>
            <a:ext cx="966931" cy="523220"/>
          </a:xfrm>
          <a:prstGeom prst="rect">
            <a:avLst/>
          </a:prstGeom>
          <a:noFill/>
        </p:spPr>
        <p:txBody>
          <a:bodyPr wrap="none" rtlCol="0">
            <a:spAutoFit/>
          </a:bodyPr>
          <a:lstStyle/>
          <a:p>
            <a:pPr algn="ctr"/>
            <a:r>
              <a:rPr lang="ro-RO" sz="1400" dirty="0">
                <a:latin typeface="Georgia" panose="02040502050405020303" pitchFamily="18" charset="0"/>
              </a:rPr>
              <a:t>Medicina </a:t>
            </a:r>
          </a:p>
          <a:p>
            <a:pPr algn="ctr"/>
            <a:r>
              <a:rPr lang="ro-RO" sz="1400" dirty="0">
                <a:latin typeface="Georgia" panose="02040502050405020303" pitchFamily="18" charset="0"/>
              </a:rPr>
              <a:t>muncii</a:t>
            </a:r>
            <a:endParaRPr lang="en-US" sz="1400" dirty="0">
              <a:latin typeface="Georgia" panose="02040502050405020303" pitchFamily="18" charset="0"/>
            </a:endParaRPr>
          </a:p>
        </p:txBody>
      </p:sp>
      <p:cxnSp>
        <p:nvCxnSpPr>
          <p:cNvPr id="16" name="Straight Connector 15">
            <a:extLst>
              <a:ext uri="{FF2B5EF4-FFF2-40B4-BE49-F238E27FC236}">
                <a16:creationId xmlns:a16="http://schemas.microsoft.com/office/drawing/2014/main" id="{48AC19DD-130B-FA89-0C8D-042085C15CA9}"/>
              </a:ext>
            </a:extLst>
          </p:cNvPr>
          <p:cNvCxnSpPr/>
          <p:nvPr/>
        </p:nvCxnSpPr>
        <p:spPr>
          <a:xfrm>
            <a:off x="6165027" y="2713703"/>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677D6774-2634-F93D-14A5-451063477600}"/>
              </a:ext>
            </a:extLst>
          </p:cNvPr>
          <p:cNvSpPr txBox="1"/>
          <p:nvPr/>
        </p:nvSpPr>
        <p:spPr>
          <a:xfrm>
            <a:off x="5659119" y="2952752"/>
            <a:ext cx="1011815" cy="523220"/>
          </a:xfrm>
          <a:prstGeom prst="rect">
            <a:avLst/>
          </a:prstGeom>
          <a:noFill/>
        </p:spPr>
        <p:txBody>
          <a:bodyPr wrap="none" rtlCol="0">
            <a:spAutoFit/>
          </a:bodyPr>
          <a:lstStyle/>
          <a:p>
            <a:pPr algn="ctr"/>
            <a:r>
              <a:rPr lang="ro-RO" sz="1400" dirty="0">
                <a:latin typeface="Georgia" panose="02040502050405020303" pitchFamily="18" charset="0"/>
              </a:rPr>
              <a:t>Începerea </a:t>
            </a:r>
          </a:p>
          <a:p>
            <a:pPr algn="ctr"/>
            <a:r>
              <a:rPr lang="ro-RO" sz="1400" dirty="0">
                <a:latin typeface="Georgia" panose="02040502050405020303" pitchFamily="18" charset="0"/>
              </a:rPr>
              <a:t>activității</a:t>
            </a:r>
            <a:endParaRPr lang="en-US" sz="1400" dirty="0">
              <a:latin typeface="Georgia" panose="02040502050405020303" pitchFamily="18" charset="0"/>
            </a:endParaRPr>
          </a:p>
        </p:txBody>
      </p:sp>
      <p:cxnSp>
        <p:nvCxnSpPr>
          <p:cNvPr id="18" name="Straight Connector 17">
            <a:extLst>
              <a:ext uri="{FF2B5EF4-FFF2-40B4-BE49-F238E27FC236}">
                <a16:creationId xmlns:a16="http://schemas.microsoft.com/office/drawing/2014/main" id="{52FADA50-C251-AB78-F0E6-6B2E1CE6960D}"/>
              </a:ext>
            </a:extLst>
          </p:cNvPr>
          <p:cNvCxnSpPr/>
          <p:nvPr/>
        </p:nvCxnSpPr>
        <p:spPr>
          <a:xfrm>
            <a:off x="7247067" y="2713703"/>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5C0B5B32-C5EC-54C2-3367-E6C0538E84B1}"/>
              </a:ext>
            </a:extLst>
          </p:cNvPr>
          <p:cNvSpPr txBox="1"/>
          <p:nvPr/>
        </p:nvSpPr>
        <p:spPr>
          <a:xfrm>
            <a:off x="6765205" y="2969935"/>
            <a:ext cx="963725" cy="523220"/>
          </a:xfrm>
          <a:prstGeom prst="rect">
            <a:avLst/>
          </a:prstGeom>
          <a:noFill/>
        </p:spPr>
        <p:txBody>
          <a:bodyPr wrap="none" rtlCol="0">
            <a:spAutoFit/>
          </a:bodyPr>
          <a:lstStyle/>
          <a:p>
            <a:pPr algn="ctr"/>
            <a:r>
              <a:rPr lang="ro-RO" sz="1400" dirty="0">
                <a:latin typeface="Georgia" panose="02040502050405020303" pitchFamily="18" charset="0"/>
              </a:rPr>
              <a:t>Instructaj</a:t>
            </a:r>
          </a:p>
          <a:p>
            <a:pPr algn="ctr"/>
            <a:r>
              <a:rPr lang="ro-RO" sz="1400" dirty="0">
                <a:latin typeface="Georgia" panose="02040502050405020303" pitchFamily="18" charset="0"/>
              </a:rPr>
              <a:t>SSM</a:t>
            </a:r>
            <a:endParaRPr lang="en-US" sz="1400" dirty="0">
              <a:latin typeface="Georgia" panose="02040502050405020303" pitchFamily="18" charset="0"/>
            </a:endParaRPr>
          </a:p>
        </p:txBody>
      </p:sp>
      <p:cxnSp>
        <p:nvCxnSpPr>
          <p:cNvPr id="20" name="Straight Connector 19">
            <a:extLst>
              <a:ext uri="{FF2B5EF4-FFF2-40B4-BE49-F238E27FC236}">
                <a16:creationId xmlns:a16="http://schemas.microsoft.com/office/drawing/2014/main" id="{36C56119-DE0C-8E75-8363-6F40DFC7234A}"/>
              </a:ext>
            </a:extLst>
          </p:cNvPr>
          <p:cNvCxnSpPr/>
          <p:nvPr/>
        </p:nvCxnSpPr>
        <p:spPr>
          <a:xfrm>
            <a:off x="8405307" y="2713703"/>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8EC79368-B12E-F102-332A-14FD1B675B2F}"/>
              </a:ext>
            </a:extLst>
          </p:cNvPr>
          <p:cNvSpPr txBox="1"/>
          <p:nvPr/>
        </p:nvSpPr>
        <p:spPr>
          <a:xfrm>
            <a:off x="7955136" y="2969935"/>
            <a:ext cx="928459" cy="523220"/>
          </a:xfrm>
          <a:prstGeom prst="rect">
            <a:avLst/>
          </a:prstGeom>
          <a:noFill/>
        </p:spPr>
        <p:txBody>
          <a:bodyPr wrap="none" rtlCol="0">
            <a:spAutoFit/>
          </a:bodyPr>
          <a:lstStyle/>
          <a:p>
            <a:pPr algn="ctr"/>
            <a:r>
              <a:rPr lang="ro-RO" sz="1400" dirty="0">
                <a:latin typeface="Georgia" panose="02040502050405020303" pitchFamily="18" charset="0"/>
              </a:rPr>
              <a:t>Perioada </a:t>
            </a:r>
          </a:p>
          <a:p>
            <a:pPr algn="ctr"/>
            <a:r>
              <a:rPr lang="ro-RO" sz="1400" dirty="0">
                <a:latin typeface="Georgia" panose="02040502050405020303" pitchFamily="18" charset="0"/>
              </a:rPr>
              <a:t>de probă</a:t>
            </a:r>
            <a:endParaRPr lang="en-US" sz="1400" dirty="0">
              <a:latin typeface="Georgia" panose="02040502050405020303" pitchFamily="18" charset="0"/>
            </a:endParaRPr>
          </a:p>
        </p:txBody>
      </p:sp>
      <p:cxnSp>
        <p:nvCxnSpPr>
          <p:cNvPr id="22" name="Straight Connector 21">
            <a:extLst>
              <a:ext uri="{FF2B5EF4-FFF2-40B4-BE49-F238E27FC236}">
                <a16:creationId xmlns:a16="http://schemas.microsoft.com/office/drawing/2014/main" id="{24813964-115C-FA12-A000-D4A43789F1C2}"/>
              </a:ext>
            </a:extLst>
          </p:cNvPr>
          <p:cNvCxnSpPr/>
          <p:nvPr/>
        </p:nvCxnSpPr>
        <p:spPr>
          <a:xfrm>
            <a:off x="9928090" y="2713703"/>
            <a:ext cx="0" cy="17698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75F3BA5C-2037-3362-1AD1-0426435C6F7E}"/>
              </a:ext>
            </a:extLst>
          </p:cNvPr>
          <p:cNvSpPr txBox="1"/>
          <p:nvPr/>
        </p:nvSpPr>
        <p:spPr>
          <a:xfrm>
            <a:off x="8946892" y="2948240"/>
            <a:ext cx="1962396" cy="523220"/>
          </a:xfrm>
          <a:prstGeom prst="rect">
            <a:avLst/>
          </a:prstGeom>
          <a:noFill/>
        </p:spPr>
        <p:txBody>
          <a:bodyPr wrap="none" rtlCol="0">
            <a:spAutoFit/>
          </a:bodyPr>
          <a:lstStyle/>
          <a:p>
            <a:pPr algn="ctr"/>
            <a:r>
              <a:rPr lang="ro-RO" sz="1400" dirty="0">
                <a:latin typeface="Georgia" panose="02040502050405020303" pitchFamily="18" charset="0"/>
              </a:rPr>
              <a:t>Executarea </a:t>
            </a:r>
          </a:p>
          <a:p>
            <a:pPr algn="ctr"/>
            <a:r>
              <a:rPr lang="ro-RO" sz="1400" dirty="0">
                <a:latin typeface="Georgia" panose="02040502050405020303" pitchFamily="18" charset="0"/>
              </a:rPr>
              <a:t>contractului de muncă</a:t>
            </a:r>
            <a:endParaRPr lang="en-US" sz="1400" dirty="0">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3660895"/>
            <a:ext cx="7124274" cy="615553"/>
          </a:xfrm>
          <a:prstGeom prst="rect">
            <a:avLst/>
          </a:prstGeom>
          <a:noFill/>
        </p:spPr>
        <p:txBody>
          <a:bodyPr wrap="square" rtlCol="0">
            <a:spAutoFit/>
          </a:bodyPr>
          <a:lstStyle/>
          <a:p>
            <a:pPr marL="285750" indent="-285750">
              <a:buFont typeface="Wingdings" panose="05000000000000000000" pitchFamily="2" charset="2"/>
              <a:buChar char="Ø"/>
            </a:pPr>
            <a:r>
              <a:rPr lang="ro-RO" sz="1600" b="1" dirty="0">
                <a:latin typeface="Georgia" panose="02040502050405020303" pitchFamily="18" charset="0"/>
              </a:rPr>
              <a:t>Clauzele obligatorii ale contractului de muncă:</a:t>
            </a:r>
          </a:p>
          <a:p>
            <a:endParaRPr lang="en-US" dirty="0">
              <a:latin typeface="Georgia" panose="02040502050405020303" pitchFamily="18" charset="0"/>
            </a:endParaRPr>
          </a:p>
        </p:txBody>
      </p:sp>
      <p:sp>
        <p:nvSpPr>
          <p:cNvPr id="25" name="TextBox 24">
            <a:extLst>
              <a:ext uri="{FF2B5EF4-FFF2-40B4-BE49-F238E27FC236}">
                <a16:creationId xmlns:a16="http://schemas.microsoft.com/office/drawing/2014/main" id="{2D081035-F8BA-AEE5-B879-3E485DEE6738}"/>
              </a:ext>
            </a:extLst>
          </p:cNvPr>
          <p:cNvSpPr txBox="1"/>
          <p:nvPr/>
        </p:nvSpPr>
        <p:spPr>
          <a:xfrm>
            <a:off x="1495227" y="4027989"/>
            <a:ext cx="4419435" cy="2292935"/>
          </a:xfrm>
          <a:prstGeom prst="rect">
            <a:avLst/>
          </a:prstGeom>
          <a:noFill/>
        </p:spPr>
        <p:txBody>
          <a:bodyPr wrap="square" rtlCol="0">
            <a:spAutoFit/>
          </a:bodyPr>
          <a:lstStyle/>
          <a:p>
            <a:pPr marL="285750" indent="-285750">
              <a:spcBef>
                <a:spcPts val="300"/>
              </a:spcBef>
              <a:buFont typeface="Arial" panose="020B0604020202020204" pitchFamily="34" charset="0"/>
              <a:buChar char="•"/>
            </a:pPr>
            <a:r>
              <a:rPr lang="ro-RO" sz="1600" dirty="0">
                <a:latin typeface="Georgia" panose="02040502050405020303" pitchFamily="18" charset="0"/>
              </a:rPr>
              <a:t>Identitatea părților</a:t>
            </a:r>
          </a:p>
          <a:p>
            <a:pPr marL="285750" indent="-285750">
              <a:spcBef>
                <a:spcPts val="300"/>
              </a:spcBef>
              <a:buFont typeface="Arial" panose="020B0604020202020204" pitchFamily="34" charset="0"/>
              <a:buChar char="•"/>
            </a:pPr>
            <a:r>
              <a:rPr lang="ro-RO" sz="1600" dirty="0">
                <a:latin typeface="Georgia" panose="02040502050405020303" pitchFamily="18" charset="0"/>
              </a:rPr>
              <a:t>Locul de muncă</a:t>
            </a:r>
          </a:p>
          <a:p>
            <a:pPr marL="285750" indent="-285750">
              <a:spcBef>
                <a:spcPts val="300"/>
              </a:spcBef>
              <a:buFont typeface="Arial" panose="020B0604020202020204" pitchFamily="34" charset="0"/>
              <a:buChar char="•"/>
            </a:pPr>
            <a:r>
              <a:rPr lang="ro-RO" sz="1600" dirty="0">
                <a:latin typeface="Georgia" panose="02040502050405020303" pitchFamily="18" charset="0"/>
              </a:rPr>
              <a:t>Felul muncii</a:t>
            </a:r>
          </a:p>
          <a:p>
            <a:pPr marL="285750" indent="-285750">
              <a:spcBef>
                <a:spcPts val="300"/>
              </a:spcBef>
              <a:buFont typeface="Arial" panose="020B0604020202020204" pitchFamily="34" charset="0"/>
              <a:buChar char="•"/>
            </a:pPr>
            <a:r>
              <a:rPr lang="ro-RO" sz="1600" dirty="0">
                <a:latin typeface="Georgia" panose="02040502050405020303" pitchFamily="18" charset="0"/>
              </a:rPr>
              <a:t>Criteriile de evaluare a activității profesionale</a:t>
            </a:r>
          </a:p>
          <a:p>
            <a:pPr marL="285750" indent="-285750">
              <a:spcBef>
                <a:spcPts val="300"/>
              </a:spcBef>
              <a:buFont typeface="Arial" panose="020B0604020202020204" pitchFamily="34" charset="0"/>
              <a:buChar char="•"/>
            </a:pPr>
            <a:r>
              <a:rPr lang="ro-RO" sz="1600" dirty="0">
                <a:latin typeface="Georgia" panose="02040502050405020303" pitchFamily="18" charset="0"/>
              </a:rPr>
              <a:t>Riscurile specifice postului</a:t>
            </a:r>
          </a:p>
          <a:p>
            <a:pPr marL="285750" indent="-285750">
              <a:spcBef>
                <a:spcPts val="300"/>
              </a:spcBef>
              <a:buFont typeface="Arial" panose="020B0604020202020204" pitchFamily="34" charset="0"/>
              <a:buChar char="•"/>
            </a:pPr>
            <a:r>
              <a:rPr lang="ro-RO" sz="1600" dirty="0">
                <a:latin typeface="Georgia" panose="02040502050405020303" pitchFamily="18" charset="0"/>
              </a:rPr>
              <a:t>Data intrării în vigoare</a:t>
            </a:r>
          </a:p>
          <a:p>
            <a:pPr marL="285750" indent="-285750">
              <a:spcBef>
                <a:spcPts val="300"/>
              </a:spcBef>
              <a:buFont typeface="Arial" panose="020B0604020202020204" pitchFamily="34" charset="0"/>
              <a:buChar char="•"/>
            </a:pPr>
            <a:r>
              <a:rPr lang="ro-RO" sz="1600" dirty="0">
                <a:latin typeface="Georgia" panose="02040502050405020303" pitchFamily="18" charset="0"/>
              </a:rPr>
              <a:t>Durata – determinată vs. nedeterminată</a:t>
            </a:r>
            <a:endParaRPr lang="en-US" sz="1600" dirty="0">
              <a:latin typeface="Georgia" panose="02040502050405020303" pitchFamily="18" charset="0"/>
            </a:endParaRPr>
          </a:p>
        </p:txBody>
      </p:sp>
      <p:sp>
        <p:nvSpPr>
          <p:cNvPr id="26" name="TextBox 25">
            <a:extLst>
              <a:ext uri="{FF2B5EF4-FFF2-40B4-BE49-F238E27FC236}">
                <a16:creationId xmlns:a16="http://schemas.microsoft.com/office/drawing/2014/main" id="{9DB2F629-BAF3-4D19-358A-B8FFD4E0EF84}"/>
              </a:ext>
            </a:extLst>
          </p:cNvPr>
          <p:cNvSpPr txBox="1"/>
          <p:nvPr/>
        </p:nvSpPr>
        <p:spPr>
          <a:xfrm>
            <a:off x="5812420" y="4032656"/>
            <a:ext cx="5855656" cy="2785378"/>
          </a:xfrm>
          <a:prstGeom prst="rect">
            <a:avLst/>
          </a:prstGeom>
          <a:noFill/>
        </p:spPr>
        <p:txBody>
          <a:bodyPr wrap="square" rtlCol="0">
            <a:spAutoFit/>
          </a:bodyPr>
          <a:lstStyle/>
          <a:p>
            <a:pPr marL="285750" indent="-285750">
              <a:spcBef>
                <a:spcPts val="300"/>
              </a:spcBef>
              <a:buFont typeface="Arial" panose="020B0604020202020204" pitchFamily="34" charset="0"/>
              <a:buChar char="•"/>
            </a:pPr>
            <a:r>
              <a:rPr lang="ro-RO" sz="1600" dirty="0">
                <a:latin typeface="Georgia" panose="02040502050405020303" pitchFamily="18" charset="0"/>
              </a:rPr>
              <a:t>Timpul de lucru – normă întreagă vs. parțială</a:t>
            </a:r>
          </a:p>
          <a:p>
            <a:pPr marL="285750" indent="-285750">
              <a:spcBef>
                <a:spcPts val="300"/>
              </a:spcBef>
              <a:buFont typeface="Arial" panose="020B0604020202020204" pitchFamily="34" charset="0"/>
              <a:buChar char="•"/>
            </a:pPr>
            <a:r>
              <a:rPr lang="ro-RO" sz="1600" dirty="0">
                <a:latin typeface="Georgia" panose="02040502050405020303" pitchFamily="18" charset="0"/>
              </a:rPr>
              <a:t>Condițiile de efectuare și compensare a orelor suplimentare</a:t>
            </a:r>
          </a:p>
          <a:p>
            <a:pPr marL="285750" indent="-285750">
              <a:spcBef>
                <a:spcPts val="300"/>
              </a:spcBef>
              <a:buFont typeface="Arial" panose="020B0604020202020204" pitchFamily="34" charset="0"/>
              <a:buChar char="•"/>
            </a:pPr>
            <a:r>
              <a:rPr lang="ro-RO" sz="1600" dirty="0">
                <a:latin typeface="Georgia" panose="02040502050405020303" pitchFamily="18" charset="0"/>
              </a:rPr>
              <a:t>Durata concediului de odihnă</a:t>
            </a:r>
          </a:p>
          <a:p>
            <a:pPr marL="285750" indent="-285750">
              <a:spcBef>
                <a:spcPts val="300"/>
              </a:spcBef>
              <a:buFont typeface="Arial" panose="020B0604020202020204" pitchFamily="34" charset="0"/>
              <a:buChar char="•"/>
            </a:pPr>
            <a:r>
              <a:rPr lang="ro-RO" sz="1600" dirty="0">
                <a:latin typeface="Georgia" panose="02040502050405020303" pitchFamily="18" charset="0"/>
              </a:rPr>
              <a:t>Perioada de preaviz</a:t>
            </a:r>
          </a:p>
          <a:p>
            <a:pPr marL="285750" indent="-285750">
              <a:spcBef>
                <a:spcPts val="300"/>
              </a:spcBef>
              <a:buFont typeface="Arial" panose="020B0604020202020204" pitchFamily="34" charset="0"/>
              <a:buChar char="•"/>
            </a:pPr>
            <a:r>
              <a:rPr lang="ro-RO" sz="1600" dirty="0">
                <a:latin typeface="Georgia" panose="02040502050405020303" pitchFamily="18" charset="0"/>
              </a:rPr>
              <a:t>Salariul de bază și alte elemente constitutive, periodicitatea plății și metoda de plată</a:t>
            </a:r>
          </a:p>
          <a:p>
            <a:pPr marL="285750" indent="-285750">
              <a:spcBef>
                <a:spcPts val="300"/>
              </a:spcBef>
              <a:buFont typeface="Arial" panose="020B0604020202020204" pitchFamily="34" charset="0"/>
              <a:buChar char="•"/>
            </a:pPr>
            <a:r>
              <a:rPr lang="ro-RO" sz="1600" dirty="0">
                <a:latin typeface="Georgia" panose="02040502050405020303" pitchFamily="18" charset="0"/>
              </a:rPr>
              <a:t>Dreptul și condițiile privind formarea profesională</a:t>
            </a:r>
          </a:p>
          <a:p>
            <a:pPr marL="285750" indent="-285750">
              <a:spcBef>
                <a:spcPts val="300"/>
              </a:spcBef>
              <a:buFont typeface="Arial" panose="020B0604020202020204" pitchFamily="34" charset="0"/>
              <a:buChar char="•"/>
            </a:pPr>
            <a:r>
              <a:rPr lang="ro-RO" sz="1600" dirty="0">
                <a:latin typeface="Georgia" panose="02040502050405020303" pitchFamily="18" charset="0"/>
              </a:rPr>
              <a:t>Proceduri privind semnătura electronică</a:t>
            </a:r>
          </a:p>
          <a:p>
            <a:pPr marL="285750" indent="-285750">
              <a:buFont typeface="Arial" panose="020B0604020202020204" pitchFamily="34" charset="0"/>
              <a:buChar char="•"/>
            </a:pPr>
            <a:endParaRPr lang="ro-RO" sz="1600" dirty="0">
              <a:latin typeface="Georgia" panose="02040502050405020303" pitchFamily="18" charset="0"/>
            </a:endParaRPr>
          </a:p>
          <a:p>
            <a:pPr marL="285750" indent="-285750">
              <a:buFont typeface="Arial" panose="020B0604020202020204" pitchFamily="34" charset="0"/>
              <a:buChar char="•"/>
            </a:pPr>
            <a:endParaRPr lang="en-US" sz="1600" dirty="0">
              <a:latin typeface="Georgia" panose="02040502050405020303" pitchFamily="18" charset="0"/>
            </a:endParaRPr>
          </a:p>
        </p:txBody>
      </p:sp>
      <p:sp>
        <p:nvSpPr>
          <p:cNvPr id="27" name="TextBox 26">
            <a:extLst>
              <a:ext uri="{FF2B5EF4-FFF2-40B4-BE49-F238E27FC236}">
                <a16:creationId xmlns:a16="http://schemas.microsoft.com/office/drawing/2014/main" id="{9F9633A2-D96A-3643-4BB6-C337CFB06F09}"/>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Tree>
    <p:extLst>
      <p:ext uri="{BB962C8B-B14F-4D97-AF65-F5344CB8AC3E}">
        <p14:creationId xmlns:p14="http://schemas.microsoft.com/office/powerpoint/2010/main" val="59959306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953416"/>
            <a:ext cx="5123331" cy="369332"/>
          </a:xfrm>
          <a:prstGeom prst="rect">
            <a:avLst/>
          </a:prstGeom>
          <a:noFill/>
        </p:spPr>
        <p:txBody>
          <a:bodyPr wrap="square" rtlCol="0">
            <a:spAutoFit/>
          </a:bodyPr>
          <a:lstStyle/>
          <a:p>
            <a:r>
              <a:rPr lang="en-US" b="1" dirty="0">
                <a:solidFill>
                  <a:srgbClr val="BD582C"/>
                </a:solidFill>
                <a:latin typeface="Georgia" panose="02040502050405020303" pitchFamily="18" charset="0"/>
              </a:rPr>
              <a:t>A. </a:t>
            </a:r>
            <a:r>
              <a:rPr lang="ro-RO" b="1" dirty="0">
                <a:solidFill>
                  <a:srgbClr val="BD582C"/>
                </a:solidFill>
                <a:latin typeface="Georgia" panose="02040502050405020303" pitchFamily="18" charset="0"/>
              </a:rPr>
              <a:t>Încheierea contractului de muncă</a:t>
            </a:r>
            <a:endParaRPr lang="en-US" b="1" dirty="0">
              <a:solidFill>
                <a:srgbClr val="BD582C"/>
              </a:solidFill>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2367096"/>
            <a:ext cx="10888714" cy="4062651"/>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err="1">
                <a:latin typeface="Georgia" panose="02040502050405020303" pitchFamily="18" charset="0"/>
              </a:rPr>
              <a:t>Clauze</a:t>
            </a:r>
            <a:r>
              <a:rPr lang="en-US" sz="1600" b="1" dirty="0">
                <a:latin typeface="Georgia" panose="02040502050405020303" pitchFamily="18" charset="0"/>
              </a:rPr>
              <a:t> </a:t>
            </a:r>
            <a:r>
              <a:rPr lang="en-US" sz="1600" b="1" dirty="0" err="1">
                <a:latin typeface="Georgia" panose="02040502050405020303" pitchFamily="18" charset="0"/>
              </a:rPr>
              <a:t>speciale</a:t>
            </a:r>
            <a:r>
              <a:rPr lang="ro-RO" sz="1600" b="1" dirty="0">
                <a:latin typeface="Georgia" panose="02040502050405020303" pitchFamily="18" charset="0"/>
              </a:rPr>
              <a:t> (și opționale)</a:t>
            </a:r>
            <a:r>
              <a:rPr lang="en-US" sz="1600" b="1" dirty="0">
                <a:latin typeface="Georgia" panose="02040502050405020303" pitchFamily="18" charset="0"/>
              </a:rPr>
              <a:t>:</a:t>
            </a:r>
          </a:p>
          <a:p>
            <a:pPr algn="just"/>
            <a:endParaRPr lang="en-US" sz="1600" b="1" dirty="0">
              <a:latin typeface="Georgia" panose="02040502050405020303" pitchFamily="18" charset="0"/>
            </a:endParaRPr>
          </a:p>
          <a:p>
            <a:pPr marL="285750" indent="-285750" algn="just">
              <a:buFont typeface="Arial" panose="020B0604020202020204" pitchFamily="34" charset="0"/>
              <a:buChar char="•"/>
            </a:pPr>
            <a:r>
              <a:rPr lang="en-US" sz="1600" dirty="0" err="1">
                <a:latin typeface="Georgia" panose="02040502050405020303" pitchFamily="18" charset="0"/>
              </a:rPr>
              <a:t>Perioada</a:t>
            </a:r>
            <a:r>
              <a:rPr lang="en-US" sz="1600" dirty="0">
                <a:latin typeface="Georgia" panose="02040502050405020303" pitchFamily="18" charset="0"/>
              </a:rPr>
              <a:t> de prob</a:t>
            </a:r>
            <a:r>
              <a:rPr lang="ro-RO" sz="1600" dirty="0">
                <a:latin typeface="Georgia" panose="02040502050405020303" pitchFamily="18" charset="0"/>
              </a:rPr>
              <a:t>ă;</a:t>
            </a:r>
          </a:p>
          <a:p>
            <a:pPr marL="285750" indent="-285750" algn="just">
              <a:buFont typeface="Arial" panose="020B0604020202020204" pitchFamily="34" charset="0"/>
              <a:buChar char="•"/>
            </a:pPr>
            <a:r>
              <a:rPr lang="ro-RO" sz="1600" dirty="0">
                <a:latin typeface="Georgia" panose="02040502050405020303" pitchFamily="18" charset="0"/>
              </a:rPr>
              <a:t>Clauză de </a:t>
            </a:r>
            <a:r>
              <a:rPr lang="ro-RO" sz="1600" dirty="0" err="1">
                <a:latin typeface="Georgia" panose="02040502050405020303" pitchFamily="18" charset="0"/>
              </a:rPr>
              <a:t>neconcurență</a:t>
            </a:r>
            <a:endParaRPr lang="ro-RO" sz="1600" dirty="0">
              <a:latin typeface="Georgia" panose="02040502050405020303" pitchFamily="18" charset="0"/>
            </a:endParaRPr>
          </a:p>
          <a:p>
            <a:pPr marL="285750" indent="-285750" algn="just">
              <a:buFont typeface="Arial" panose="020B0604020202020204" pitchFamily="34" charset="0"/>
              <a:buChar char="•"/>
            </a:pPr>
            <a:r>
              <a:rPr lang="ro-RO" sz="1600" dirty="0">
                <a:latin typeface="Georgia" panose="02040502050405020303" pitchFamily="18" charset="0"/>
              </a:rPr>
              <a:t>Clauză de mobilitate</a:t>
            </a:r>
          </a:p>
          <a:p>
            <a:pPr marL="285750" indent="-285750" algn="just">
              <a:buFont typeface="Arial" panose="020B0604020202020204" pitchFamily="34" charset="0"/>
              <a:buChar char="•"/>
            </a:pPr>
            <a:r>
              <a:rPr lang="ro-RO" sz="1600" dirty="0">
                <a:latin typeface="Georgia" panose="02040502050405020303" pitchFamily="18" charset="0"/>
              </a:rPr>
              <a:t>Clauză de confidențialitate</a:t>
            </a:r>
          </a:p>
          <a:p>
            <a:pPr marL="285750" indent="-285750" algn="just">
              <a:buFont typeface="Arial" panose="020B0604020202020204" pitchFamily="34" charset="0"/>
              <a:buChar char="•"/>
            </a:pPr>
            <a:r>
              <a:rPr lang="ro-RO" sz="1600" dirty="0">
                <a:latin typeface="Georgia" panose="02040502050405020303" pitchFamily="18" charset="0"/>
              </a:rPr>
              <a:t>Clauză de formare profesională</a:t>
            </a:r>
          </a:p>
          <a:p>
            <a:pPr marL="285750" indent="-285750" algn="just">
              <a:buFont typeface="Arial" panose="020B0604020202020204" pitchFamily="34" charset="0"/>
              <a:buChar char="•"/>
            </a:pPr>
            <a:endParaRPr lang="ro-RO" sz="1600" dirty="0">
              <a:latin typeface="Georgia" panose="02040502050405020303" pitchFamily="18" charset="0"/>
            </a:endParaRPr>
          </a:p>
          <a:p>
            <a:pPr marL="285750" indent="-285750" algn="just">
              <a:buFont typeface="Wingdings" panose="05000000000000000000" pitchFamily="2" charset="2"/>
              <a:buChar char="Ø"/>
            </a:pPr>
            <a:r>
              <a:rPr lang="ro-RO" sz="1600" b="1" dirty="0">
                <a:latin typeface="Georgia" panose="02040502050405020303" pitchFamily="18" charset="0"/>
              </a:rPr>
              <a:t>Atenție: </a:t>
            </a:r>
            <a:r>
              <a:rPr lang="ro-RO" sz="1600" dirty="0">
                <a:latin typeface="Georgia" panose="02040502050405020303" pitchFamily="18" charset="0"/>
              </a:rPr>
              <a:t>formă scrisă, limba română, dublu exemplar (unul pentru salariat), încheiat cu cel puțin o zi înainte de începerea activității</a:t>
            </a:r>
          </a:p>
          <a:p>
            <a:pPr marL="285750" indent="-285750" algn="just">
              <a:buFont typeface="Wingdings" panose="05000000000000000000" pitchFamily="2" charset="2"/>
              <a:buChar char="Ø"/>
            </a:pPr>
            <a:endParaRPr lang="ro-RO" sz="1600" dirty="0">
              <a:latin typeface="Georgia" panose="02040502050405020303" pitchFamily="18" charset="0"/>
            </a:endParaRPr>
          </a:p>
          <a:p>
            <a:pPr marL="285750" indent="-285750" algn="just">
              <a:buFont typeface="Wingdings" panose="05000000000000000000" pitchFamily="2" charset="2"/>
              <a:buChar char="Ø"/>
            </a:pPr>
            <a:r>
              <a:rPr lang="ro-RO" sz="1600" b="1" dirty="0">
                <a:latin typeface="Georgia" panose="02040502050405020303" pitchFamily="18" charset="0"/>
              </a:rPr>
              <a:t>Fișa de post </a:t>
            </a:r>
            <a:r>
              <a:rPr lang="ro-RO" sz="1600" dirty="0">
                <a:latin typeface="Georgia" panose="02040502050405020303" pitchFamily="18" charset="0"/>
              </a:rPr>
              <a:t>se anexează la contractul de muncă</a:t>
            </a:r>
          </a:p>
          <a:p>
            <a:pPr marL="285750" indent="-285750" algn="just">
              <a:buFont typeface="Wingdings" panose="05000000000000000000" pitchFamily="2" charset="2"/>
              <a:buChar char="Ø"/>
            </a:pPr>
            <a:endParaRPr lang="ro-RO" sz="1600" dirty="0">
              <a:latin typeface="Georgia" panose="02040502050405020303" pitchFamily="18" charset="0"/>
            </a:endParaRPr>
          </a:p>
          <a:p>
            <a:pPr algn="just"/>
            <a:r>
              <a:rPr lang="ro-RO" sz="1600" i="1" dirty="0">
                <a:solidFill>
                  <a:prstClr val="black"/>
                </a:solidFill>
                <a:latin typeface="Georgia" panose="02040502050405020303" pitchFamily="18" charset="0"/>
              </a:rPr>
              <a:t>Angajatorul are obligația de a-l informa pe viitorul angajat în legătură cu aspectele esențiale ale contractului și ale muncii pe care acesta o va presta (ex</a:t>
            </a:r>
            <a:r>
              <a:rPr lang="en-US" sz="1600" i="1" dirty="0">
                <a:solidFill>
                  <a:prstClr val="black"/>
                </a:solidFill>
                <a:latin typeface="Georgia" panose="02040502050405020303" pitchFamily="18" charset="0"/>
              </a:rPr>
              <a:t>: </a:t>
            </a:r>
            <a:r>
              <a:rPr lang="en-US" sz="1600" i="1" dirty="0" err="1">
                <a:solidFill>
                  <a:prstClr val="black"/>
                </a:solidFill>
                <a:latin typeface="Georgia" panose="02040502050405020303" pitchFamily="18" charset="0"/>
              </a:rPr>
              <a:t>locul</a:t>
            </a:r>
            <a:r>
              <a:rPr lang="en-US" sz="1600" i="1" dirty="0">
                <a:solidFill>
                  <a:prstClr val="black"/>
                </a:solidFill>
                <a:latin typeface="Georgia" panose="02040502050405020303" pitchFamily="18" charset="0"/>
              </a:rPr>
              <a:t> de </a:t>
            </a:r>
            <a:r>
              <a:rPr lang="en-US" sz="1600" i="1" dirty="0" err="1">
                <a:solidFill>
                  <a:prstClr val="black"/>
                </a:solidFill>
                <a:latin typeface="Georgia" panose="02040502050405020303" pitchFamily="18" charset="0"/>
              </a:rPr>
              <a:t>munc</a:t>
            </a:r>
            <a:r>
              <a:rPr lang="ro-RO" sz="1600" i="1" dirty="0">
                <a:solidFill>
                  <a:prstClr val="black"/>
                </a:solidFill>
                <a:latin typeface="Georgia" panose="02040502050405020303" pitchFamily="18" charset="0"/>
              </a:rPr>
              <a:t>ă</a:t>
            </a:r>
            <a:r>
              <a:rPr lang="en-US" sz="1600" i="1" dirty="0">
                <a:solidFill>
                  <a:prstClr val="black"/>
                </a:solidFill>
                <a:latin typeface="Georgia" panose="02040502050405020303" pitchFamily="18" charset="0"/>
              </a:rPr>
              <a:t>, </a:t>
            </a:r>
            <a:r>
              <a:rPr lang="en-US" sz="1600" i="1" dirty="0" err="1">
                <a:solidFill>
                  <a:prstClr val="black"/>
                </a:solidFill>
                <a:latin typeface="Georgia" panose="02040502050405020303" pitchFamily="18" charset="0"/>
              </a:rPr>
              <a:t>riscurile</a:t>
            </a:r>
            <a:r>
              <a:rPr lang="en-US" sz="1600" i="1" dirty="0">
                <a:solidFill>
                  <a:prstClr val="black"/>
                </a:solidFill>
                <a:latin typeface="Georgia" panose="02040502050405020303" pitchFamily="18" charset="0"/>
              </a:rPr>
              <a:t>, </a:t>
            </a:r>
            <a:r>
              <a:rPr lang="en-US" sz="1600" i="1" dirty="0" err="1">
                <a:solidFill>
                  <a:prstClr val="black"/>
                </a:solidFill>
                <a:latin typeface="Georgia" panose="02040502050405020303" pitchFamily="18" charset="0"/>
              </a:rPr>
              <a:t>durata</a:t>
            </a:r>
            <a:r>
              <a:rPr lang="en-US" sz="1600" i="1" dirty="0">
                <a:solidFill>
                  <a:prstClr val="black"/>
                </a:solidFill>
                <a:latin typeface="Georgia" panose="02040502050405020303" pitchFamily="18" charset="0"/>
              </a:rPr>
              <a:t> normal</a:t>
            </a:r>
            <a:r>
              <a:rPr lang="ro-RO" sz="1600" i="1" dirty="0">
                <a:solidFill>
                  <a:prstClr val="black"/>
                </a:solidFill>
                <a:latin typeface="Georgia" panose="02040502050405020303" pitchFamily="18" charset="0"/>
              </a:rPr>
              <a:t>ă</a:t>
            </a:r>
            <a:r>
              <a:rPr lang="en-US" sz="1600" i="1" dirty="0">
                <a:solidFill>
                  <a:prstClr val="black"/>
                </a:solidFill>
                <a:latin typeface="Georgia" panose="02040502050405020303" pitchFamily="18" charset="0"/>
              </a:rPr>
              <a:t> a </a:t>
            </a:r>
            <a:r>
              <a:rPr lang="en-US" sz="1600" i="1" dirty="0" err="1">
                <a:solidFill>
                  <a:prstClr val="black"/>
                </a:solidFill>
                <a:latin typeface="Georgia" panose="02040502050405020303" pitchFamily="18" charset="0"/>
              </a:rPr>
              <a:t>muncii</a:t>
            </a:r>
            <a:r>
              <a:rPr lang="en-US" sz="1600" i="1" dirty="0">
                <a:solidFill>
                  <a:prstClr val="black"/>
                </a:solidFill>
                <a:latin typeface="Georgia" panose="02040502050405020303" pitchFamily="18" charset="0"/>
              </a:rPr>
              <a:t> etc.)</a:t>
            </a:r>
            <a:r>
              <a:rPr lang="ro-RO" sz="1600" i="1" dirty="0">
                <a:solidFill>
                  <a:prstClr val="black"/>
                </a:solidFill>
                <a:latin typeface="Georgia" panose="02040502050405020303" pitchFamily="18" charset="0"/>
              </a:rPr>
              <a:t>.</a:t>
            </a:r>
            <a:endParaRPr lang="ro-RO" sz="1600" dirty="0">
              <a:latin typeface="Georgia" panose="02040502050405020303" pitchFamily="18" charset="0"/>
            </a:endParaRPr>
          </a:p>
          <a:p>
            <a:pPr algn="just"/>
            <a:endParaRPr lang="en-US" dirty="0">
              <a:latin typeface="Georgia" panose="02040502050405020303" pitchFamily="18" charset="0"/>
            </a:endParaRPr>
          </a:p>
        </p:txBody>
      </p:sp>
      <p:pic>
        <p:nvPicPr>
          <p:cNvPr id="3" name="Picture 2" descr="Aurecon launches visual employment contracts - YouTube">
            <a:extLst>
              <a:ext uri="{FF2B5EF4-FFF2-40B4-BE49-F238E27FC236}">
                <a16:creationId xmlns:a16="http://schemas.microsoft.com/office/drawing/2014/main" id="{C4252315-E1C1-73C8-1DC1-48C3500BD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3732" y="1953416"/>
            <a:ext cx="3838268" cy="215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67947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953416"/>
            <a:ext cx="5123331" cy="369332"/>
          </a:xfrm>
          <a:prstGeom prst="rect">
            <a:avLst/>
          </a:prstGeom>
          <a:noFill/>
        </p:spPr>
        <p:txBody>
          <a:bodyPr wrap="square" rtlCol="0">
            <a:spAutoFit/>
          </a:bodyPr>
          <a:lstStyle/>
          <a:p>
            <a:r>
              <a:rPr lang="ro-RO" b="1" dirty="0">
                <a:solidFill>
                  <a:srgbClr val="BD582C"/>
                </a:solidFill>
                <a:latin typeface="Georgia" panose="02040502050405020303" pitchFamily="18" charset="0"/>
              </a:rPr>
              <a:t>B</a:t>
            </a:r>
            <a:r>
              <a:rPr lang="en-US" b="1" dirty="0">
                <a:solidFill>
                  <a:srgbClr val="BD582C"/>
                </a:solidFill>
                <a:latin typeface="Georgia" panose="02040502050405020303" pitchFamily="18" charset="0"/>
              </a:rPr>
              <a:t>. </a:t>
            </a:r>
            <a:r>
              <a:rPr lang="ro-RO" b="1" dirty="0">
                <a:solidFill>
                  <a:srgbClr val="BD582C"/>
                </a:solidFill>
                <a:latin typeface="Georgia" panose="02040502050405020303" pitchFamily="18" charset="0"/>
              </a:rPr>
              <a:t>Modificarea contractului de muncă</a:t>
            </a:r>
            <a:endParaRPr lang="en-US" b="1" dirty="0">
              <a:solidFill>
                <a:srgbClr val="BD582C"/>
              </a:solidFill>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2367096"/>
            <a:ext cx="10888714" cy="1613262"/>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Regulă: </a:t>
            </a:r>
            <a:r>
              <a:rPr lang="ro-RO" sz="1600" dirty="0">
                <a:latin typeface="Georgia" panose="02040502050405020303" pitchFamily="18" charset="0"/>
              </a:rPr>
              <a:t>prin acordul părților (i.e., act adițional), în scris, dublu exemplare</a:t>
            </a:r>
          </a:p>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Excepție: </a:t>
            </a:r>
            <a:r>
              <a:rPr lang="ro-RO" sz="1600" dirty="0">
                <a:latin typeface="Georgia" panose="02040502050405020303" pitchFamily="18" charset="0"/>
              </a:rPr>
              <a:t>unilateral de către angajator prin decizie scrisă comunicată angajatului – de exemplu, delegare, detașare, reducere timp de lucru cauzată de probleme economice etc. </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graphicFrame>
        <p:nvGraphicFramePr>
          <p:cNvPr id="3" name="Diagram 2">
            <a:extLst>
              <a:ext uri="{FF2B5EF4-FFF2-40B4-BE49-F238E27FC236}">
                <a16:creationId xmlns:a16="http://schemas.microsoft.com/office/drawing/2014/main" id="{AF0514E3-1E02-FF5A-60F3-3F6F6B507335}"/>
              </a:ext>
            </a:extLst>
          </p:cNvPr>
          <p:cNvGraphicFramePr/>
          <p:nvPr>
            <p:extLst>
              <p:ext uri="{D42A27DB-BD31-4B8C-83A1-F6EECF244321}">
                <p14:modId xmlns:p14="http://schemas.microsoft.com/office/powerpoint/2010/main" val="635614430"/>
              </p:ext>
            </p:extLst>
          </p:nvPr>
        </p:nvGraphicFramePr>
        <p:xfrm>
          <a:off x="1697261" y="3413513"/>
          <a:ext cx="5768410" cy="2550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12A61B2C-97FA-D5B6-9865-85CC4E97D2E2}"/>
              </a:ext>
            </a:extLst>
          </p:cNvPr>
          <p:cNvGrpSpPr/>
          <p:nvPr/>
        </p:nvGrpSpPr>
        <p:grpSpPr>
          <a:xfrm>
            <a:off x="8553729" y="3429000"/>
            <a:ext cx="2858908" cy="1008000"/>
            <a:chOff x="3079741" y="2451"/>
            <a:chExt cx="2858908" cy="1008000"/>
          </a:xfrm>
        </p:grpSpPr>
        <p:sp>
          <p:nvSpPr>
            <p:cNvPr id="9" name="Rectangle 8">
              <a:extLst>
                <a:ext uri="{FF2B5EF4-FFF2-40B4-BE49-F238E27FC236}">
                  <a16:creationId xmlns:a16="http://schemas.microsoft.com/office/drawing/2014/main" id="{72F9F17C-0A01-B455-0D34-A17299355C97}"/>
                </a:ext>
              </a:extLst>
            </p:cNvPr>
            <p:cNvSpPr/>
            <p:nvPr/>
          </p:nvSpPr>
          <p:spPr>
            <a:xfrm>
              <a:off x="3079741" y="2451"/>
              <a:ext cx="2687042" cy="1008000"/>
            </a:xfrm>
            <a:prstGeom prst="rect">
              <a:avLst/>
            </a:prstGeom>
            <a:ln>
              <a:solidFill>
                <a:srgbClr val="590056"/>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TextBox 9">
              <a:extLst>
                <a:ext uri="{FF2B5EF4-FFF2-40B4-BE49-F238E27FC236}">
                  <a16:creationId xmlns:a16="http://schemas.microsoft.com/office/drawing/2014/main" id="{A47E78C1-2274-3972-77EF-37A557948CE4}"/>
                </a:ext>
              </a:extLst>
            </p:cNvPr>
            <p:cNvSpPr txBox="1"/>
            <p:nvPr/>
          </p:nvSpPr>
          <p:spPr>
            <a:xfrm>
              <a:off x="3079741" y="2451"/>
              <a:ext cx="2858908" cy="1008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2800" kern="1200" dirty="0" err="1">
                  <a:solidFill>
                    <a:schemeClr val="tx1"/>
                  </a:solidFill>
                  <a:latin typeface="Georgia" panose="02040502050405020303" pitchFamily="18" charset="0"/>
                </a:rPr>
                <a:t>Deta</a:t>
              </a:r>
              <a:r>
                <a:rPr lang="ro-RO" sz="2800" kern="1200" dirty="0">
                  <a:solidFill>
                    <a:schemeClr val="tx1"/>
                  </a:solidFill>
                  <a:latin typeface="Georgia" panose="02040502050405020303" pitchFamily="18" charset="0"/>
                </a:rPr>
                <a:t>ș</a:t>
              </a:r>
              <a:r>
                <a:rPr lang="en-US" sz="2800" kern="1200" dirty="0">
                  <a:solidFill>
                    <a:schemeClr val="tx1"/>
                  </a:solidFill>
                  <a:latin typeface="Georgia" panose="02040502050405020303" pitchFamily="18" charset="0"/>
                </a:rPr>
                <a:t>are</a:t>
              </a:r>
              <a:r>
                <a:rPr lang="ro-RO" sz="2800" kern="1200" dirty="0">
                  <a:solidFill>
                    <a:schemeClr val="tx1"/>
                  </a:solidFill>
                  <a:latin typeface="Georgia" panose="02040502050405020303" pitchFamily="18" charset="0"/>
                </a:rPr>
                <a:t> transnațională</a:t>
              </a:r>
            </a:p>
          </p:txBody>
        </p:sp>
      </p:grpSp>
      <p:grpSp>
        <p:nvGrpSpPr>
          <p:cNvPr id="6" name="Group 5">
            <a:extLst>
              <a:ext uri="{FF2B5EF4-FFF2-40B4-BE49-F238E27FC236}">
                <a16:creationId xmlns:a16="http://schemas.microsoft.com/office/drawing/2014/main" id="{30196FD7-F960-BB9C-02B1-7F0A416A977E}"/>
              </a:ext>
            </a:extLst>
          </p:cNvPr>
          <p:cNvGrpSpPr/>
          <p:nvPr/>
        </p:nvGrpSpPr>
        <p:grpSpPr>
          <a:xfrm>
            <a:off x="8553729" y="4437000"/>
            <a:ext cx="2687042" cy="1537199"/>
            <a:chOff x="3079741" y="1010451"/>
            <a:chExt cx="2687042" cy="1537199"/>
          </a:xfrm>
        </p:grpSpPr>
        <p:sp>
          <p:nvSpPr>
            <p:cNvPr id="7" name="Rectangle 6">
              <a:extLst>
                <a:ext uri="{FF2B5EF4-FFF2-40B4-BE49-F238E27FC236}">
                  <a16:creationId xmlns:a16="http://schemas.microsoft.com/office/drawing/2014/main" id="{62774673-FD02-BACF-A231-D70CDE72A914}"/>
                </a:ext>
              </a:extLst>
            </p:cNvPr>
            <p:cNvSpPr/>
            <p:nvPr/>
          </p:nvSpPr>
          <p:spPr>
            <a:xfrm>
              <a:off x="3079741" y="1010451"/>
              <a:ext cx="2687042" cy="1537199"/>
            </a:xfrm>
            <a:prstGeom prst="rect">
              <a:avLst/>
            </a:prstGeom>
            <a:ln>
              <a:solidFill>
                <a:srgbClr val="590056">
                  <a:alpha val="90000"/>
                </a:srgbClr>
              </a:solidFill>
            </a:ln>
          </p:spPr>
          <p:style>
            <a:lnRef idx="2">
              <a:scrgbClr r="0" g="0" b="0"/>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8" name="TextBox 7">
              <a:extLst>
                <a:ext uri="{FF2B5EF4-FFF2-40B4-BE49-F238E27FC236}">
                  <a16:creationId xmlns:a16="http://schemas.microsoft.com/office/drawing/2014/main" id="{ADD36D0C-9118-D1A4-68B4-251535433A79}"/>
                </a:ext>
              </a:extLst>
            </p:cNvPr>
            <p:cNvSpPr txBox="1"/>
            <p:nvPr/>
          </p:nvSpPr>
          <p:spPr>
            <a:xfrm>
              <a:off x="3079741" y="1010451"/>
              <a:ext cx="2687042" cy="15371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lvl="1" indent="-114300" algn="just" defTabSz="533400">
                <a:lnSpc>
                  <a:spcPct val="90000"/>
                </a:lnSpc>
                <a:spcBef>
                  <a:spcPct val="0"/>
                </a:spcBef>
                <a:spcAft>
                  <a:spcPct val="15000"/>
                </a:spcAft>
                <a:buChar char="•"/>
              </a:pPr>
              <a:r>
                <a:rPr lang="ro-RO" altLang="en-US" sz="1200" dirty="0">
                  <a:latin typeface="Georgia" panose="02040502050405020303" pitchFamily="18" charset="0"/>
                </a:rPr>
                <a:t>acordul părților;</a:t>
              </a:r>
            </a:p>
            <a:p>
              <a:pPr marL="114300" lvl="1" indent="-114300" algn="just" defTabSz="533400">
                <a:lnSpc>
                  <a:spcPct val="90000"/>
                </a:lnSpc>
                <a:spcBef>
                  <a:spcPct val="0"/>
                </a:spcBef>
                <a:spcAft>
                  <a:spcPct val="15000"/>
                </a:spcAft>
                <a:buChar char="•"/>
              </a:pPr>
              <a:r>
                <a:rPr lang="ro-RO" altLang="en-US" sz="1200" dirty="0">
                  <a:latin typeface="Georgia" panose="02040502050405020303" pitchFamily="18" charset="0"/>
                </a:rPr>
                <a:t>se aplică drepturile mai favorabile prevăzute de legislația străină, dacă este cazul – spre exemplu, concediul de odihnă, perioadele de repaus, salariul minim din țara respectivă.</a:t>
              </a:r>
              <a:endParaRPr lang="ro-RO" altLang="en-US" sz="1200" kern="1200" dirty="0">
                <a:latin typeface="Georgia" panose="02040502050405020303" pitchFamily="18" charset="0"/>
              </a:endParaRPr>
            </a:p>
          </p:txBody>
        </p:sp>
      </p:grpSp>
      <p:cxnSp>
        <p:nvCxnSpPr>
          <p:cNvPr id="12" name="Straight Connector 11">
            <a:extLst>
              <a:ext uri="{FF2B5EF4-FFF2-40B4-BE49-F238E27FC236}">
                <a16:creationId xmlns:a16="http://schemas.microsoft.com/office/drawing/2014/main" id="{743BCD39-2EE5-AF5E-6439-4E054EB04A7A}"/>
              </a:ext>
            </a:extLst>
          </p:cNvPr>
          <p:cNvCxnSpPr/>
          <p:nvPr/>
        </p:nvCxnSpPr>
        <p:spPr>
          <a:xfrm>
            <a:off x="8067553" y="3425088"/>
            <a:ext cx="0" cy="255010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2899952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814520"/>
            <a:ext cx="5123331" cy="369332"/>
          </a:xfrm>
          <a:prstGeom prst="rect">
            <a:avLst/>
          </a:prstGeom>
          <a:noFill/>
        </p:spPr>
        <p:txBody>
          <a:bodyPr wrap="square" rtlCol="0">
            <a:spAutoFit/>
          </a:bodyPr>
          <a:lstStyle/>
          <a:p>
            <a:r>
              <a:rPr lang="ro-RO" b="1" dirty="0">
                <a:solidFill>
                  <a:srgbClr val="BD582C"/>
                </a:solidFill>
                <a:latin typeface="Georgia" panose="02040502050405020303" pitchFamily="18" charset="0"/>
              </a:rPr>
              <a:t>C</a:t>
            </a:r>
            <a:r>
              <a:rPr lang="en-US" b="1" dirty="0">
                <a:solidFill>
                  <a:srgbClr val="BD582C"/>
                </a:solidFill>
                <a:latin typeface="Georgia" panose="02040502050405020303" pitchFamily="18" charset="0"/>
              </a:rPr>
              <a:t>. </a:t>
            </a:r>
            <a:r>
              <a:rPr lang="ro-RO" b="1" dirty="0">
                <a:solidFill>
                  <a:srgbClr val="BD582C"/>
                </a:solidFill>
                <a:latin typeface="Georgia" panose="02040502050405020303" pitchFamily="18" charset="0"/>
              </a:rPr>
              <a:t>Executarea contractului de muncă</a:t>
            </a:r>
            <a:endParaRPr lang="en-US" b="1" dirty="0">
              <a:solidFill>
                <a:srgbClr val="BD582C"/>
              </a:solidFill>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2158752"/>
            <a:ext cx="10888714" cy="1036181"/>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Drepturile principale ale salariatului (exemple):</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11" name="TextBox 10">
            <a:extLst>
              <a:ext uri="{FF2B5EF4-FFF2-40B4-BE49-F238E27FC236}">
                <a16:creationId xmlns:a16="http://schemas.microsoft.com/office/drawing/2014/main" id="{58E570AD-D3FA-256E-0D80-38C4693BBBA9}"/>
              </a:ext>
            </a:extLst>
          </p:cNvPr>
          <p:cNvSpPr txBox="1"/>
          <p:nvPr/>
        </p:nvSpPr>
        <p:spPr>
          <a:xfrm>
            <a:off x="1400537" y="2527161"/>
            <a:ext cx="5393802" cy="2369880"/>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la salarizare</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la repaus zilnic și săptămânal</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la concediu de odihnă anual</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la egalitate de șanse și tratament</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la demnitate în muncă</a:t>
            </a:r>
          </a:p>
          <a:p>
            <a:pPr algn="just">
              <a:lnSpc>
                <a:spcPts val="1920"/>
              </a:lnSpc>
              <a:spcAft>
                <a:spcPts val="700"/>
              </a:spcAft>
            </a:pPr>
            <a:endParaRPr lang="ro-RO" sz="1600" dirty="0">
              <a:latin typeface="Georgia" panose="02040502050405020303" pitchFamily="18" charset="0"/>
            </a:endParaRPr>
          </a:p>
          <a:p>
            <a:endParaRPr lang="en-US" sz="1600" dirty="0"/>
          </a:p>
        </p:txBody>
      </p:sp>
      <p:sp>
        <p:nvSpPr>
          <p:cNvPr id="13" name="TextBox 12">
            <a:extLst>
              <a:ext uri="{FF2B5EF4-FFF2-40B4-BE49-F238E27FC236}">
                <a16:creationId xmlns:a16="http://schemas.microsoft.com/office/drawing/2014/main" id="{0EAAFCFB-2178-5CB9-FB8F-E343B1F696AE}"/>
              </a:ext>
            </a:extLst>
          </p:cNvPr>
          <p:cNvSpPr txBox="1"/>
          <p:nvPr/>
        </p:nvSpPr>
        <p:spPr>
          <a:xfrm>
            <a:off x="6597570" y="2310799"/>
            <a:ext cx="5393802" cy="2434000"/>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de acces la formarea profesională</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la protecție în caz de concediere</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de negociere individuală/colectivă, de a constitui sau adera la un sindicat, de a participa la acțiuni colective</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Dreptul de a cere trecerea pe un post vacant cu condiții de muncă mai favorabile după 6 luni</a:t>
            </a:r>
          </a:p>
          <a:p>
            <a:endParaRPr lang="en-US" dirty="0"/>
          </a:p>
        </p:txBody>
      </p:sp>
      <p:sp>
        <p:nvSpPr>
          <p:cNvPr id="14" name="TextBox 13">
            <a:extLst>
              <a:ext uri="{FF2B5EF4-FFF2-40B4-BE49-F238E27FC236}">
                <a16:creationId xmlns:a16="http://schemas.microsoft.com/office/drawing/2014/main" id="{6D6F0840-89AF-5FFF-8904-C7A7F5E5ECD1}"/>
              </a:ext>
            </a:extLst>
          </p:cNvPr>
          <p:cNvSpPr txBox="1"/>
          <p:nvPr/>
        </p:nvSpPr>
        <p:spPr>
          <a:xfrm>
            <a:off x="1102658" y="4373620"/>
            <a:ext cx="10888714" cy="1369606"/>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Drepturile principale ale angajatorului (exemple)</a:t>
            </a:r>
          </a:p>
          <a:p>
            <a:pPr algn="just">
              <a:lnSpc>
                <a:spcPts val="1920"/>
              </a:lnSpc>
              <a:spcAft>
                <a:spcPts val="700"/>
              </a:spcAft>
            </a:pPr>
            <a:endParaRPr lang="ro-RO" sz="1600" b="1" dirty="0">
              <a:latin typeface="Georgia" panose="02040502050405020303" pitchFamily="18" charset="0"/>
            </a:endParaRP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15" name="TextBox 14">
            <a:extLst>
              <a:ext uri="{FF2B5EF4-FFF2-40B4-BE49-F238E27FC236}">
                <a16:creationId xmlns:a16="http://schemas.microsoft.com/office/drawing/2014/main" id="{0C637357-3545-CC82-9264-E1D88C98A537}"/>
              </a:ext>
            </a:extLst>
          </p:cNvPr>
          <p:cNvSpPr txBox="1"/>
          <p:nvPr/>
        </p:nvSpPr>
        <p:spPr>
          <a:xfrm>
            <a:off x="1400537" y="4744799"/>
            <a:ext cx="5197033" cy="1582484"/>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stabilească organizarea și funcționarea unității</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stabilească atribuții corespunzătoare pentru salariați</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dea dispoziții obligatorii pentru salariați</a:t>
            </a:r>
          </a:p>
          <a:p>
            <a:endParaRPr lang="en-US" sz="1600" dirty="0"/>
          </a:p>
        </p:txBody>
      </p:sp>
      <p:sp>
        <p:nvSpPr>
          <p:cNvPr id="16" name="TextBox 15">
            <a:extLst>
              <a:ext uri="{FF2B5EF4-FFF2-40B4-BE49-F238E27FC236}">
                <a16:creationId xmlns:a16="http://schemas.microsoft.com/office/drawing/2014/main" id="{BD9B4961-AF46-EB31-408F-7D72C6989B74}"/>
              </a:ext>
            </a:extLst>
          </p:cNvPr>
          <p:cNvSpPr txBox="1"/>
          <p:nvPr/>
        </p:nvSpPr>
        <p:spPr>
          <a:xfrm>
            <a:off x="6597570" y="4576378"/>
            <a:ext cx="5393802" cy="2069797"/>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exercite controlul asupra modului de îndeplinire a sarcinilor de serviciu;</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constate abateri disciplinare și să aplice sancțiuni disciplinare</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stabilească obiective de performanță și criterii de evaluare a acestora</a:t>
            </a:r>
          </a:p>
          <a:p>
            <a:endParaRPr lang="en-US" sz="1600" dirty="0"/>
          </a:p>
        </p:txBody>
      </p:sp>
    </p:spTree>
    <p:extLst>
      <p:ext uri="{BB962C8B-B14F-4D97-AF65-F5344CB8AC3E}">
        <p14:creationId xmlns:p14="http://schemas.microsoft.com/office/powerpoint/2010/main" val="305466044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814520"/>
            <a:ext cx="5123331" cy="369332"/>
          </a:xfrm>
          <a:prstGeom prst="rect">
            <a:avLst/>
          </a:prstGeom>
          <a:noFill/>
        </p:spPr>
        <p:txBody>
          <a:bodyPr wrap="square" rtlCol="0">
            <a:spAutoFit/>
          </a:bodyPr>
          <a:lstStyle/>
          <a:p>
            <a:r>
              <a:rPr lang="ro-RO" b="1" dirty="0">
                <a:solidFill>
                  <a:srgbClr val="BD582C"/>
                </a:solidFill>
                <a:latin typeface="Georgia" panose="02040502050405020303" pitchFamily="18" charset="0"/>
              </a:rPr>
              <a:t>C</a:t>
            </a:r>
            <a:r>
              <a:rPr lang="en-US" b="1" dirty="0">
                <a:solidFill>
                  <a:srgbClr val="BD582C"/>
                </a:solidFill>
                <a:latin typeface="Georgia" panose="02040502050405020303" pitchFamily="18" charset="0"/>
              </a:rPr>
              <a:t>. </a:t>
            </a:r>
            <a:r>
              <a:rPr lang="ro-RO" b="1" dirty="0">
                <a:solidFill>
                  <a:srgbClr val="BD582C"/>
                </a:solidFill>
                <a:latin typeface="Georgia" panose="02040502050405020303" pitchFamily="18" charset="0"/>
              </a:rPr>
              <a:t>Executarea contractului de muncă</a:t>
            </a:r>
            <a:endParaRPr lang="en-US" b="1" dirty="0">
              <a:solidFill>
                <a:srgbClr val="BD582C"/>
              </a:solidFill>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2158752"/>
            <a:ext cx="10888714" cy="1036181"/>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Obligațiile principale ale salariatului (exemple):</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11" name="TextBox 10">
            <a:extLst>
              <a:ext uri="{FF2B5EF4-FFF2-40B4-BE49-F238E27FC236}">
                <a16:creationId xmlns:a16="http://schemas.microsoft.com/office/drawing/2014/main" id="{58E570AD-D3FA-256E-0D80-38C4693BBBA9}"/>
              </a:ext>
            </a:extLst>
          </p:cNvPr>
          <p:cNvSpPr txBox="1"/>
          <p:nvPr/>
        </p:nvSpPr>
        <p:spPr>
          <a:xfrm>
            <a:off x="1400537" y="2527161"/>
            <a:ext cx="5393802" cy="2159566"/>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Obligația de a realiza norma de muncă/îndeplini atribuțiile din fișa postului;</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Obligația de a respecta disciplina muncii;</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Obligația de a respecta prevederile din regulamentul intern și contractul (individual/colectiv) de muncă;</a:t>
            </a:r>
          </a:p>
          <a:p>
            <a:pPr algn="just">
              <a:lnSpc>
                <a:spcPts val="1920"/>
              </a:lnSpc>
              <a:spcAft>
                <a:spcPts val="700"/>
              </a:spcAft>
            </a:pPr>
            <a:endParaRPr lang="ro-RO" sz="1600" dirty="0">
              <a:latin typeface="Georgia" panose="02040502050405020303" pitchFamily="18" charset="0"/>
            </a:endParaRPr>
          </a:p>
          <a:p>
            <a:endParaRPr lang="en-US" sz="1600" dirty="0"/>
          </a:p>
        </p:txBody>
      </p:sp>
      <p:sp>
        <p:nvSpPr>
          <p:cNvPr id="13" name="TextBox 12">
            <a:extLst>
              <a:ext uri="{FF2B5EF4-FFF2-40B4-BE49-F238E27FC236}">
                <a16:creationId xmlns:a16="http://schemas.microsoft.com/office/drawing/2014/main" id="{0EAAFCFB-2178-5CB9-FB8F-E343B1F696AE}"/>
              </a:ext>
            </a:extLst>
          </p:cNvPr>
          <p:cNvSpPr txBox="1"/>
          <p:nvPr/>
        </p:nvSpPr>
        <p:spPr>
          <a:xfrm>
            <a:off x="6794339" y="2527161"/>
            <a:ext cx="5393802" cy="1613262"/>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Obligația de fidelitate față de angajator;</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Obligația de a respecta secretul de serviciu;</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Obligația de a respecta măsurile de securitate și sănătate în muncă.</a:t>
            </a:r>
          </a:p>
          <a:p>
            <a:endParaRPr lang="en-US" dirty="0"/>
          </a:p>
        </p:txBody>
      </p:sp>
      <p:sp>
        <p:nvSpPr>
          <p:cNvPr id="14" name="TextBox 13">
            <a:extLst>
              <a:ext uri="{FF2B5EF4-FFF2-40B4-BE49-F238E27FC236}">
                <a16:creationId xmlns:a16="http://schemas.microsoft.com/office/drawing/2014/main" id="{6D6F0840-89AF-5FFF-8904-C7A7F5E5ECD1}"/>
              </a:ext>
            </a:extLst>
          </p:cNvPr>
          <p:cNvSpPr txBox="1"/>
          <p:nvPr/>
        </p:nvSpPr>
        <p:spPr>
          <a:xfrm>
            <a:off x="1102658" y="4037953"/>
            <a:ext cx="10888714" cy="1369606"/>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Obligațiile principale ale angajatorului (exemple)</a:t>
            </a:r>
          </a:p>
          <a:p>
            <a:pPr algn="just">
              <a:lnSpc>
                <a:spcPts val="1920"/>
              </a:lnSpc>
              <a:spcAft>
                <a:spcPts val="700"/>
              </a:spcAft>
            </a:pPr>
            <a:endParaRPr lang="ro-RO" sz="1600" b="1" dirty="0">
              <a:latin typeface="Georgia" panose="02040502050405020303" pitchFamily="18" charset="0"/>
            </a:endParaRP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15" name="TextBox 14">
            <a:extLst>
              <a:ext uri="{FF2B5EF4-FFF2-40B4-BE49-F238E27FC236}">
                <a16:creationId xmlns:a16="http://schemas.microsoft.com/office/drawing/2014/main" id="{0C637357-3545-CC82-9264-E1D88C98A537}"/>
              </a:ext>
            </a:extLst>
          </p:cNvPr>
          <p:cNvSpPr txBox="1"/>
          <p:nvPr/>
        </p:nvSpPr>
        <p:spPr>
          <a:xfrm>
            <a:off x="1400537" y="4420703"/>
            <a:ext cx="5197033" cy="1980029"/>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acorde salariaților toate drepturile ce decurg din lege și din contractul (individual/colectiv) de muncă;</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comunice periodic salariaților situația economică și financiară a unității, cu excepția informațiilor sensibile/secrete;</a:t>
            </a:r>
          </a:p>
          <a:p>
            <a:endParaRPr lang="en-US" sz="1600" dirty="0"/>
          </a:p>
        </p:txBody>
      </p:sp>
      <p:sp>
        <p:nvSpPr>
          <p:cNvPr id="16" name="TextBox 15">
            <a:extLst>
              <a:ext uri="{FF2B5EF4-FFF2-40B4-BE49-F238E27FC236}">
                <a16:creationId xmlns:a16="http://schemas.microsoft.com/office/drawing/2014/main" id="{BD9B4961-AF46-EB31-408F-7D72C6989B74}"/>
              </a:ext>
            </a:extLst>
          </p:cNvPr>
          <p:cNvSpPr txBox="1"/>
          <p:nvPr/>
        </p:nvSpPr>
        <p:spPr>
          <a:xfrm>
            <a:off x="6794339" y="4319162"/>
            <a:ext cx="5393802" cy="1977464"/>
          </a:xfrm>
          <a:prstGeom prst="rect">
            <a:avLst/>
          </a:prstGeom>
          <a:noFill/>
        </p:spPr>
        <p:txBody>
          <a:bodyPr wrap="square" rtlCol="0">
            <a:spAutoFit/>
          </a:bodyPr>
          <a:lstStyle/>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se consulte cu sindicatul/reprezentanții salariaților cu privire la deciziile care pot afecta substanțial drepturile și interesele salariaților;</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plătească toate impozitele și contribuțiile aflate în sarcina sa/datorate de salariați;</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Să asigure confidențialitatea datelor personale ale salariaților.</a:t>
            </a:r>
            <a:endParaRPr lang="en-US" sz="1600" dirty="0"/>
          </a:p>
        </p:txBody>
      </p:sp>
    </p:spTree>
    <p:extLst>
      <p:ext uri="{BB962C8B-B14F-4D97-AF65-F5344CB8AC3E}">
        <p14:creationId xmlns:p14="http://schemas.microsoft.com/office/powerpoint/2010/main" val="18407465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814520"/>
            <a:ext cx="5123331" cy="369332"/>
          </a:xfrm>
          <a:prstGeom prst="rect">
            <a:avLst/>
          </a:prstGeom>
          <a:noFill/>
        </p:spPr>
        <p:txBody>
          <a:bodyPr wrap="square" rtlCol="0">
            <a:spAutoFit/>
          </a:bodyPr>
          <a:lstStyle/>
          <a:p>
            <a:r>
              <a:rPr lang="ro-RO" b="1" dirty="0">
                <a:solidFill>
                  <a:srgbClr val="BD582C"/>
                </a:solidFill>
                <a:latin typeface="Georgia" panose="02040502050405020303" pitchFamily="18" charset="0"/>
              </a:rPr>
              <a:t>C</a:t>
            </a:r>
            <a:r>
              <a:rPr lang="en-US" b="1" dirty="0">
                <a:solidFill>
                  <a:srgbClr val="BD582C"/>
                </a:solidFill>
                <a:latin typeface="Georgia" panose="02040502050405020303" pitchFamily="18" charset="0"/>
              </a:rPr>
              <a:t>. </a:t>
            </a:r>
            <a:r>
              <a:rPr lang="ro-RO" b="1" dirty="0">
                <a:solidFill>
                  <a:srgbClr val="BD582C"/>
                </a:solidFill>
                <a:latin typeface="Georgia" panose="02040502050405020303" pitchFamily="18" charset="0"/>
              </a:rPr>
              <a:t>Suspendarea contractului de muncă</a:t>
            </a:r>
            <a:endParaRPr lang="en-US" b="1" dirty="0">
              <a:solidFill>
                <a:srgbClr val="BD582C"/>
              </a:solidFill>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2158752"/>
            <a:ext cx="10888714" cy="1036181"/>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Cazuri de suspendare (exemple):</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3" name="TextBox 2">
            <a:extLst>
              <a:ext uri="{FF2B5EF4-FFF2-40B4-BE49-F238E27FC236}">
                <a16:creationId xmlns:a16="http://schemas.microsoft.com/office/drawing/2014/main" id="{3B3FCC88-8E6E-6CCA-749C-E1CCDC30AE94}"/>
              </a:ext>
            </a:extLst>
          </p:cNvPr>
          <p:cNvSpPr txBox="1"/>
          <p:nvPr/>
        </p:nvSpPr>
        <p:spPr>
          <a:xfrm>
            <a:off x="1102657" y="2650603"/>
            <a:ext cx="10888713" cy="2177519"/>
          </a:xfrm>
          <a:prstGeom prst="rect">
            <a:avLst/>
          </a:prstGeom>
          <a:noFill/>
        </p:spPr>
        <p:txBody>
          <a:bodyPr wrap="square" rtlCol="0">
            <a:spAutoFit/>
          </a:bodyPr>
          <a:lstStyle/>
          <a:p>
            <a:pPr marL="285750" indent="-285750" algn="just">
              <a:spcBef>
                <a:spcPts val="300"/>
              </a:spcBef>
              <a:buFont typeface="Arial" panose="020B0604020202020204" pitchFamily="34" charset="0"/>
              <a:buChar char="•"/>
            </a:pPr>
            <a:r>
              <a:rPr lang="ro-RO" sz="1600" u="sng" dirty="0">
                <a:latin typeface="Georgia" panose="02040502050405020303" pitchFamily="18" charset="0"/>
              </a:rPr>
              <a:t>Automată (de drept)</a:t>
            </a:r>
            <a:r>
              <a:rPr lang="ro-RO" sz="1600" dirty="0">
                <a:latin typeface="Georgia" panose="02040502050405020303" pitchFamily="18" charset="0"/>
              </a:rPr>
              <a:t> – exemple: concediul de maternitate, concediul pentru incapacitate temporară de muncă, dacă angajatul este arestat preventiv;</a:t>
            </a:r>
          </a:p>
          <a:p>
            <a:pPr marL="285750" indent="-285750" algn="just">
              <a:spcBef>
                <a:spcPts val="300"/>
              </a:spcBef>
              <a:buFont typeface="Arial" panose="020B0604020202020204" pitchFamily="34" charset="0"/>
              <a:buChar char="•"/>
            </a:pPr>
            <a:r>
              <a:rPr lang="ro-RO" sz="1600" u="sng" dirty="0">
                <a:latin typeface="Georgia" panose="02040502050405020303" pitchFamily="18" charset="0"/>
              </a:rPr>
              <a:t>La inițiativa angajatului</a:t>
            </a:r>
            <a:r>
              <a:rPr lang="ro-RO" sz="1600" dirty="0">
                <a:latin typeface="Georgia" panose="02040502050405020303" pitchFamily="18" charset="0"/>
              </a:rPr>
              <a:t> – exemple: concediul pentru creșterea copilului, concediul pentru formare profesională, participarea la grevă;</a:t>
            </a:r>
          </a:p>
          <a:p>
            <a:pPr marL="285750" indent="-285750" algn="just">
              <a:spcBef>
                <a:spcPts val="300"/>
              </a:spcBef>
              <a:buFont typeface="Arial" panose="020B0604020202020204" pitchFamily="34" charset="0"/>
              <a:buChar char="•"/>
            </a:pPr>
            <a:r>
              <a:rPr lang="ro-RO" sz="1600" u="sng" dirty="0">
                <a:latin typeface="Georgia" panose="02040502050405020303" pitchFamily="18" charset="0"/>
              </a:rPr>
              <a:t>La inițiativa angajatorului</a:t>
            </a:r>
            <a:r>
              <a:rPr lang="ro-RO" sz="1600" dirty="0">
                <a:latin typeface="Georgia" panose="02040502050405020303" pitchFamily="18" charset="0"/>
              </a:rPr>
              <a:t> – exemple: întreruperea sau reducerea temporară a activității pentru motive economice, pe durata detașării.</a:t>
            </a:r>
          </a:p>
          <a:p>
            <a:pPr marL="285750" indent="-285750" algn="just">
              <a:spcBef>
                <a:spcPts val="300"/>
              </a:spcBef>
              <a:buFont typeface="Arial" panose="020B0604020202020204" pitchFamily="34" charset="0"/>
              <a:buChar char="•"/>
            </a:pPr>
            <a:endParaRPr lang="ro-RO" sz="1600" u="sng" dirty="0">
              <a:latin typeface="Georgia" panose="02040502050405020303" pitchFamily="18" charset="0"/>
            </a:endParaRPr>
          </a:p>
          <a:p>
            <a:pPr marL="285750" indent="-285750" algn="just">
              <a:buFont typeface="Arial" panose="020B0604020202020204" pitchFamily="34" charset="0"/>
              <a:buChar char="•"/>
            </a:pPr>
            <a:endParaRPr lang="ro-RO" sz="1600" dirty="0">
              <a:latin typeface="Georgia" panose="02040502050405020303" pitchFamily="18" charset="0"/>
            </a:endParaRPr>
          </a:p>
        </p:txBody>
      </p:sp>
      <p:sp>
        <p:nvSpPr>
          <p:cNvPr id="5" name="TextBox 4">
            <a:extLst>
              <a:ext uri="{FF2B5EF4-FFF2-40B4-BE49-F238E27FC236}">
                <a16:creationId xmlns:a16="http://schemas.microsoft.com/office/drawing/2014/main" id="{DD4FD311-E870-C6AF-88BD-82874BFED330}"/>
              </a:ext>
            </a:extLst>
          </p:cNvPr>
          <p:cNvSpPr txBox="1"/>
          <p:nvPr/>
        </p:nvSpPr>
        <p:spPr>
          <a:xfrm>
            <a:off x="1102658" y="4415563"/>
            <a:ext cx="10888714" cy="2613536"/>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Efectele suspendării: </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suspendarea obligației de a munci și a dreptului de a primi salariul;</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pot continua să producă efecte anumite drepturi din legi speciale, contractul de muncă, CCM sau regulamentul intern;</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se suspendă toate termenele care au legătură cu executarea contractului de muncă;</a:t>
            </a:r>
          </a:p>
          <a:p>
            <a:pPr marL="285750" indent="-285750" algn="just">
              <a:lnSpc>
                <a:spcPts val="1920"/>
              </a:lnSpc>
              <a:spcAft>
                <a:spcPts val="700"/>
              </a:spcAft>
              <a:buFont typeface="Arial" panose="020B0604020202020204" pitchFamily="34" charset="0"/>
              <a:buChar char="•"/>
            </a:pPr>
            <a:r>
              <a:rPr lang="ro-RO" sz="1600" dirty="0">
                <a:latin typeface="Georgia" panose="02040502050405020303" pitchFamily="18" charset="0"/>
              </a:rPr>
              <a:t>munca în perioada suspendării contractului individual de muncă este interzisă.</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Tree>
    <p:extLst>
      <p:ext uri="{BB962C8B-B14F-4D97-AF65-F5344CB8AC3E}">
        <p14:creationId xmlns:p14="http://schemas.microsoft.com/office/powerpoint/2010/main" val="41768722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94DEE-DDED-6BB1-4A61-0FD3490A4C5B}"/>
              </a:ext>
            </a:extLst>
          </p:cNvPr>
          <p:cNvSpPr txBox="1"/>
          <p:nvPr/>
        </p:nvSpPr>
        <p:spPr>
          <a:xfrm>
            <a:off x="1223681" y="1135669"/>
            <a:ext cx="9547412" cy="523220"/>
          </a:xfrm>
          <a:prstGeom prst="rect">
            <a:avLst/>
          </a:prstGeom>
          <a:noFill/>
        </p:spPr>
        <p:txBody>
          <a:bodyPr wrap="square" rtlCol="0">
            <a:spAutoFit/>
          </a:bodyPr>
          <a:lstStyle/>
          <a:p>
            <a:r>
              <a:rPr lang="ro-RO" sz="2800" b="1" dirty="0">
                <a:latin typeface="Georgia" panose="02040502050405020303" pitchFamily="18" charset="0"/>
              </a:rPr>
              <a:t>2. Contractul individual de muncă</a:t>
            </a:r>
            <a:endParaRPr lang="en-US" sz="2800" b="1" dirty="0">
              <a:latin typeface="Georgia" panose="02040502050405020303" pitchFamily="18" charset="0"/>
            </a:endParaRPr>
          </a:p>
        </p:txBody>
      </p:sp>
      <p:sp>
        <p:nvSpPr>
          <p:cNvPr id="2" name="TextBox 1">
            <a:extLst>
              <a:ext uri="{FF2B5EF4-FFF2-40B4-BE49-F238E27FC236}">
                <a16:creationId xmlns:a16="http://schemas.microsoft.com/office/drawing/2014/main" id="{8DC08A3C-9E85-091F-2DFF-238C54EC3A19}"/>
              </a:ext>
            </a:extLst>
          </p:cNvPr>
          <p:cNvSpPr txBox="1"/>
          <p:nvPr/>
        </p:nvSpPr>
        <p:spPr>
          <a:xfrm>
            <a:off x="1102658" y="1814520"/>
            <a:ext cx="5123331" cy="369332"/>
          </a:xfrm>
          <a:prstGeom prst="rect">
            <a:avLst/>
          </a:prstGeom>
          <a:noFill/>
        </p:spPr>
        <p:txBody>
          <a:bodyPr wrap="square" rtlCol="0">
            <a:spAutoFit/>
          </a:bodyPr>
          <a:lstStyle/>
          <a:p>
            <a:r>
              <a:rPr lang="ro-RO" b="1" dirty="0">
                <a:solidFill>
                  <a:srgbClr val="BD582C"/>
                </a:solidFill>
                <a:latin typeface="Georgia" panose="02040502050405020303" pitchFamily="18" charset="0"/>
              </a:rPr>
              <a:t>D</a:t>
            </a:r>
            <a:r>
              <a:rPr lang="en-US" b="1" dirty="0">
                <a:solidFill>
                  <a:srgbClr val="BD582C"/>
                </a:solidFill>
                <a:latin typeface="Georgia" panose="02040502050405020303" pitchFamily="18" charset="0"/>
              </a:rPr>
              <a:t>. </a:t>
            </a:r>
            <a:r>
              <a:rPr lang="ro-RO" b="1" dirty="0">
                <a:solidFill>
                  <a:srgbClr val="BD582C"/>
                </a:solidFill>
                <a:latin typeface="Georgia" panose="02040502050405020303" pitchFamily="18" charset="0"/>
              </a:rPr>
              <a:t>Încetarea contractului de muncă:</a:t>
            </a:r>
            <a:endParaRPr lang="en-US" b="1" dirty="0">
              <a:solidFill>
                <a:srgbClr val="BD582C"/>
              </a:solidFill>
              <a:latin typeface="Georgia" panose="02040502050405020303" pitchFamily="18" charset="0"/>
            </a:endParaRPr>
          </a:p>
        </p:txBody>
      </p:sp>
      <p:sp>
        <p:nvSpPr>
          <p:cNvPr id="24" name="TextBox 23">
            <a:extLst>
              <a:ext uri="{FF2B5EF4-FFF2-40B4-BE49-F238E27FC236}">
                <a16:creationId xmlns:a16="http://schemas.microsoft.com/office/drawing/2014/main" id="{C61FB4FD-CD4D-E253-6D60-35B53865A328}"/>
              </a:ext>
            </a:extLst>
          </p:cNvPr>
          <p:cNvSpPr txBox="1"/>
          <p:nvPr/>
        </p:nvSpPr>
        <p:spPr>
          <a:xfrm>
            <a:off x="1102658" y="2158752"/>
            <a:ext cx="10888714" cy="1036181"/>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Cazuri de încetare:</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3" name="TextBox 2">
            <a:extLst>
              <a:ext uri="{FF2B5EF4-FFF2-40B4-BE49-F238E27FC236}">
                <a16:creationId xmlns:a16="http://schemas.microsoft.com/office/drawing/2014/main" id="{3B3FCC88-8E6E-6CCA-749C-E1CCDC30AE94}"/>
              </a:ext>
            </a:extLst>
          </p:cNvPr>
          <p:cNvSpPr txBox="1"/>
          <p:nvPr/>
        </p:nvSpPr>
        <p:spPr>
          <a:xfrm>
            <a:off x="1102657" y="2465408"/>
            <a:ext cx="10796117" cy="2654573"/>
          </a:xfrm>
          <a:prstGeom prst="rect">
            <a:avLst/>
          </a:prstGeom>
          <a:noFill/>
        </p:spPr>
        <p:txBody>
          <a:bodyPr wrap="square" rtlCol="0">
            <a:spAutoFit/>
          </a:bodyPr>
          <a:lstStyle/>
          <a:p>
            <a:pPr marL="285750" indent="-285750" algn="just">
              <a:spcBef>
                <a:spcPts val="600"/>
              </a:spcBef>
              <a:buFont typeface="Arial" panose="020B0604020202020204" pitchFamily="34" charset="0"/>
              <a:buChar char="•"/>
            </a:pPr>
            <a:r>
              <a:rPr lang="ro-RO" sz="1600" u="sng" dirty="0">
                <a:latin typeface="Georgia" panose="02040502050405020303" pitchFamily="18" charset="0"/>
              </a:rPr>
              <a:t>Automată (de drept)</a:t>
            </a:r>
            <a:r>
              <a:rPr lang="ro-RO" sz="1600" dirty="0">
                <a:latin typeface="Georgia" panose="02040502050405020303" pitchFamily="18" charset="0"/>
              </a:rPr>
              <a:t> – exemple: decesul salariatului, dizolvarea angajatorului, îndeplinirea condițiilor de vârstă standard și a stagiului minim de cotizare pentru pensionare pe criteriu de vârstă, condamnarea definitivă la o pedeapsă privativă de libertate, interzicerea exercitării unei profesii;</a:t>
            </a:r>
          </a:p>
          <a:p>
            <a:pPr marL="285750" indent="-285750" algn="just">
              <a:spcBef>
                <a:spcPts val="600"/>
              </a:spcBef>
              <a:buFont typeface="Arial" panose="020B0604020202020204" pitchFamily="34" charset="0"/>
              <a:buChar char="•"/>
            </a:pPr>
            <a:r>
              <a:rPr lang="ro-RO" sz="1600" u="sng" dirty="0">
                <a:latin typeface="Georgia" panose="02040502050405020303" pitchFamily="18" charset="0"/>
              </a:rPr>
              <a:t>La inițiativa angajatului</a:t>
            </a:r>
            <a:r>
              <a:rPr lang="ro-RO" sz="1600" dirty="0">
                <a:latin typeface="Georgia" panose="02040502050405020303" pitchFamily="18" charset="0"/>
              </a:rPr>
              <a:t> – demisia (angajatorul nu o poate refuza, termen de preaviz);</a:t>
            </a:r>
          </a:p>
          <a:p>
            <a:pPr marL="285750" indent="-285750" algn="just">
              <a:spcBef>
                <a:spcPts val="600"/>
              </a:spcBef>
              <a:buFont typeface="Arial" panose="020B0604020202020204" pitchFamily="34" charset="0"/>
              <a:buChar char="•"/>
            </a:pPr>
            <a:r>
              <a:rPr lang="ro-RO" sz="1600" u="sng" dirty="0">
                <a:latin typeface="Georgia" panose="02040502050405020303" pitchFamily="18" charset="0"/>
              </a:rPr>
              <a:t>La inițiativa angajatorului</a:t>
            </a:r>
            <a:r>
              <a:rPr lang="ro-RO" sz="1600" dirty="0">
                <a:latin typeface="Georgia" panose="02040502050405020303" pitchFamily="18" charset="0"/>
              </a:rPr>
              <a:t> – concedierea.</a:t>
            </a:r>
          </a:p>
          <a:p>
            <a:pPr marL="285750" indent="-285750" algn="just">
              <a:spcBef>
                <a:spcPts val="600"/>
              </a:spcBef>
              <a:buFont typeface="Arial" panose="020B0604020202020204" pitchFamily="34" charset="0"/>
              <a:buChar char="•"/>
            </a:pPr>
            <a:endParaRPr lang="ro-RO" sz="1600" dirty="0">
              <a:latin typeface="Georgia" panose="02040502050405020303" pitchFamily="18" charset="0"/>
            </a:endParaRPr>
          </a:p>
          <a:p>
            <a:pPr algn="just">
              <a:spcBef>
                <a:spcPts val="600"/>
              </a:spcBef>
            </a:pPr>
            <a:endParaRPr lang="ro-RO" sz="1600" dirty="0">
              <a:latin typeface="Georgia" panose="02040502050405020303" pitchFamily="18" charset="0"/>
            </a:endParaRPr>
          </a:p>
          <a:p>
            <a:pPr marL="285750" indent="-285750" algn="just">
              <a:spcBef>
                <a:spcPts val="300"/>
              </a:spcBef>
              <a:buFont typeface="Arial" panose="020B0604020202020204" pitchFamily="34" charset="0"/>
              <a:buChar char="•"/>
            </a:pPr>
            <a:endParaRPr lang="ro-RO" sz="1600" u="sng" dirty="0">
              <a:latin typeface="Georgia" panose="02040502050405020303" pitchFamily="18" charset="0"/>
            </a:endParaRPr>
          </a:p>
          <a:p>
            <a:pPr marL="285750" indent="-285750" algn="just">
              <a:buFont typeface="Arial" panose="020B0604020202020204" pitchFamily="34" charset="0"/>
              <a:buChar char="•"/>
            </a:pPr>
            <a:endParaRPr lang="ro-RO" sz="1600" dirty="0">
              <a:latin typeface="Georgia" panose="02040502050405020303" pitchFamily="18" charset="0"/>
            </a:endParaRPr>
          </a:p>
        </p:txBody>
      </p:sp>
      <p:sp>
        <p:nvSpPr>
          <p:cNvPr id="6" name="TextBox 5">
            <a:extLst>
              <a:ext uri="{FF2B5EF4-FFF2-40B4-BE49-F238E27FC236}">
                <a16:creationId xmlns:a16="http://schemas.microsoft.com/office/drawing/2014/main" id="{8BFC3DA0-2840-FB4D-1489-52CE131DE505}"/>
              </a:ext>
            </a:extLst>
          </p:cNvPr>
          <p:cNvSpPr txBox="1"/>
          <p:nvPr/>
        </p:nvSpPr>
        <p:spPr>
          <a:xfrm>
            <a:off x="1102658" y="4225849"/>
            <a:ext cx="10888714" cy="1036181"/>
          </a:xfrm>
          <a:prstGeom prst="rect">
            <a:avLst/>
          </a:prstGeom>
          <a:noFill/>
        </p:spPr>
        <p:txBody>
          <a:bodyPr wrap="square" rtlCol="0">
            <a:spAutoFit/>
          </a:bodyPr>
          <a:lstStyle/>
          <a:p>
            <a:pPr marL="285750" indent="-285750" algn="just">
              <a:lnSpc>
                <a:spcPts val="1920"/>
              </a:lnSpc>
              <a:spcAft>
                <a:spcPts val="700"/>
              </a:spcAft>
              <a:buFont typeface="Wingdings" panose="05000000000000000000" pitchFamily="2" charset="2"/>
              <a:buChar char="Ø"/>
            </a:pPr>
            <a:r>
              <a:rPr lang="ro-RO" sz="1600" b="1" dirty="0">
                <a:latin typeface="Georgia" panose="02040502050405020303" pitchFamily="18" charset="0"/>
              </a:rPr>
              <a:t>Tipuri de concediere:</a:t>
            </a:r>
          </a:p>
          <a:p>
            <a:pPr algn="just">
              <a:lnSpc>
                <a:spcPts val="1920"/>
              </a:lnSpc>
              <a:spcAft>
                <a:spcPts val="700"/>
              </a:spcAft>
            </a:pPr>
            <a:endParaRPr lang="ro-RO" sz="1600" dirty="0">
              <a:latin typeface="Georgia" panose="02040502050405020303" pitchFamily="18" charset="0"/>
            </a:endParaRPr>
          </a:p>
          <a:p>
            <a:pPr algn="just"/>
            <a:endParaRPr lang="en-US" dirty="0">
              <a:latin typeface="Georgia" panose="02040502050405020303" pitchFamily="18" charset="0"/>
            </a:endParaRPr>
          </a:p>
        </p:txBody>
      </p:sp>
      <p:sp>
        <p:nvSpPr>
          <p:cNvPr id="7" name="TextBox 6">
            <a:extLst>
              <a:ext uri="{FF2B5EF4-FFF2-40B4-BE49-F238E27FC236}">
                <a16:creationId xmlns:a16="http://schemas.microsoft.com/office/drawing/2014/main" id="{DC22AA3B-FD88-783A-2700-5DA1F0033122}"/>
              </a:ext>
            </a:extLst>
          </p:cNvPr>
          <p:cNvSpPr txBox="1"/>
          <p:nvPr/>
        </p:nvSpPr>
        <p:spPr>
          <a:xfrm>
            <a:off x="1102658" y="4562355"/>
            <a:ext cx="4993342" cy="2162130"/>
          </a:xfrm>
          <a:prstGeom prst="rect">
            <a:avLst/>
          </a:prstGeom>
          <a:noFill/>
        </p:spPr>
        <p:txBody>
          <a:bodyPr wrap="square" rtlCol="0">
            <a:spAutoFit/>
          </a:bodyPr>
          <a:lstStyle/>
          <a:p>
            <a:pPr algn="just">
              <a:spcBef>
                <a:spcPts val="600"/>
              </a:spcBef>
            </a:pPr>
            <a:r>
              <a:rPr lang="ro-RO" sz="1600" b="1" dirty="0">
                <a:latin typeface="Georgia" panose="02040502050405020303" pitchFamily="18" charset="0"/>
              </a:rPr>
              <a:t>a) </a:t>
            </a:r>
            <a:r>
              <a:rPr lang="ro-RO" sz="1600" dirty="0">
                <a:latin typeface="Georgia" panose="02040502050405020303" pitchFamily="18" charset="0"/>
              </a:rPr>
              <a:t>Pentru motive </a:t>
            </a:r>
            <a:r>
              <a:rPr lang="ro-RO" sz="1600" b="1" dirty="0">
                <a:latin typeface="Georgia" panose="02040502050405020303" pitchFamily="18" charset="0"/>
              </a:rPr>
              <a:t>care țin </a:t>
            </a:r>
            <a:r>
              <a:rPr lang="ro-RO" sz="1600" dirty="0">
                <a:latin typeface="Georgia" panose="02040502050405020303" pitchFamily="18" charset="0"/>
              </a:rPr>
              <a:t>de persoana angajatului:</a:t>
            </a:r>
          </a:p>
          <a:p>
            <a:pPr marL="285750" indent="-285750" algn="just">
              <a:spcBef>
                <a:spcPts val="600"/>
              </a:spcBef>
              <a:buFont typeface="Arial" panose="020B0604020202020204" pitchFamily="34" charset="0"/>
              <a:buChar char="•"/>
            </a:pPr>
            <a:r>
              <a:rPr lang="ro-RO" sz="1600" dirty="0">
                <a:latin typeface="Georgia" panose="02040502050405020303" pitchFamily="18" charset="0"/>
              </a:rPr>
              <a:t>motive disciplinare;</a:t>
            </a:r>
          </a:p>
          <a:p>
            <a:pPr marL="285750" indent="-285750" algn="just">
              <a:spcBef>
                <a:spcPts val="600"/>
              </a:spcBef>
              <a:buFont typeface="Arial" panose="020B0604020202020204" pitchFamily="34" charset="0"/>
              <a:buChar char="•"/>
            </a:pPr>
            <a:r>
              <a:rPr lang="ro-RO" sz="1600" dirty="0">
                <a:latin typeface="Georgia" panose="02040502050405020303" pitchFamily="18" charset="0"/>
              </a:rPr>
              <a:t>arestare preventivă/la domiciliu</a:t>
            </a:r>
            <a:r>
              <a:rPr lang="en-US" sz="1600" dirty="0">
                <a:latin typeface="Georgia" panose="02040502050405020303" pitchFamily="18" charset="0"/>
              </a:rPr>
              <a:t> &gt; 30 </a:t>
            </a:r>
            <a:r>
              <a:rPr lang="en-US" sz="1600" dirty="0" err="1">
                <a:latin typeface="Georgia" panose="02040502050405020303" pitchFamily="18" charset="0"/>
              </a:rPr>
              <a:t>zile</a:t>
            </a:r>
            <a:endParaRPr lang="en-US" sz="1600" dirty="0">
              <a:latin typeface="Georgia" panose="02040502050405020303" pitchFamily="18" charset="0"/>
            </a:endParaRPr>
          </a:p>
          <a:p>
            <a:pPr marL="285750" indent="-285750" algn="just">
              <a:spcBef>
                <a:spcPts val="600"/>
              </a:spcBef>
              <a:buFont typeface="Arial" panose="020B0604020202020204" pitchFamily="34" charset="0"/>
              <a:buChar char="•"/>
            </a:pPr>
            <a:endParaRPr lang="ro-RO" sz="1600" dirty="0">
              <a:latin typeface="Georgia" panose="02040502050405020303" pitchFamily="18" charset="0"/>
            </a:endParaRPr>
          </a:p>
          <a:p>
            <a:pPr algn="just">
              <a:spcBef>
                <a:spcPts val="600"/>
              </a:spcBef>
            </a:pPr>
            <a:endParaRPr lang="ro-RO" sz="1600" dirty="0">
              <a:latin typeface="Georgia" panose="02040502050405020303" pitchFamily="18" charset="0"/>
            </a:endParaRPr>
          </a:p>
          <a:p>
            <a:pPr marL="285750" indent="-285750" algn="just">
              <a:spcBef>
                <a:spcPts val="300"/>
              </a:spcBef>
              <a:buFont typeface="Arial" panose="020B0604020202020204" pitchFamily="34" charset="0"/>
              <a:buChar char="•"/>
            </a:pPr>
            <a:endParaRPr lang="ro-RO" sz="1600" u="sng" dirty="0">
              <a:latin typeface="Georgia" panose="02040502050405020303" pitchFamily="18" charset="0"/>
            </a:endParaRPr>
          </a:p>
          <a:p>
            <a:pPr marL="285750" indent="-285750" algn="just">
              <a:buFont typeface="Arial" panose="020B0604020202020204" pitchFamily="34" charset="0"/>
              <a:buChar char="•"/>
            </a:pPr>
            <a:endParaRPr lang="ro-RO" sz="1600" dirty="0">
              <a:latin typeface="Georgia" panose="02040502050405020303" pitchFamily="18" charset="0"/>
            </a:endParaRPr>
          </a:p>
        </p:txBody>
      </p:sp>
      <p:sp>
        <p:nvSpPr>
          <p:cNvPr id="8" name="TextBox 7">
            <a:extLst>
              <a:ext uri="{FF2B5EF4-FFF2-40B4-BE49-F238E27FC236}">
                <a16:creationId xmlns:a16="http://schemas.microsoft.com/office/drawing/2014/main" id="{C53B21F1-0A5B-709A-7EAC-82047AE9911F}"/>
              </a:ext>
            </a:extLst>
          </p:cNvPr>
          <p:cNvSpPr txBox="1"/>
          <p:nvPr/>
        </p:nvSpPr>
        <p:spPr>
          <a:xfrm>
            <a:off x="5430227" y="4960423"/>
            <a:ext cx="9395580" cy="1838965"/>
          </a:xfrm>
          <a:prstGeom prst="rect">
            <a:avLst/>
          </a:prstGeom>
          <a:noFill/>
        </p:spPr>
        <p:txBody>
          <a:bodyPr wrap="square" rtlCol="0">
            <a:spAutoFit/>
          </a:bodyPr>
          <a:lstStyle/>
          <a:p>
            <a:pPr marL="285750" indent="-285750" algn="just">
              <a:spcBef>
                <a:spcPts val="600"/>
              </a:spcBef>
              <a:buFont typeface="Arial" panose="020B0604020202020204" pitchFamily="34" charset="0"/>
              <a:buChar char="•"/>
            </a:pPr>
            <a:r>
              <a:rPr lang="en-US" sz="1600" dirty="0" err="1">
                <a:latin typeface="Georgia" panose="02040502050405020303" pitchFamily="18" charset="0"/>
              </a:rPr>
              <a:t>inaptitud</a:t>
            </a:r>
            <a:r>
              <a:rPr lang="ro-RO" sz="1600" dirty="0" err="1">
                <a:latin typeface="Georgia" panose="02040502050405020303" pitchFamily="18" charset="0"/>
              </a:rPr>
              <a:t>ine</a:t>
            </a:r>
            <a:r>
              <a:rPr lang="en-US" sz="1600" dirty="0">
                <a:latin typeface="Georgia" panose="02040502050405020303" pitchFamily="18" charset="0"/>
              </a:rPr>
              <a:t> </a:t>
            </a:r>
            <a:r>
              <a:rPr lang="en-US" sz="1600" dirty="0" err="1">
                <a:latin typeface="Georgia" panose="02040502050405020303" pitchFamily="18" charset="0"/>
              </a:rPr>
              <a:t>fizic</a:t>
            </a:r>
            <a:r>
              <a:rPr lang="ro-RO" sz="1600" dirty="0">
                <a:latin typeface="Georgia" panose="02040502050405020303" pitchFamily="18" charset="0"/>
              </a:rPr>
              <a:t>ă/psihică;</a:t>
            </a:r>
          </a:p>
          <a:p>
            <a:pPr marL="285750" indent="-285750" algn="just">
              <a:spcBef>
                <a:spcPts val="600"/>
              </a:spcBef>
              <a:buFont typeface="Arial" panose="020B0604020202020204" pitchFamily="34" charset="0"/>
              <a:buChar char="•"/>
            </a:pPr>
            <a:r>
              <a:rPr lang="ro-RO" sz="1600" dirty="0">
                <a:latin typeface="Georgia" panose="02040502050405020303" pitchFamily="18" charset="0"/>
              </a:rPr>
              <a:t>necorespundere profesională. </a:t>
            </a:r>
          </a:p>
          <a:p>
            <a:pPr marL="285750" indent="-285750" algn="just">
              <a:spcBef>
                <a:spcPts val="600"/>
              </a:spcBef>
              <a:buFont typeface="Arial" panose="020B0604020202020204" pitchFamily="34" charset="0"/>
              <a:buChar char="•"/>
            </a:pPr>
            <a:endParaRPr lang="ro-RO" sz="1600" dirty="0">
              <a:latin typeface="Georgia" panose="02040502050405020303" pitchFamily="18" charset="0"/>
            </a:endParaRPr>
          </a:p>
          <a:p>
            <a:pPr algn="just">
              <a:spcBef>
                <a:spcPts val="600"/>
              </a:spcBef>
            </a:pPr>
            <a:endParaRPr lang="ro-RO" sz="1600" dirty="0">
              <a:latin typeface="Georgia" panose="02040502050405020303" pitchFamily="18" charset="0"/>
            </a:endParaRPr>
          </a:p>
          <a:p>
            <a:pPr marL="285750" indent="-285750" algn="just">
              <a:spcBef>
                <a:spcPts val="300"/>
              </a:spcBef>
              <a:buFont typeface="Arial" panose="020B0604020202020204" pitchFamily="34" charset="0"/>
              <a:buChar char="•"/>
            </a:pPr>
            <a:endParaRPr lang="ro-RO" sz="1600" u="sng" dirty="0">
              <a:latin typeface="Georgia" panose="02040502050405020303" pitchFamily="18" charset="0"/>
            </a:endParaRPr>
          </a:p>
          <a:p>
            <a:pPr marL="285750" indent="-285750" algn="just">
              <a:buFont typeface="Arial" panose="020B0604020202020204" pitchFamily="34" charset="0"/>
              <a:buChar char="•"/>
            </a:pPr>
            <a:endParaRPr lang="ro-RO" sz="1600" dirty="0">
              <a:latin typeface="Georgia" panose="02040502050405020303" pitchFamily="18" charset="0"/>
            </a:endParaRPr>
          </a:p>
        </p:txBody>
      </p:sp>
      <p:pic>
        <p:nvPicPr>
          <p:cNvPr id="5122" name="Picture 2" descr="Dismissed Message Stock Illustrations – 83 Dismissed Message Stock  Illustrations, Vectors &amp; Clipart - Dreamstime">
            <a:extLst>
              <a:ext uri="{FF2B5EF4-FFF2-40B4-BE49-F238E27FC236}">
                <a16:creationId xmlns:a16="http://schemas.microsoft.com/office/drawing/2014/main" id="{7C28BB82-A890-C7C3-0880-40FDE641E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6810" y="3827337"/>
            <a:ext cx="2744562" cy="240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03752"/>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1F5BF9BA03CD448733D401D2715B86" ma:contentTypeVersion="6" ma:contentTypeDescription="Create a new document." ma:contentTypeScope="" ma:versionID="eb3614a9e408adde10eb4d71d4895d76">
  <xsd:schema xmlns:xsd="http://www.w3.org/2001/XMLSchema" xmlns:xs="http://www.w3.org/2001/XMLSchema" xmlns:p="http://schemas.microsoft.com/office/2006/metadata/properties" xmlns:ns2="d040b213-39be-4216-a7d7-4c420e05192f" xmlns:ns3="d5984b22-f06d-428a-9753-d5eac3e5b778" targetNamespace="http://schemas.microsoft.com/office/2006/metadata/properties" ma:root="true" ma:fieldsID="d4a88bbfa7bb68f8259b6aba89b1dd6e" ns2:_="" ns3:_="">
    <xsd:import namespace="d040b213-39be-4216-a7d7-4c420e05192f"/>
    <xsd:import namespace="d5984b22-f06d-428a-9753-d5eac3e5b77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0b213-39be-4216-a7d7-4c420e05192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984b22-f06d-428a-9753-d5eac3e5b77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CA4636-85FB-459E-BAD8-FFB3B4057785}"/>
</file>

<file path=customXml/itemProps2.xml><?xml version="1.0" encoding="utf-8"?>
<ds:datastoreItem xmlns:ds="http://schemas.openxmlformats.org/officeDocument/2006/customXml" ds:itemID="{D6B4FE7F-11B1-4F42-99C7-6D12247E5508}"/>
</file>

<file path=customXml/itemProps3.xml><?xml version="1.0" encoding="utf-8"?>
<ds:datastoreItem xmlns:ds="http://schemas.openxmlformats.org/officeDocument/2006/customXml" ds:itemID="{3DBF4AD4-5575-4949-B0BA-F1B3322FE2DC}"/>
</file>

<file path=docProps/app.xml><?xml version="1.0" encoding="utf-8"?>
<Properties xmlns="http://schemas.openxmlformats.org/officeDocument/2006/extended-properties" xmlns:vt="http://schemas.openxmlformats.org/officeDocument/2006/docPropsVTypes">
  <Template>Retrospect</Template>
  <TotalTime>220</TotalTime>
  <Words>2202</Words>
  <Application>Microsoft Office PowerPoint</Application>
  <PresentationFormat>Widescreen</PresentationFormat>
  <Paragraphs>231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Georgia</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&amp; Company</dc:creator>
  <cp:lastModifiedBy>Filip &amp; Company</cp:lastModifiedBy>
  <cp:revision>69</cp:revision>
  <dcterms:created xsi:type="dcterms:W3CDTF">2023-01-09T11:59:38Z</dcterms:created>
  <dcterms:modified xsi:type="dcterms:W3CDTF">2023-01-09T15:40:12Z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0x010100DF1F5BF9BA03CD448733D401D2715B86</vt:lpwstr>
  </property>
</Properties>
</file>