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7"/>
  </p:notesMasterIdLst>
  <p:handoutMasterIdLst>
    <p:handoutMasterId r:id="rId28"/>
  </p:handoutMasterIdLst>
  <p:sldIdLst>
    <p:sldId id="281" r:id="rId5"/>
    <p:sldId id="355" r:id="rId6"/>
    <p:sldId id="353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7" r:id="rId22"/>
    <p:sldId id="378" r:id="rId23"/>
    <p:sldId id="379" r:id="rId24"/>
    <p:sldId id="380" r:id="rId25"/>
    <p:sldId id="3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21-Apr-24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21-Apr-24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Interna struktura </a:t>
            </a:r>
            <a:r>
              <a:rPr lang="sr-Latn-RS" sz="4400"/>
              <a:t>i</a:t>
            </a:r>
            <a:r>
              <a:rPr lang="en-US" sz="4400"/>
              <a:t> organizacija skladi</a:t>
            </a:r>
            <a:r>
              <a:rPr lang="sr-Latn-RS" sz="4400"/>
              <a:t>šta podataka u Oracle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Teodora Sekulić, 1644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BFDB1-A234-AEE8-F67E-E4B43758C760}"/>
              </a:ext>
            </a:extLst>
          </p:cNvPr>
          <p:cNvSpPr txBox="1"/>
          <p:nvPr/>
        </p:nvSpPr>
        <p:spPr>
          <a:xfrm>
            <a:off x="3450483" y="1065320"/>
            <a:ext cx="528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/>
              <a:t>SISTEMI ZA UPRAVLJANJE BAZAMA PODATAKA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796F8E-3D30-6284-DF02-D869C852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0" y="1558077"/>
            <a:ext cx="8521685" cy="51564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4C0555-A363-3456-97E3-251DF8051D47}"/>
              </a:ext>
            </a:extLst>
          </p:cNvPr>
          <p:cNvSpPr txBox="1">
            <a:spLocks/>
          </p:cNvSpPr>
          <p:nvPr/>
        </p:nvSpPr>
        <p:spPr>
          <a:xfrm>
            <a:off x="1865510" y="479482"/>
            <a:ext cx="8521685" cy="994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Pregled sekcija unutar kontrolnih fajlova.</a:t>
            </a:r>
            <a:endParaRPr lang="sr-Latn-RS" sz="1800" kern="1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70C0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SELECT * FROM V$CONTROLFILE_RECORD_SECTION;</a:t>
            </a:r>
          </a:p>
        </p:txBody>
      </p:sp>
    </p:spTree>
    <p:extLst>
      <p:ext uri="{BB962C8B-B14F-4D97-AF65-F5344CB8AC3E}">
        <p14:creationId xmlns:p14="http://schemas.microsoft.com/office/powerpoint/2010/main" val="13297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1681-2530-1E3D-9944-099F77CB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Online Redo Log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356A-40E5-4BAC-DF46-3B65050A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Najvažnija struktura za oporavak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astoji 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od dva ili više unapred alociranih datoteka koje čuvaju promene u bazi 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Online redo log beleži promene u datotekama podataka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Baza održava online redo log datoteke kako bi se zaštitila od gubitka podataka</a:t>
            </a:r>
            <a:endParaRPr lang="en-US">
              <a:latin typeface="Avenir Next LT Pro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1882B-58CE-28B0-EF27-2B3975F7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475" y="432043"/>
            <a:ext cx="3701405" cy="3957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A7AC9-D4AC-9EE0-D015-7B11AA40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56" y="3736880"/>
            <a:ext cx="1824839" cy="13056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7A7B4A-ADEA-1429-8E38-6B6956EB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187" y="4975036"/>
            <a:ext cx="1850069" cy="1695897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6AECD8B-01FF-0CDD-4BD9-AF48803215E4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rot="10800000">
            <a:off x="9010895" y="4389699"/>
            <a:ext cx="804292" cy="143328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7BD2B-7812-9E41-FEF3-AD840FDD0799}"/>
              </a:ext>
            </a:extLst>
          </p:cNvPr>
          <p:cNvCxnSpPr/>
          <p:nvPr/>
        </p:nvCxnSpPr>
        <p:spPr>
          <a:xfrm flipV="1">
            <a:off x="8531441" y="2041864"/>
            <a:ext cx="0" cy="1695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82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35CA97-2E04-F382-7598-710D71F7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0" y="1762771"/>
            <a:ext cx="6731163" cy="3643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9F8679-723C-058D-D5BC-E9F82979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41" y="2849717"/>
            <a:ext cx="7357259" cy="40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DB3980-80F1-80D6-D53D-2D3AF433C6F6}"/>
              </a:ext>
            </a:extLst>
          </p:cNvPr>
          <p:cNvSpPr/>
          <p:nvPr/>
        </p:nvSpPr>
        <p:spPr>
          <a:xfrm>
            <a:off x="3391271" y="4352269"/>
            <a:ext cx="568172" cy="10031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53118-E0F2-013E-72F9-643FF2044EF1}"/>
              </a:ext>
            </a:extLst>
          </p:cNvPr>
          <p:cNvSpPr/>
          <p:nvPr/>
        </p:nvSpPr>
        <p:spPr>
          <a:xfrm>
            <a:off x="8310979" y="5655076"/>
            <a:ext cx="655468" cy="11023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22F3D7A-6B73-997E-3127-66720B26E8A2}"/>
              </a:ext>
            </a:extLst>
          </p:cNvPr>
          <p:cNvSpPr txBox="1">
            <a:spLocks/>
          </p:cNvSpPr>
          <p:nvPr/>
        </p:nvSpPr>
        <p:spPr>
          <a:xfrm>
            <a:off x="1838878" y="563730"/>
            <a:ext cx="9071779" cy="10031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kern="1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relazak sa trenutno aktivnog redo log fajla na sledeći dostupni redo log fajl.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sr-Latn-RS" sz="1800">
                <a:solidFill>
                  <a:srgbClr val="0070C0"/>
                </a:solidFill>
                <a:effectLst/>
                <a:latin typeface="Avenir Next LT Pro (Body)"/>
                <a:ea typeface="Calibri" panose="020F0502020204030204" pitchFamily="34" charset="0"/>
              </a:rPr>
              <a:t>ALTER SYSTEM SWITCH LOGFILE</a:t>
            </a:r>
            <a:endParaRPr lang="en-US" sz="1800" kern="100">
              <a:solidFill>
                <a:srgbClr val="0070C0"/>
              </a:solidFill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6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9DB6-C388-97B3-2956-0BB56FDE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Logičke</a:t>
            </a:r>
            <a:r>
              <a:rPr lang="sr-Latn-RS" b="1"/>
              <a:t> strukture skladištenja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022B5-E353-5F8F-284E-76A7D9EAB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2018" y="2907078"/>
            <a:ext cx="2438746" cy="10736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/>
              <a:t>Ekstenzije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/>
              <a:t>Tablespace-ovi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94567-A95D-107F-4492-5527DC799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11367" y="2753385"/>
            <a:ext cx="4171203" cy="11795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Lokalno upravljani tablespace-ovi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sr-Latn-RS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ASSM i MSSM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Tablespace-ovi upravljani rečnikom  </a:t>
            </a:r>
            <a:endParaRPr lang="en-US">
              <a:latin typeface="Avenir Next LT Pro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04A9BA-C06B-9942-3D86-48E0D825293B}"/>
              </a:ext>
            </a:extLst>
          </p:cNvPr>
          <p:cNvSpPr/>
          <p:nvPr/>
        </p:nvSpPr>
        <p:spPr>
          <a:xfrm>
            <a:off x="861134" y="4029885"/>
            <a:ext cx="4394447" cy="25751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BB9F2E-1BF3-A8F9-0B6F-E28A38D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46" y="4177471"/>
            <a:ext cx="3568192" cy="2347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A78C9-07BD-FB8B-3340-7EAB452A8451}"/>
              </a:ext>
            </a:extLst>
          </p:cNvPr>
          <p:cNvSpPr txBox="1"/>
          <p:nvPr/>
        </p:nvSpPr>
        <p:spPr>
          <a:xfrm>
            <a:off x="1115568" y="4046667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100" b="1"/>
              <a:t>Tablespace</a:t>
            </a:r>
            <a:endParaRPr lang="en-US" sz="1100" b="1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06E2A3A-B545-A8BC-BF2F-D8C9DE110072}"/>
              </a:ext>
            </a:extLst>
          </p:cNvPr>
          <p:cNvSpPr txBox="1">
            <a:spLocks/>
          </p:cNvSpPr>
          <p:nvPr/>
        </p:nvSpPr>
        <p:spPr>
          <a:xfrm>
            <a:off x="1523942" y="2208437"/>
            <a:ext cx="2746218" cy="544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sz="2800" b="1">
                <a:solidFill>
                  <a:schemeClr val="accent1"/>
                </a:solidFill>
              </a:rPr>
              <a:t>Logičke jedinice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6BFE778-0062-4244-D203-BCDFAC7F9BBE}"/>
              </a:ext>
            </a:extLst>
          </p:cNvPr>
          <p:cNvSpPr txBox="1">
            <a:spLocks/>
          </p:cNvSpPr>
          <p:nvPr/>
        </p:nvSpPr>
        <p:spPr>
          <a:xfrm>
            <a:off x="909430" y="2882472"/>
            <a:ext cx="2330110" cy="1073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/>
              <a:t>Blokovi podataka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/>
              <a:t>Segmenti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AE3644-73B2-6A69-E5CF-17BA146D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18" y="4043153"/>
            <a:ext cx="6140794" cy="2421060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5E04E11-57B6-9A66-6ECD-65E2EE730A26}"/>
              </a:ext>
            </a:extLst>
          </p:cNvPr>
          <p:cNvSpPr txBox="1">
            <a:spLocks/>
          </p:cNvSpPr>
          <p:nvPr/>
        </p:nvSpPr>
        <p:spPr>
          <a:xfrm>
            <a:off x="7372606" y="2208436"/>
            <a:ext cx="3648723" cy="544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sz="2400" b="1">
                <a:solidFill>
                  <a:schemeClr val="accent1"/>
                </a:solidFill>
              </a:rPr>
              <a:t>Mehanizmi upravljanja</a:t>
            </a:r>
          </a:p>
        </p:txBody>
      </p:sp>
    </p:spTree>
    <p:extLst>
      <p:ext uri="{BB962C8B-B14F-4D97-AF65-F5344CB8AC3E}">
        <p14:creationId xmlns:p14="http://schemas.microsoft.com/office/powerpoint/2010/main" val="272490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B96-87A0-2911-83CE-7AD7E2A5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Blokovi</a:t>
            </a:r>
            <a:r>
              <a:rPr lang="sr-Latn-RS" b="1"/>
              <a:t> podataka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F73A-A2FC-2148-490E-F4CE1A9A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ajmanja logička jedinica skladištenja podataka u Oracle bazi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ogička skladišna struktura čija veličina i struktura nisu poznate operativnom sistemu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lokovi operativnog sistema mogu imati različite veličine u odnosu na blokove podataka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Baza zahteva podatke u višestrukim brojevima blokova podataka, ne blokova operativnog sistema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Avenir Next LT Pro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451D8-8440-DAED-B607-3A3107DB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33" y="2986803"/>
            <a:ext cx="3420850" cy="3563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35ADA9-0240-566F-8530-899364F6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141" y="460771"/>
            <a:ext cx="2366234" cy="236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2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AAFA861-DE68-C4DD-B789-DFBE9E35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6" y="1724025"/>
            <a:ext cx="7515225" cy="5133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655228-7E18-7569-87CE-F0FA5DB12B87}"/>
              </a:ext>
            </a:extLst>
          </p:cNvPr>
          <p:cNvSpPr txBox="1">
            <a:spLocks/>
          </p:cNvSpPr>
          <p:nvPr/>
        </p:nvSpPr>
        <p:spPr>
          <a:xfrm>
            <a:off x="969746" y="341787"/>
            <a:ext cx="10331528" cy="1291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kern="1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imulirana situaciju u kojoj su kreirane kompresovana i nekompresovana verzija istih podataka kako bi se uporedila njihova veličina na disku.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>
                <a:solidFill>
                  <a:srgbClr val="0070C0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CREATE TABLE tabela_kompr COMPRESS FOR OLTP AS SELECT * FROM pomm_tabela;</a:t>
            </a:r>
          </a:p>
        </p:txBody>
      </p:sp>
    </p:spTree>
    <p:extLst>
      <p:ext uri="{BB962C8B-B14F-4D97-AF65-F5344CB8AC3E}">
        <p14:creationId xmlns:p14="http://schemas.microsoft.com/office/powerpoint/2010/main" val="348531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075CD5-168F-4AA1-58E2-C87C1725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9442"/>
            <a:ext cx="5610687" cy="268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5A486A-FD04-17E2-5700-FDAD1004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656"/>
            <a:ext cx="5280518" cy="2837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E82CE-BB99-74D0-9F38-2B041D74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518" y="1327386"/>
            <a:ext cx="6272784" cy="1536192"/>
          </a:xfrm>
        </p:spPr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Ekstenzije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BA7E-D9CF-39B7-9711-D0E79FD3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518" y="3097899"/>
            <a:ext cx="6469238" cy="336454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kup logičkih susednih blokova podataka </a:t>
            </a:r>
            <a:endParaRPr lang="sr-Latn-RS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aza dodeljuje početnu ekstenziju za segment kada se segment kreira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Prvi blok podataka svakog segmenta sadrži direktorijum ekstenzija u segment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Iako podaci nisu dodati u segment, blokovi podataka u početnoj ekstenziji su rezervisani isključivo za taj segment</a:t>
            </a:r>
            <a:endParaRPr lang="sr-Latn-RS"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Ako početna ekstenzija postane puna, tada baza automatski dodeljuje inkrementalnu ekstenziju za ovaj segment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9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7C22-7D25-41E0-E9EB-3D9EE28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Segmenti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D11D-5DBF-D764-F110-69B3E165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146" y="2285500"/>
            <a:ext cx="10238972" cy="5703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r-Latn-RS" sz="24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kup ekstenzija dodeljen za određeni objekat baze podataka, kao što je tabela</a:t>
            </a:r>
            <a:endParaRPr lang="en-US" sz="3600">
              <a:latin typeface="Avenir Next LT Pro (Body)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022A98-97F7-294A-DA5B-C47739F98123}"/>
              </a:ext>
            </a:extLst>
          </p:cNvPr>
          <p:cNvSpPr/>
          <p:nvPr/>
        </p:nvSpPr>
        <p:spPr>
          <a:xfrm>
            <a:off x="1098302" y="3165466"/>
            <a:ext cx="2210539" cy="570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A926B0-7613-D970-E8D2-2D2790D9258A}"/>
              </a:ext>
            </a:extLst>
          </p:cNvPr>
          <p:cNvSpPr txBox="1">
            <a:spLocks/>
          </p:cNvSpPr>
          <p:nvPr/>
        </p:nvSpPr>
        <p:spPr>
          <a:xfrm>
            <a:off x="1369032" y="3211541"/>
            <a:ext cx="1849574" cy="47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>
                <a:latin typeface="Avenir Next LT Pro (Body)"/>
              </a:rPr>
              <a:t>Korisnički</a:t>
            </a:r>
            <a:endParaRPr lang="en-US">
              <a:latin typeface="Avenir Next LT Pro (Body)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F6E163-463E-EAE5-DD42-F52A6C3284D9}"/>
              </a:ext>
            </a:extLst>
          </p:cNvPr>
          <p:cNvSpPr/>
          <p:nvPr/>
        </p:nvSpPr>
        <p:spPr>
          <a:xfrm>
            <a:off x="5048552" y="3165466"/>
            <a:ext cx="2210539" cy="570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0096CA-2939-687A-6574-C435C4E7BE70}"/>
              </a:ext>
            </a:extLst>
          </p:cNvPr>
          <p:cNvSpPr/>
          <p:nvPr/>
        </p:nvSpPr>
        <p:spPr>
          <a:xfrm>
            <a:off x="8998802" y="3165466"/>
            <a:ext cx="2210539" cy="5703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964A11-F9E8-722F-B9FC-6BD1E0EA3DC2}"/>
              </a:ext>
            </a:extLst>
          </p:cNvPr>
          <p:cNvSpPr txBox="1">
            <a:spLocks/>
          </p:cNvSpPr>
          <p:nvPr/>
        </p:nvSpPr>
        <p:spPr>
          <a:xfrm>
            <a:off x="5229034" y="3211541"/>
            <a:ext cx="1849574" cy="47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>
                <a:latin typeface="Avenir Next LT Pro (Body)"/>
              </a:rPr>
              <a:t>Privremeni</a:t>
            </a:r>
            <a:endParaRPr lang="en-US">
              <a:latin typeface="Avenir Next LT Pro (Body)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3877AA-E902-8F4C-C60B-FFDE0CC8949C}"/>
              </a:ext>
            </a:extLst>
          </p:cNvPr>
          <p:cNvSpPr txBox="1">
            <a:spLocks/>
          </p:cNvSpPr>
          <p:nvPr/>
        </p:nvSpPr>
        <p:spPr>
          <a:xfrm>
            <a:off x="9504443" y="3214228"/>
            <a:ext cx="1199256" cy="478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>
                <a:latin typeface="Avenir Next LT Pro (Body)"/>
              </a:rPr>
              <a:t>Undo</a:t>
            </a:r>
            <a:endParaRPr lang="en-US">
              <a:latin typeface="Avenir Next LT Pro (Body)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3A99BD-5AC4-B6CA-AE1C-E98F9E04C830}"/>
              </a:ext>
            </a:extLst>
          </p:cNvPr>
          <p:cNvSpPr txBox="1">
            <a:spLocks/>
          </p:cNvSpPr>
          <p:nvPr/>
        </p:nvSpPr>
        <p:spPr>
          <a:xfrm>
            <a:off x="807084" y="4069570"/>
            <a:ext cx="2827509" cy="20688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Tabela, particija tabele ili klaster tabele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LOB (Large Object) ili particija LOB-a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Indeks ili particija indeksa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>
              <a:latin typeface="Avenir Next LT Pro (Body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77DC5-7A69-FE70-08E3-CAFBDD3A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24" y="491624"/>
            <a:ext cx="4379078" cy="116679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CC0B84-DEE9-8440-1719-01953731194E}"/>
              </a:ext>
            </a:extLst>
          </p:cNvPr>
          <p:cNvSpPr txBox="1">
            <a:spLocks/>
          </p:cNvSpPr>
          <p:nvPr/>
        </p:nvSpPr>
        <p:spPr>
          <a:xfrm>
            <a:off x="4619724" y="4069570"/>
            <a:ext cx="2952551" cy="20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</a:rPr>
              <a:t>ako se 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</a:rPr>
              <a:t>neka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</a:rPr>
              <a:t>operacija 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</a:rPr>
              <a:t>ne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</a:rPr>
              <a:t>može izvršiti u memoriji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</a:rPr>
              <a:t>,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</a:rPr>
              <a:t>tada baza automatski dodeljuje privremeni segment na disku</a:t>
            </a:r>
            <a:endParaRPr lang="en-US">
              <a:latin typeface="Avenir Next LT Pro (Body)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DF9DCB-A916-4E5D-F930-16248A51936A}"/>
              </a:ext>
            </a:extLst>
          </p:cNvPr>
          <p:cNvSpPr txBox="1">
            <a:spLocks/>
          </p:cNvSpPr>
          <p:nvPr/>
        </p:nvSpPr>
        <p:spPr>
          <a:xfrm>
            <a:off x="8620238" y="4069570"/>
            <a:ext cx="2952551" cy="20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</a:rPr>
              <a:t>Oracle baza podataka čuva zapise akcija transakcija, zajednički poznate kao undo podaci</a:t>
            </a:r>
            <a:endParaRPr lang="en-US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5649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23D54F-51AC-89F3-8F11-1C8243C659A9}"/>
              </a:ext>
            </a:extLst>
          </p:cNvPr>
          <p:cNvSpPr txBox="1">
            <a:spLocks/>
          </p:cNvSpPr>
          <p:nvPr/>
        </p:nvSpPr>
        <p:spPr>
          <a:xfrm>
            <a:off x="417539" y="422054"/>
            <a:ext cx="10908137" cy="6436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</a:rPr>
              <a:t>prikaz svih segmenata u tablespace-u SYSAUX i prikaz deset najvećih segmenata (po veličini).</a:t>
            </a:r>
            <a:endParaRPr lang="en-US" sz="1800" kern="100">
              <a:solidFill>
                <a:srgbClr val="0070C0"/>
              </a:solidFill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AB995A-DEBF-F474-A07F-C57F17A7B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19" y="1182945"/>
            <a:ext cx="4195998" cy="53684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F14108-3DDD-DD5E-0F5E-46A695C2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08" y="1182946"/>
            <a:ext cx="4569804" cy="53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E7A5-D5F7-7A88-14AB-A5F64136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Tablespace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034CC-1626-05EC-84D9-CC3B76B5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6" y="2249424"/>
            <a:ext cx="10469791" cy="1179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sr-Latn-RS" sz="18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edinica skladištenja baze podataka koja sadrži jedan ili više segmenata. Svaki segment pripada samo jednom tablespace-u. Stoga, sve ekstenzije za segment su smeštene u istom tablespace-u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35382-136D-C468-E8CD-7BEDB7A3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35" y="3107184"/>
            <a:ext cx="6554055" cy="34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5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>
                <a:solidFill>
                  <a:schemeClr val="accent1"/>
                </a:solidFill>
                <a:latin typeface="+mj-lt"/>
              </a:rPr>
              <a:t>Agenda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400"/>
              <a:t>Server baze podataka</a:t>
            </a:r>
            <a:endParaRPr lang="sr-Latn-RS" sz="2400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sr-Latn-RS" sz="2400"/>
              <a:t>Strukture skladištenja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/>
              <a:t>Fizičke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sr-Latn-RS"/>
              <a:t>Logičke</a:t>
            </a:r>
            <a:endParaRPr lang="en-US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572B56-9DC7-285C-3955-A6A3EA47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19" y="1469254"/>
            <a:ext cx="3919492" cy="39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123CEF-004B-A561-59BA-C7905A90DA4F}"/>
              </a:ext>
            </a:extLst>
          </p:cNvPr>
          <p:cNvSpPr txBox="1">
            <a:spLocks/>
          </p:cNvSpPr>
          <p:nvPr/>
        </p:nvSpPr>
        <p:spPr>
          <a:xfrm>
            <a:off x="628221" y="604502"/>
            <a:ext cx="6092175" cy="6028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Konfiguracija z</a:t>
            </a:r>
            <a:r>
              <a:rPr lang="sr-Latn-RS" sz="1800" kern="1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aštita od izgubljenog pisanja.</a:t>
            </a:r>
            <a:endParaRPr lang="en-US" sz="1800" kern="1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22B73-5741-B690-BE0D-7748BDE3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2" y="1354300"/>
            <a:ext cx="6800850" cy="481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96426D-1E42-679B-50AE-603C7B053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389" y="133442"/>
            <a:ext cx="4696479" cy="3295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C8AD1-70AC-24B4-904A-6EBCEC8F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493" y="3429000"/>
            <a:ext cx="3209602" cy="33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5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59276A-B5E2-1575-9AA0-00BB2FD1E07E}"/>
              </a:ext>
            </a:extLst>
          </p:cNvPr>
          <p:cNvSpPr txBox="1">
            <a:spLocks/>
          </p:cNvSpPr>
          <p:nvPr/>
        </p:nvSpPr>
        <p:spPr>
          <a:xfrm>
            <a:off x="431000" y="435827"/>
            <a:ext cx="11615998" cy="1073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</a:t>
            </a:r>
            <a:r>
              <a:rPr lang="en-US" sz="1800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Kreiranje tablespace-ova za skladištenje podataka, skladištenje indeksa, upravljanje undo segmenata, privremene podatke i kreiranje tablespace-a sa automatskim pro</a:t>
            </a:r>
            <a:r>
              <a:rPr lang="sr-Latn-R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širenjem (sa početnom veličinom od 100MB i automatskim proširivanjem za 100MB kada je potrebno, maksimalna veličina datoteke nije ograničena).</a:t>
            </a:r>
            <a:endParaRPr lang="en-US" sz="1800" kern="1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479FF-7B5E-5FA4-46AE-933C2A1D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2" y="1509204"/>
            <a:ext cx="8200716" cy="52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3EE06-5713-A26A-4D11-754B32AF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750338"/>
            <a:ext cx="8359864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3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/>
              <a:t>Server baze podataka</a:t>
            </a:r>
            <a:endParaRPr lang="en-US" sz="4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118F2B-AD9E-3FAA-E10F-66444AF3F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01" y="2273596"/>
            <a:ext cx="2310807" cy="23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9DF9FD-1631-CF31-9ECB-BD58C4AF2551}"/>
              </a:ext>
            </a:extLst>
          </p:cNvPr>
          <p:cNvSpPr/>
          <p:nvPr/>
        </p:nvSpPr>
        <p:spPr>
          <a:xfrm>
            <a:off x="464458" y="1358558"/>
            <a:ext cx="2116122" cy="7634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7A641-865F-57FA-4496-23D175DA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17" y="245749"/>
            <a:ext cx="5945886" cy="63665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893541-75CA-EE24-27A5-1986CE734E02}"/>
              </a:ext>
            </a:extLst>
          </p:cNvPr>
          <p:cNvSpPr txBox="1">
            <a:spLocks/>
          </p:cNvSpPr>
          <p:nvPr/>
        </p:nvSpPr>
        <p:spPr>
          <a:xfrm>
            <a:off x="688305" y="1358558"/>
            <a:ext cx="1755375" cy="727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/>
              <a:t>Instanca baze podataka</a:t>
            </a:r>
            <a:endParaRPr lang="en-US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A62CA5-000F-9DF4-A500-0CD530AEE86C}"/>
              </a:ext>
            </a:extLst>
          </p:cNvPr>
          <p:cNvSpPr/>
          <p:nvPr/>
        </p:nvSpPr>
        <p:spPr>
          <a:xfrm>
            <a:off x="9529967" y="4200431"/>
            <a:ext cx="2116122" cy="7634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9CB5AE-512C-9824-42DC-5A081099F264}"/>
              </a:ext>
            </a:extLst>
          </p:cNvPr>
          <p:cNvSpPr txBox="1">
            <a:spLocks/>
          </p:cNvSpPr>
          <p:nvPr/>
        </p:nvSpPr>
        <p:spPr>
          <a:xfrm>
            <a:off x="9950882" y="4200430"/>
            <a:ext cx="1437193" cy="7634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2000"/>
              <a:t>Baza podataka</a:t>
            </a: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B47CB6-922B-303E-7CEB-84BBA3C140CE}"/>
              </a:ext>
            </a:extLst>
          </p:cNvPr>
          <p:cNvSpPr txBox="1">
            <a:spLocks/>
          </p:cNvSpPr>
          <p:nvPr/>
        </p:nvSpPr>
        <p:spPr>
          <a:xfrm>
            <a:off x="688305" y="2397246"/>
            <a:ext cx="1888040" cy="17927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SGA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Latn-RS" sz="2000"/>
              <a:t>Po</a:t>
            </a:r>
            <a:r>
              <a:rPr lang="en-US" sz="2000"/>
              <a:t>z</a:t>
            </a:r>
            <a:r>
              <a:rPr lang="sr-Latn-RS" sz="2000"/>
              <a:t>adinski procesi</a:t>
            </a: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PGA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31836D-10A9-4DFF-A032-022E01E9B361}"/>
              </a:ext>
            </a:extLst>
          </p:cNvPr>
          <p:cNvSpPr txBox="1">
            <a:spLocks/>
          </p:cNvSpPr>
          <p:nvPr/>
        </p:nvSpPr>
        <p:spPr>
          <a:xfrm>
            <a:off x="9388840" y="5122221"/>
            <a:ext cx="2561279" cy="1490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Klijentski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Fajlovi baze podataka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09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A3E0-3BF0-8AA7-165D-A22E94BA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Strukture skladištenja baze podataka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2FDF5-4A44-FB97-6CC6-B5306287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263" y="2255127"/>
            <a:ext cx="2347745" cy="23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D971-00AD-A888-8861-3412E5D0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>
                <a:solidFill>
                  <a:schemeClr val="accent1"/>
                </a:solidFill>
              </a:rPr>
              <a:t>Fizičke</a:t>
            </a:r>
            <a:r>
              <a:rPr lang="sr-Latn-RS" b="1"/>
              <a:t> struktrure skladištenja</a:t>
            </a:r>
            <a:endParaRPr lang="en-US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D128A-3253-4FC3-5F39-A8CCE1E98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2214" y="3233712"/>
            <a:ext cx="3554086" cy="2122914"/>
          </a:xfrm>
        </p:spPr>
        <p:txBody>
          <a:bodyPr/>
          <a:lstStyle/>
          <a:p>
            <a:r>
              <a:rPr lang="sr-Latn-RS"/>
              <a:t>Datoteke podataka</a:t>
            </a:r>
          </a:p>
          <a:p>
            <a:r>
              <a:rPr lang="sr-Latn-RS"/>
              <a:t>Privremene datoteke</a:t>
            </a:r>
          </a:p>
          <a:p>
            <a:r>
              <a:rPr lang="sr-Latn-RS"/>
              <a:t>Kontrolne datoteke</a:t>
            </a:r>
          </a:p>
          <a:p>
            <a:r>
              <a:rPr lang="sr-Latn-RS"/>
              <a:t>Online Redo Log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15CAB-FCC3-FED2-8DBA-B767C48E7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25702" y="3521660"/>
            <a:ext cx="4378289" cy="1501478"/>
          </a:xfrm>
        </p:spPr>
        <p:txBody>
          <a:bodyPr/>
          <a:lstStyle/>
          <a:p>
            <a:r>
              <a:rPr lang="sr-Latn-RS"/>
              <a:t>Oracle ASM</a:t>
            </a:r>
          </a:p>
          <a:p>
            <a:r>
              <a:rPr lang="sr-Latn-RS"/>
              <a:t>Sistem fajlova operativnog sistema</a:t>
            </a:r>
          </a:p>
          <a:p>
            <a:r>
              <a:rPr lang="sr-Latn-RS"/>
              <a:t>Klaster fajl sistem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CA5FDF1-A6FB-7B67-3725-9A5F205C37A9}"/>
              </a:ext>
            </a:extLst>
          </p:cNvPr>
          <p:cNvSpPr txBox="1">
            <a:spLocks/>
          </p:cNvSpPr>
          <p:nvPr/>
        </p:nvSpPr>
        <p:spPr>
          <a:xfrm>
            <a:off x="2012214" y="2382377"/>
            <a:ext cx="2613053" cy="66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sz="2800" b="1">
                <a:solidFill>
                  <a:schemeClr val="accent1"/>
                </a:solidFill>
              </a:rPr>
              <a:t>Datoteke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5309314-CC09-CE3C-8847-46D06370FAF5}"/>
              </a:ext>
            </a:extLst>
          </p:cNvPr>
          <p:cNvSpPr txBox="1">
            <a:spLocks/>
          </p:cNvSpPr>
          <p:nvPr/>
        </p:nvSpPr>
        <p:spPr>
          <a:xfrm>
            <a:off x="6433113" y="2382377"/>
            <a:ext cx="4378289" cy="851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r-Latn-RS" sz="2400" b="1">
                <a:solidFill>
                  <a:schemeClr val="accent1"/>
                </a:solidFill>
              </a:rPr>
              <a:t>Mehanizmi</a:t>
            </a:r>
            <a:r>
              <a:rPr lang="sr-Latn-RS" sz="2400" b="1"/>
              <a:t> za upravljanje skladištenjem</a:t>
            </a:r>
            <a:endParaRPr lang="en-US" sz="2400" b="1"/>
          </a:p>
          <a:p>
            <a:pPr marL="0" indent="0" algn="ctr">
              <a:buNone/>
            </a:pPr>
            <a:endParaRPr lang="en-US" sz="24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E69218-FFB6-BEF4-01B0-89798F1C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840" y="5084891"/>
            <a:ext cx="2133600" cy="13906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DFCA4F-0C93-EDA6-93AE-C577A254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60" y="5023138"/>
            <a:ext cx="1710801" cy="151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6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F9B-5BD0-D6F8-0797-0C8CFA4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b="1"/>
              <a:t>Datoteke </a:t>
            </a:r>
            <a:r>
              <a:rPr lang="sr-Latn-RS" sz="4400" b="1">
                <a:solidFill>
                  <a:schemeClr val="accent1"/>
                </a:solidFill>
              </a:rPr>
              <a:t>podataka</a:t>
            </a:r>
            <a:r>
              <a:rPr lang="sr-Latn-RS" sz="4400" b="1"/>
              <a:t> i </a:t>
            </a:r>
            <a:r>
              <a:rPr lang="sr-Latn-RS" sz="4400" b="1">
                <a:solidFill>
                  <a:schemeClr val="accent1"/>
                </a:solidFill>
              </a:rPr>
              <a:t>privremene</a:t>
            </a:r>
            <a:r>
              <a:rPr lang="sr-Latn-RS" sz="4400" b="1"/>
              <a:t> datoteke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9689-6473-4627-34B8-4999DE00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5406412" cy="293842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Oracle baza čuva podatke baze u strukturama nazvanim </a:t>
            </a:r>
            <a:r>
              <a:rPr lang="en-US" sz="1800" i="1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datoteke podataka </a:t>
            </a:r>
            <a:endParaRPr lang="sr-Latn-RS" sz="1800" i="1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i="1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i="1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rivremene datoteke</a:t>
            </a:r>
            <a:r>
              <a:rPr lang="sr-Latn-RS" sz="1800" i="1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su posebne datoteke dizajnirane za čuvanje podataka operacija hash, sortiranja i drugih</a:t>
            </a:r>
            <a:endParaRPr lang="sr-Latn-RS" sz="18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atoteka može biti ili online ili offline</a:t>
            </a:r>
            <a:endParaRPr lang="en-US">
              <a:latin typeface="Avenir Next LT Pro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41929-3BAB-40A7-C08F-21EFCE9B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27" y="4174725"/>
            <a:ext cx="6470473" cy="2492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793E4-19C8-C726-EAE0-F9A07A2A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521" y="1934267"/>
            <a:ext cx="5051471" cy="19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B45B2-3E3F-D69A-F8FE-4FFA23332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73" y="1897514"/>
            <a:ext cx="5339591" cy="4196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DF18F-E6FD-378F-69A4-163D61D1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304" y="1897514"/>
            <a:ext cx="5901916" cy="419691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E47C93-9AA6-455F-883C-95E4DBCC2177}"/>
              </a:ext>
            </a:extLst>
          </p:cNvPr>
          <p:cNvSpPr txBox="1">
            <a:spLocks/>
          </p:cNvSpPr>
          <p:nvPr/>
        </p:nvSpPr>
        <p:spPr>
          <a:xfrm>
            <a:off x="729493" y="763568"/>
            <a:ext cx="10733014" cy="745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600" b="1" kern="100">
                <a:solidFill>
                  <a:schemeClr val="accent1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Primer. </a:t>
            </a:r>
            <a:r>
              <a:rPr lang="sr-Latn-R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SQL upit za automatsko povećanje datoteke podataka kada je potrebno dodatno skladištenje podataka.</a:t>
            </a:r>
          </a:p>
          <a:p>
            <a:pPr marL="0" indent="0">
              <a:buNone/>
            </a:pPr>
            <a:r>
              <a:rPr lang="sr-Latn-R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600" kern="100">
                <a:solidFill>
                  <a:srgbClr val="0070C0"/>
                </a:solidFill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ALTER DATABASE DATAFILE 'C:\USERS\TEODORA\DOWNLOADS\ORADATA\ORCL\SYSAUX01.DBF' RESIZE 1G;</a:t>
            </a:r>
            <a:endParaRPr lang="en-US" sz="1100">
              <a:solidFill>
                <a:srgbClr val="0070C0"/>
              </a:solidFill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00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2E51-A274-173C-C1D0-BB306885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800" b="1">
                <a:solidFill>
                  <a:schemeClr val="accent1"/>
                </a:solidFill>
              </a:rPr>
              <a:t>Kontrolne</a:t>
            </a:r>
            <a:r>
              <a:rPr lang="sr-Latn-RS" sz="4800" b="1"/>
              <a:t> datoteke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9E44-517F-BAA7-5A0F-781A29AC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17" y="3133551"/>
            <a:ext cx="6172821" cy="1944475"/>
          </a:xfrm>
        </p:spPr>
        <p:txBody>
          <a:bodyPr>
            <a:normAutofit fontScale="925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sr-Latn-RS" kern="1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ala binarna datoteka</a:t>
            </a:r>
            <a:r>
              <a:rPr lang="sr-Latn-R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povezana samo s</a:t>
            </a:r>
            <a:r>
              <a:rPr lang="sr-Latn-R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jednom bazom</a:t>
            </a:r>
            <a:endParaRPr lang="sr-Latn-RS" sz="1800" kern="1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Svaka baza podataka ima jedinstvenu kontrolnu datoteku,</a:t>
            </a:r>
            <a:r>
              <a:rPr lang="sr-Latn-RS" kern="100"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iako su dozvoljene višestruke identične kopije</a:t>
            </a:r>
            <a:endParaRPr lang="sr-Latn-RS" sz="1800" kern="100">
              <a:effectLst/>
              <a:latin typeface="Avenir Next LT Pro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Oracle baza koristi kontrolnu datoteku da bi pronašla datoteke baze i upravljala stanjem baze uopšteno</a:t>
            </a:r>
          </a:p>
          <a:p>
            <a:pPr algn="just"/>
            <a:endParaRPr lang="en-US">
              <a:latin typeface="Avenir Next LT Pro (Body)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3EF144-4D1E-393A-5AC7-7E2FE19374B9}"/>
              </a:ext>
            </a:extLst>
          </p:cNvPr>
          <p:cNvSpPr txBox="1">
            <a:spLocks/>
          </p:cNvSpPr>
          <p:nvPr/>
        </p:nvSpPr>
        <p:spPr>
          <a:xfrm>
            <a:off x="506027" y="3619777"/>
            <a:ext cx="4438835" cy="3038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Kontrolna datoteka sadrži informacije kao što su: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Ime baze i jedinstveni identifikator baze (DBID)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Vremenska oznaka kreiranja baze podataka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Informacije o datotekama podataka, online redo log datotekama i arhiviranim redo log datotekama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Informacije o tablespace-ovima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kern="100">
                <a:effectLst/>
                <a:latin typeface="Avenir Next LT Pro (Body)"/>
                <a:ea typeface="Calibri" panose="020F0502020204030204" pitchFamily="34" charset="0"/>
                <a:cs typeface="Times New Roman" panose="02020603050405020304" pitchFamily="18" charset="0"/>
              </a:rPr>
              <a:t>RMAN rezervne kopije</a:t>
            </a:r>
          </a:p>
          <a:p>
            <a:pPr marL="0" indent="0" algn="just"/>
            <a:endParaRPr lang="en-US" sz="1600">
              <a:latin typeface="Avenir Next LT Pro (Body)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C3600-9290-2DC0-7FC6-0666D55F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400028"/>
            <a:ext cx="4341180" cy="2894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1DCCF3-9CD9-2D7F-DEED-A79653A63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14" y="4991669"/>
            <a:ext cx="3083511" cy="17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55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335</TotalTime>
  <Words>685</Words>
  <Application>Microsoft Office PowerPoint</Application>
  <PresentationFormat>Widescreen</PresentationFormat>
  <Paragraphs>96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Avenir Next LT Pro (Body)</vt:lpstr>
      <vt:lpstr>Calibri</vt:lpstr>
      <vt:lpstr>Segoe UI</vt:lpstr>
      <vt:lpstr>Wingdings</vt:lpstr>
      <vt:lpstr>AccentBoxVTI</vt:lpstr>
      <vt:lpstr>Interna struktura i organizacija skladišta podataka u Oracle</vt:lpstr>
      <vt:lpstr>Agenda</vt:lpstr>
      <vt:lpstr>Server baze podataka</vt:lpstr>
      <vt:lpstr>PowerPoint Presentation</vt:lpstr>
      <vt:lpstr>Strukture skladištenja baze podataka</vt:lpstr>
      <vt:lpstr>Fizičke struktrure skladištenja</vt:lpstr>
      <vt:lpstr>Datoteke podataka i privremene datoteke</vt:lpstr>
      <vt:lpstr>PowerPoint Presentation</vt:lpstr>
      <vt:lpstr>Kontrolne datoteke</vt:lpstr>
      <vt:lpstr>PowerPoint Presentation</vt:lpstr>
      <vt:lpstr>Online Redo Log</vt:lpstr>
      <vt:lpstr>PowerPoint Presentation</vt:lpstr>
      <vt:lpstr>Logičke strukture skladištenja</vt:lpstr>
      <vt:lpstr>Blokovi podataka</vt:lpstr>
      <vt:lpstr>PowerPoint Presentation</vt:lpstr>
      <vt:lpstr>Ekstenzije</vt:lpstr>
      <vt:lpstr>Segmenti</vt:lpstr>
      <vt:lpstr>PowerPoint Presentation</vt:lpstr>
      <vt:lpstr>Tablespace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skladištenja podataka u Oracle</dc:title>
  <dc:creator>Teodora Sekulic</dc:creator>
  <cp:lastModifiedBy>Teodora Sekulic</cp:lastModifiedBy>
  <cp:revision>41</cp:revision>
  <dcterms:created xsi:type="dcterms:W3CDTF">2024-04-20T12:36:25Z</dcterms:created>
  <dcterms:modified xsi:type="dcterms:W3CDTF">2024-04-21T09:25:40Z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