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3"/>
  </p:notesMasterIdLst>
  <p:handoutMasterIdLst>
    <p:handoutMasterId r:id="rId34"/>
  </p:handoutMasterIdLst>
  <p:sldIdLst>
    <p:sldId id="281" r:id="rId5"/>
    <p:sldId id="355" r:id="rId6"/>
    <p:sldId id="356" r:id="rId7"/>
    <p:sldId id="357" r:id="rId8"/>
    <p:sldId id="358" r:id="rId9"/>
    <p:sldId id="359" r:id="rId10"/>
    <p:sldId id="361" r:id="rId11"/>
    <p:sldId id="360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7" r:id="rId26"/>
    <p:sldId id="375" r:id="rId27"/>
    <p:sldId id="378" r:id="rId28"/>
    <p:sldId id="376" r:id="rId29"/>
    <p:sldId id="379" r:id="rId30"/>
    <p:sldId id="380" r:id="rId31"/>
    <p:sldId id="3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26-Jun-24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26-Jun-24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/>
              <a:t>High Availability rešenja kod Oracle baze podataka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Teodora Sekulić, 1644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459D9-2055-A1E1-FF9F-54A63B2BD113}"/>
              </a:ext>
            </a:extLst>
          </p:cNvPr>
          <p:cNvSpPr txBox="1"/>
          <p:nvPr/>
        </p:nvSpPr>
        <p:spPr>
          <a:xfrm>
            <a:off x="3450483" y="1065320"/>
            <a:ext cx="528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SISTEMI ZA UPRAVLJANJE BAZAMA PODATAKA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C876-403F-AEF4-DA28-AC2CD4D9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6000" b="1">
                <a:solidFill>
                  <a:srgbClr val="FFC000"/>
                </a:solidFill>
              </a:rPr>
              <a:t>Rešenja</a:t>
            </a:r>
            <a:r>
              <a:rPr lang="sr-Latn-RS" sz="6000" b="1"/>
              <a:t> visoke dostupnosti</a:t>
            </a:r>
            <a:endParaRPr lang="en-US" sz="6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3D8B2-E833-E3E3-C94B-581774E1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51" y="2455175"/>
            <a:ext cx="1947649" cy="19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3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DE2B-F30D-D166-2EE4-1ED699F0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>
                <a:solidFill>
                  <a:srgbClr val="FFC000"/>
                </a:solidFill>
              </a:rPr>
              <a:t>O</a:t>
            </a:r>
            <a:r>
              <a:rPr lang="sr-Latn-RS" b="1"/>
              <a:t>racle </a:t>
            </a:r>
            <a:r>
              <a:rPr lang="sr-Latn-RS" b="1">
                <a:solidFill>
                  <a:srgbClr val="FFC000"/>
                </a:solidFill>
              </a:rPr>
              <a:t>D</a:t>
            </a:r>
            <a:r>
              <a:rPr lang="sr-Latn-RS" b="1"/>
              <a:t>ata </a:t>
            </a:r>
            <a:r>
              <a:rPr lang="sr-Latn-RS" b="1">
                <a:solidFill>
                  <a:srgbClr val="FFC000"/>
                </a:solidFill>
              </a:rPr>
              <a:t>G</a:t>
            </a:r>
            <a:r>
              <a:rPr lang="sr-Latn-RS" b="1"/>
              <a:t>uard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9CFD-C4A6-BA99-969D-CB8DBAEF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1"/>
              <a:t>Visoka dostupnost i zaštita podataka:</a:t>
            </a:r>
            <a:r>
              <a:rPr lang="en-US" sz="1800"/>
              <a:t> Oracle Data Guard pruža visoku dostupnost i zaštitu podataka kroz replikaciju i sinhronizaciju podataka između primarne i rezervnih baza podataka.</a:t>
            </a:r>
            <a:endParaRPr lang="sr-Latn-RS" sz="180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/>
              <a:t>Oporavak od katastrofe: </a:t>
            </a:r>
            <a:r>
              <a:rPr lang="en-US" sz="1800"/>
              <a:t>Omogućava brz i efikasan oporavak od različitih vrsta prekida, uključujući prirodne katastrofe, hardverske kvarove i korupciju podataka.</a:t>
            </a:r>
            <a:endParaRPr lang="sr-Latn-RS" sz="180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/>
              <a:t>Konfiguracija:</a:t>
            </a:r>
            <a:r>
              <a:rPr lang="en-US" sz="1800"/>
              <a:t> Data Guard podržava konfiguracije sa jednom primarnom bazom i više rezervnih bazama, što omogućava skalabilnost i prilagodljivost prema potrebama organizacije.</a:t>
            </a:r>
            <a:endParaRPr lang="sr-Latn-RS" sz="180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/>
              <a:t>Fleksibilnost:</a:t>
            </a:r>
            <a:r>
              <a:rPr lang="en-US" sz="1800"/>
              <a:t> Mogućnost kaskadirane konfiguracije za sinhronizaciju sa više od 30 rezervnih baza, pružajući dodatnu fleksibilnost u upravljanju rezervnim bazama podataka.</a:t>
            </a:r>
            <a:endParaRPr lang="sr-Latn-RS" sz="180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/>
              <a:t>Integracija:</a:t>
            </a:r>
            <a:r>
              <a:rPr lang="en-US" sz="1800"/>
              <a:t> Data Guard je uključen u Oracle Enterprise Edition.</a:t>
            </a:r>
            <a:r>
              <a:rPr lang="sr-Latn-RS" sz="1800"/>
              <a:t> </a:t>
            </a: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4711F-C8AF-8784-FD62-CBDBAE9B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248" y="216902"/>
            <a:ext cx="2712596" cy="16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3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671C-5836-4DAA-CE5A-C2CA3FB1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/>
              <a:t>Oracle </a:t>
            </a:r>
            <a:r>
              <a:rPr lang="sr-Latn-RS" b="1">
                <a:solidFill>
                  <a:srgbClr val="FFC000"/>
                </a:solidFill>
              </a:rPr>
              <a:t>GoldenGate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3A6F-7E9A-913F-A7D9-E544B0DF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1"/>
              <a:t>Realno vreme i integracija podataka: </a:t>
            </a:r>
            <a:r>
              <a:rPr lang="en-US" sz="2000"/>
              <a:t>Oracle GoldenGate omogućava distribuciju podataka u realnom vremenu između heterogenih baza podataka, pružajući kontinuiranu integraciju podataka bez značajnog zastoja.</a:t>
            </a:r>
            <a:endParaRPr lang="sr-Latn-RS" sz="2000"/>
          </a:p>
          <a:p>
            <a:pPr algn="just">
              <a:buFont typeface="Wingdings" panose="05000000000000000000" pitchFamily="2" charset="2"/>
              <a:buChar char="§"/>
            </a:pPr>
            <a:r>
              <a:rPr lang="sr-Latn-RS" sz="2000" b="1"/>
              <a:t>O</a:t>
            </a:r>
            <a:r>
              <a:rPr lang="en-US" sz="2000" b="1"/>
              <a:t>tvorena i modularna arhitektura: </a:t>
            </a:r>
            <a:r>
              <a:rPr lang="en-US" sz="2000"/>
              <a:t>Koristi otvorenu i modularnu arhitekturu za efikasnu manipulaciju podacima i podržava bidirekcionalnu replikaciju sa rešavanjem sukoba. </a:t>
            </a:r>
            <a:endParaRPr lang="sr-Latn-RS" sz="2000"/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sz="2000" b="1"/>
              <a:t>Otvorene za čitanje i pisanje: </a:t>
            </a:r>
            <a:r>
              <a:rPr lang="en-US" sz="2000"/>
              <a:t>Sve baze podataka u GoldenGate konfiguraciji su otvorene za čitanje i pisanje, što podržava visoku dostupnost i kontinuiranu dostupnost podataka u Oracle okruženjima.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6EAC3-918C-5A44-50BD-2A8E44D5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43" y="0"/>
            <a:ext cx="4115181" cy="19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8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A942-BAE7-0399-B734-3890484B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Recovery Manager</a:t>
            </a:r>
            <a:r>
              <a:rPr lang="sr-Latn-RS" b="1"/>
              <a:t> - </a:t>
            </a:r>
            <a:r>
              <a:rPr lang="sr-Latn-RS" b="1">
                <a:solidFill>
                  <a:srgbClr val="FFC000"/>
                </a:solidFill>
              </a:rPr>
              <a:t>RMAN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4F3A-E9CF-C52C-E105-49123A2D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/>
              <a:t>Efikasno bekapovanje i oporavak: </a:t>
            </a:r>
            <a:r>
              <a:rPr lang="en-US"/>
              <a:t>RMAN pruža sveobuhvatnu osnovu za efikasno bekapovanje i oporavak baze podataka.</a:t>
            </a:r>
            <a:endParaRPr lang="sr-Latn-RS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/>
              <a:t>Automatsko upravljanje operacijama: </a:t>
            </a:r>
            <a:r>
              <a:rPr lang="en-US"/>
              <a:t>Automatski određuje najefikasniju metodu za izvođenje bekapovanja, obnove ili operacija oporavka</a:t>
            </a:r>
            <a:r>
              <a:rPr lang="sr-Latn-RS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/>
              <a:t>Integracija sa različitim skladištima:</a:t>
            </a:r>
            <a:r>
              <a:rPr lang="en-US"/>
              <a:t> Podržava bekapovanje i obnavljanje na različitim medijima kao što su Recovery Appliance, lokalni diskovi</a:t>
            </a:r>
            <a:r>
              <a:rPr lang="sr-Latn-RS"/>
              <a:t>, </a:t>
            </a:r>
            <a:r>
              <a:rPr lang="en-US"/>
              <a:t>trake i skladišta u oblaku.</a:t>
            </a:r>
            <a:endParaRPr lang="sr-Latn-RS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/>
              <a:t>Standardni interfejs: </a:t>
            </a:r>
            <a:r>
              <a:rPr lang="en-US"/>
              <a:t>RMAN je standardni interfejs za upravljanje bekapovanjem i obnavljanjem u Oracle okruženju</a:t>
            </a:r>
            <a:r>
              <a:rPr lang="sr-Latn-RS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/>
              <a:t>Automatsko otkrivanje i prilagođavanje:</a:t>
            </a:r>
            <a:r>
              <a:rPr lang="en-US"/>
              <a:t> Automatski identifikuje modifikacije strukture baze podataka i prilagođava operacije u skladu sa promenama</a:t>
            </a:r>
            <a:r>
              <a:rPr lang="sr-Latn-RS"/>
              <a:t>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9C0A9-EB41-F0F1-1833-EE8BED5E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113" y="157430"/>
            <a:ext cx="1983723" cy="169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2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714D-91B6-474A-F0A8-11D0E87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Oracle </a:t>
            </a:r>
            <a:r>
              <a:rPr lang="en-US" b="1">
                <a:solidFill>
                  <a:srgbClr val="FFC000"/>
                </a:solidFill>
              </a:rPr>
              <a:t>RAC</a:t>
            </a:r>
            <a:r>
              <a:rPr lang="en-US" b="1"/>
              <a:t> i Oracle </a:t>
            </a:r>
            <a:r>
              <a:rPr lang="en-US" b="1">
                <a:solidFill>
                  <a:srgbClr val="FFC000"/>
                </a:solidFill>
              </a:rPr>
              <a:t>Clusterware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DE7D-544F-D193-951A-F25ECD775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4233139"/>
            <a:ext cx="10168128" cy="20762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/>
              <a:t>Visoka dostupnost: </a:t>
            </a:r>
            <a:r>
              <a:rPr lang="en-US" sz="1800"/>
              <a:t>Oracle Clusterware omogućava visoku dostupnost aplikacija i baza podataka kroz automatsko ponovno pokretanje ili prebacivanje resursa na druge čvorove u klasteru u slučaju kvara.</a:t>
            </a:r>
            <a:endParaRPr lang="sr-Latn-RS" sz="180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/>
              <a:t>Upravljanje klasterom: </a:t>
            </a:r>
            <a:r>
              <a:rPr lang="en-US" sz="1800"/>
              <a:t>Kroz Oracle Clusterware, više nezavisnih servera se predstavlja kao jedan virtuelni server za administrativne operacije kao što su instalacije, konfiguracije, bekapovi i nadogradnje.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C81AD8-C100-27B1-8AA6-6C1DBC8BE58C}"/>
              </a:ext>
            </a:extLst>
          </p:cNvPr>
          <p:cNvSpPr txBox="1">
            <a:spLocks/>
          </p:cNvSpPr>
          <p:nvPr/>
        </p:nvSpPr>
        <p:spPr>
          <a:xfrm>
            <a:off x="1220620" y="2499752"/>
            <a:ext cx="4875380" cy="1472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/>
              <a:t>Oracle </a:t>
            </a:r>
            <a:r>
              <a:rPr lang="en-US" sz="1800" b="1">
                <a:solidFill>
                  <a:srgbClr val="FFC000"/>
                </a:solidFill>
              </a:rPr>
              <a:t>RAC</a:t>
            </a:r>
            <a:r>
              <a:rPr lang="en-US" sz="1800" b="1"/>
              <a:t> </a:t>
            </a:r>
            <a:r>
              <a:rPr lang="en-US" sz="1800"/>
              <a:t>omogućava više instanci Oracle baze podataka da pristupaju jednoj zajedničkoj bazi podataka na više servera u klasteru.</a:t>
            </a:r>
            <a:endParaRPr lang="sr-Latn-R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DCBAAB-7730-BC5F-23FB-2FAA4EA9EF2A}"/>
              </a:ext>
            </a:extLst>
          </p:cNvPr>
          <p:cNvSpPr txBox="1">
            <a:spLocks/>
          </p:cNvSpPr>
          <p:nvPr/>
        </p:nvSpPr>
        <p:spPr>
          <a:xfrm>
            <a:off x="6369786" y="2499752"/>
            <a:ext cx="5144552" cy="169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/>
              <a:t>Oracle </a:t>
            </a:r>
            <a:r>
              <a:rPr lang="en-US" sz="1800" b="1">
                <a:solidFill>
                  <a:srgbClr val="FFC000"/>
                </a:solidFill>
              </a:rPr>
              <a:t>Clusterware</a:t>
            </a:r>
            <a:r>
              <a:rPr lang="en-US" sz="1800" b="1"/>
              <a:t> </a:t>
            </a:r>
            <a:r>
              <a:rPr lang="en-US" sz="1800"/>
              <a:t>je softver koji omogućava serverima da se povežu i funkcionišu kao jedan entitet</a:t>
            </a:r>
            <a:r>
              <a:rPr lang="sr-Latn-RS" sz="1800"/>
              <a:t>. Pruža sve funkcije potrebne za upravljanje klasterom.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32BE5-905E-FE72-D026-122E8EC3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28" y="0"/>
            <a:ext cx="2275497" cy="9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A966-D877-D7A8-B02F-579D0750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/>
              <a:t>Najbolje prakse </a:t>
            </a:r>
            <a:r>
              <a:rPr lang="sr-Latn-RS" b="1">
                <a:solidFill>
                  <a:srgbClr val="FFC000"/>
                </a:solidFill>
              </a:rPr>
              <a:t>O</a:t>
            </a:r>
            <a:r>
              <a:rPr lang="sr-Latn-RS" b="1"/>
              <a:t>racle </a:t>
            </a:r>
            <a:r>
              <a:rPr lang="sr-Latn-RS" b="1">
                <a:solidFill>
                  <a:srgbClr val="FFC000"/>
                </a:solidFill>
              </a:rPr>
              <a:t>D</a:t>
            </a:r>
            <a:r>
              <a:rPr lang="sr-Latn-RS" b="1"/>
              <a:t>ata </a:t>
            </a:r>
            <a:r>
              <a:rPr lang="sr-Latn-RS" b="1">
                <a:solidFill>
                  <a:srgbClr val="FFC000"/>
                </a:solidFill>
              </a:rPr>
              <a:t>G</a:t>
            </a:r>
            <a:r>
              <a:rPr lang="sr-Latn-RS" b="1"/>
              <a:t>uard-a</a:t>
            </a:r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E98FC-CC5B-2DDA-6A71-5E113FB1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869" y="2348123"/>
            <a:ext cx="2873330" cy="21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9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55E6-1BF6-BAE3-3C4D-EE363620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b="1"/>
              <a:t>Primer 1. </a:t>
            </a:r>
            <a:r>
              <a:rPr lang="en-US" sz="2800" b="1">
                <a:solidFill>
                  <a:srgbClr val="FFC000"/>
                </a:solidFill>
              </a:rPr>
              <a:t>Ru</a:t>
            </a:r>
            <a:r>
              <a:rPr lang="sr-Latn-RS" sz="2800" b="1">
                <a:solidFill>
                  <a:srgbClr val="FFC000"/>
                </a:solidFill>
              </a:rPr>
              <a:t>čno k</a:t>
            </a:r>
            <a:r>
              <a:rPr lang="en-US" sz="2800" b="1">
                <a:solidFill>
                  <a:srgbClr val="FFC000"/>
                </a:solidFill>
              </a:rPr>
              <a:t>onfigurisanje</a:t>
            </a:r>
            <a:r>
              <a:rPr lang="en-US" sz="2800" b="1"/>
              <a:t> Oracle Data Guard-a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FA5A-ABBA-1006-0223-B98D46ED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67" y="2803801"/>
            <a:ext cx="4113380" cy="36357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Konfigurisanje Oracle Net Services za komunikaciju</a:t>
            </a:r>
            <a:endParaRPr lang="sr-Latn-R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U </a:t>
            </a:r>
            <a:r>
              <a:rPr lang="en-US" sz="1800">
                <a:solidFill>
                  <a:srgbClr val="FFC000"/>
                </a:solidFill>
              </a:rPr>
              <a:t>„listener.ora" </a:t>
            </a:r>
            <a:r>
              <a:rPr lang="en-US" sz="1800"/>
              <a:t>fajlu definišemo informacije o slušaču</a:t>
            </a:r>
            <a:r>
              <a:rPr lang="sr-Latn-RS" sz="1800"/>
              <a:t> koji služi za osluškivanje dolaznih mrežnih zahteva za povezivanje sa Oracle bazom podataka.</a:t>
            </a:r>
          </a:p>
          <a:p>
            <a:pPr marL="457200" lvl="1" indent="0">
              <a:buNone/>
            </a:pPr>
            <a:r>
              <a:rPr lang="en-US" sz="1800"/>
              <a:t> </a:t>
            </a:r>
            <a:endParaRPr lang="sr-Latn-R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A7A21-422F-4B7C-2F7E-52C4EF28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32" y="2296588"/>
            <a:ext cx="7692368" cy="44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0D7869-4035-C91E-BD1A-4FCA6D19DF4D}"/>
              </a:ext>
            </a:extLst>
          </p:cNvPr>
          <p:cNvSpPr txBox="1">
            <a:spLocks/>
          </p:cNvSpPr>
          <p:nvPr/>
        </p:nvSpPr>
        <p:spPr>
          <a:xfrm>
            <a:off x="316576" y="1970665"/>
            <a:ext cx="4459609" cy="327621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Konfigurisanje Oracle Net Services za komunikaciju</a:t>
            </a:r>
            <a:endParaRPr lang="sr-Latn-R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U </a:t>
            </a:r>
            <a:r>
              <a:rPr lang="en-US" sz="1800">
                <a:solidFill>
                  <a:srgbClr val="FFC000"/>
                </a:solidFill>
              </a:rPr>
              <a:t>„tnsnames.ora“ </a:t>
            </a:r>
            <a:r>
              <a:rPr lang="en-US" sz="1800"/>
              <a:t>fajlu definišemo </a:t>
            </a:r>
            <a:r>
              <a:rPr lang="sr-Latn-RS" sz="1800"/>
              <a:t>aliase</a:t>
            </a:r>
            <a:r>
              <a:rPr lang="en-US" sz="1800"/>
              <a:t> (service name) koji omogućavaju povezivanje sa primarnom i rezervnom bazom podataka</a:t>
            </a:r>
            <a:r>
              <a:rPr lang="sr-Latn-RS" sz="180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Ovi aliasi treba da budu prisutni u bazi podataka na svakom domaćinu ili članu Data Guard konfiguracije.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/>
              <a:t> </a:t>
            </a:r>
            <a:endParaRPr lang="sr-Latn-R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E317E-7E7B-419F-FCD5-9669BFC0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69" y="1142142"/>
            <a:ext cx="6289779" cy="49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5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70654C-F7B7-B97F-2F6F-F4BB165AAD30}"/>
              </a:ext>
            </a:extLst>
          </p:cNvPr>
          <p:cNvSpPr txBox="1">
            <a:spLocks/>
          </p:cNvSpPr>
          <p:nvPr/>
        </p:nvSpPr>
        <p:spPr>
          <a:xfrm>
            <a:off x="698316" y="619896"/>
            <a:ext cx="10531935" cy="10402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Kada pokrenemo Oracle listener,</a:t>
            </a:r>
            <a:r>
              <a:rPr lang="sr-Latn-RS" sz="2000"/>
              <a:t> naredbom </a:t>
            </a:r>
            <a:r>
              <a:rPr lang="sr-Latn-RS" sz="20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lsnrctl start</a:t>
            </a:r>
            <a:r>
              <a:rPr lang="sr-Latn-RS" sz="2000"/>
              <a:t>,</a:t>
            </a:r>
            <a:r>
              <a:rPr lang="en-US" sz="2000"/>
              <a:t> on počinje da osluškuje na definisanim mrežnim adresama i portovima iz „listener.ora“ fajla. </a:t>
            </a:r>
            <a:endParaRPr lang="sr-Latn-R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967FE-914A-5E67-683D-CF1110880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54" y="1847779"/>
            <a:ext cx="9873292" cy="4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6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FCA72D-83E6-0BE7-A5DB-5606483704C5}"/>
              </a:ext>
            </a:extLst>
          </p:cNvPr>
          <p:cNvSpPr txBox="1">
            <a:spLocks/>
          </p:cNvSpPr>
          <p:nvPr/>
        </p:nvSpPr>
        <p:spPr>
          <a:xfrm>
            <a:off x="547397" y="1924914"/>
            <a:ext cx="4974514" cy="31964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Povezivanje sa primarnom bazom i omogućavanje arhiviranja redo logova (ARCHIVELOG mode). </a:t>
            </a:r>
            <a:endParaRPr lang="sr-Latn-RS" sz="2000"/>
          </a:p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Konfiguracija specifičnih parametara u SPFILE datoteci je neophodna da bi se primarna baza pravilno sinhronizovala sa standby bazom.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9EBB0-0704-BF84-A87E-0D84656D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545"/>
            <a:ext cx="4497361" cy="2620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D6EE9-438B-789D-B084-A2255C03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16" y="2969959"/>
            <a:ext cx="5204528" cy="2690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881EE-0BD6-5703-0A37-73C7FA63C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861" y="5727873"/>
            <a:ext cx="7732120" cy="8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3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>
                <a:solidFill>
                  <a:srgbClr val="FFC000"/>
                </a:solidFill>
              </a:rPr>
              <a:t>S</a:t>
            </a:r>
            <a:r>
              <a:rPr lang="sr-Latn-RS" sz="5200" b="1">
                <a:solidFill>
                  <a:srgbClr val="FFC000"/>
                </a:solidFill>
                <a:latin typeface="+mj-lt"/>
              </a:rPr>
              <a:t>adržaj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r-Latn-RS" sz="1800" b="1"/>
              <a:t>Visoka dostupnost</a:t>
            </a:r>
            <a:endParaRPr lang="en-US" sz="1800" b="1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r-Latn-RS" sz="1800" b="1"/>
              <a:t>Od zahteva do arhitekture</a:t>
            </a:r>
            <a:endParaRPr lang="en-US" sz="1800" b="1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b="1"/>
              <a:t>Re</a:t>
            </a:r>
            <a:r>
              <a:rPr lang="sr-Latn-RS" sz="1800" b="1"/>
              <a:t>šenja visoke dostupnosti</a:t>
            </a:r>
            <a:endParaRPr lang="en-US" sz="1800" b="1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r-Latn-RS" sz="1800" b="1"/>
              <a:t>Najbolje prakse Oracle Data Guard-a</a:t>
            </a: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14C61-9CC5-2C25-8768-E4156706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1" y="1419098"/>
            <a:ext cx="4191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BF8844-0E7E-2A77-44E0-08DE7B68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74" y="2414727"/>
            <a:ext cx="8914252" cy="40304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A95EF-1712-EB5B-C748-64A35CB0EF29}"/>
              </a:ext>
            </a:extLst>
          </p:cNvPr>
          <p:cNvSpPr txBox="1">
            <a:spLocks/>
          </p:cNvSpPr>
          <p:nvPr/>
        </p:nvSpPr>
        <p:spPr>
          <a:xfrm>
            <a:off x="636172" y="735304"/>
            <a:ext cx="10745001" cy="21055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000" b="1"/>
              <a:t>Kreiranje standby baze na osnovu postojeće primarne baze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/>
              <a:t>RMAN funkcija </a:t>
            </a:r>
            <a:r>
              <a:rPr lang="en-US" sz="1600">
                <a:solidFill>
                  <a:srgbClr val="FFC000"/>
                </a:solidFill>
              </a:rPr>
              <a:t>DUPLICATE</a:t>
            </a:r>
            <a:r>
              <a:rPr lang="en-US" sz="1600"/>
              <a:t> omogućava kopiranje ili dupliranje baze podataka iz primarne (aktivne) baze u rezervnu bazu podataka. Kroz proces dupliranja, RMAN se povezuje s primarnom bazom kao izvorom podataka (</a:t>
            </a:r>
            <a:r>
              <a:rPr lang="en-US" sz="1600">
                <a:solidFill>
                  <a:srgbClr val="FFC000"/>
                </a:solidFill>
              </a:rPr>
              <a:t>TARGET</a:t>
            </a:r>
            <a:r>
              <a:rPr lang="en-US" sz="1600"/>
              <a:t>), dok se takođe povezuje i sa sekundarnom bazom kao destinacijom (</a:t>
            </a:r>
            <a:r>
              <a:rPr lang="en-US" sz="1600">
                <a:solidFill>
                  <a:srgbClr val="FFC000"/>
                </a:solidFill>
              </a:rPr>
              <a:t>AUXILIARY</a:t>
            </a:r>
            <a:r>
              <a:rPr lang="en-US" sz="160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113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91C44-717E-64A8-93F9-B866410CECBA}"/>
              </a:ext>
            </a:extLst>
          </p:cNvPr>
          <p:cNvSpPr txBox="1">
            <a:spLocks/>
          </p:cNvSpPr>
          <p:nvPr/>
        </p:nvSpPr>
        <p:spPr>
          <a:xfrm>
            <a:off x="698316" y="619896"/>
            <a:ext cx="10531935" cy="10402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Postavljanje relevantnih parametara u </a:t>
            </a:r>
            <a:r>
              <a:rPr lang="sr-Latn-RS" sz="2000"/>
              <a:t>SPFILE</a:t>
            </a:r>
            <a:r>
              <a:rPr lang="en-US" sz="2000"/>
              <a:t> datoteci standby baze. Ovi parametri su neophodni za pravilno konfigurisanje i sinhronizaciju sa primarnom bazom.</a:t>
            </a:r>
            <a:endParaRPr lang="sr-Latn-R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5B5AF-79B3-DC3F-A693-9078FDD8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06" y="3347256"/>
            <a:ext cx="6979354" cy="3009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76D0B-B151-F2AE-AA45-1905F954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78" y="2140197"/>
            <a:ext cx="9299477" cy="10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9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53624B-2D31-EA3F-9C61-CBA1E948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68" y="2015230"/>
            <a:ext cx="9542463" cy="47132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9C06C-5FF5-4A15-FEA0-4A990410F7E6}"/>
              </a:ext>
            </a:extLst>
          </p:cNvPr>
          <p:cNvSpPr txBox="1">
            <a:spLocks/>
          </p:cNvSpPr>
          <p:nvPr/>
        </p:nvSpPr>
        <p:spPr>
          <a:xfrm>
            <a:off x="466046" y="608027"/>
            <a:ext cx="11243601" cy="14072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sr-Latn-RS" sz="2400" b="1"/>
              <a:t>Primer 2. K</a:t>
            </a:r>
            <a:r>
              <a:rPr lang="en-US" sz="2400" b="1"/>
              <a:t>orišćenj</a:t>
            </a:r>
            <a:r>
              <a:rPr lang="sr-Latn-RS" sz="2400" b="1"/>
              <a:t>e</a:t>
            </a:r>
            <a:r>
              <a:rPr lang="en-US" sz="2400" b="1"/>
              <a:t> </a:t>
            </a:r>
            <a:r>
              <a:rPr lang="en-US" sz="2400" b="1">
                <a:solidFill>
                  <a:srgbClr val="FFC000"/>
                </a:solidFill>
              </a:rPr>
              <a:t>Oracle Data Guard Broker</a:t>
            </a:r>
            <a:r>
              <a:rPr lang="sr-Latn-RS" sz="2400" b="1">
                <a:solidFill>
                  <a:srgbClr val="FFC000"/>
                </a:solidFill>
              </a:rPr>
              <a:t>-a</a:t>
            </a:r>
            <a:r>
              <a:rPr lang="en-US" sz="2400" b="1">
                <a:solidFill>
                  <a:srgbClr val="FFC000"/>
                </a:solidFill>
              </a:rPr>
              <a:t> </a:t>
            </a:r>
            <a:r>
              <a:rPr lang="en-US" sz="2400" b="1"/>
              <a:t>sa Oracle Data Guard-om</a:t>
            </a:r>
            <a:endParaRPr lang="sr-Latn-RS" sz="2400"/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/>
              <a:t>Ukoliko ne postoje, potrebno je kreirati Oracle Net Services aliase koji omogućavaju povezivanje sa primarnom i rezervnom bazom podataka.</a:t>
            </a:r>
          </a:p>
        </p:txBody>
      </p:sp>
    </p:spTree>
    <p:extLst>
      <p:ext uri="{BB962C8B-B14F-4D97-AF65-F5344CB8AC3E}">
        <p14:creationId xmlns:p14="http://schemas.microsoft.com/office/powerpoint/2010/main" val="324572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94C3D8-F1DF-254F-2A14-F33ABF0C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76" y="1213194"/>
            <a:ext cx="4301490" cy="831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820BB-7FFD-56C4-A292-27F0B315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576" y="2213516"/>
            <a:ext cx="4301490" cy="574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BC30A-A291-5EC8-C09D-5C6E1AEC2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595" y="3024319"/>
            <a:ext cx="6965914" cy="331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92A9EB-90CD-76D3-1695-3E83F2D5B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411" y="3604123"/>
            <a:ext cx="4401820" cy="2590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E415B7-3E2C-4BBE-0937-764ACAB9087D}"/>
              </a:ext>
            </a:extLst>
          </p:cNvPr>
          <p:cNvSpPr txBox="1">
            <a:spLocks/>
          </p:cNvSpPr>
          <p:nvPr/>
        </p:nvSpPr>
        <p:spPr>
          <a:xfrm>
            <a:off x="602143" y="1260208"/>
            <a:ext cx="4822113" cy="46878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Naredbom </a:t>
            </a:r>
            <a:r>
              <a:rPr lang="en-US" sz="2000">
                <a:solidFill>
                  <a:srgbClr val="FFC000"/>
                </a:solidFill>
              </a:rPr>
              <a:t>DG_BROKER_START=TRUE </a:t>
            </a:r>
            <a:r>
              <a:rPr lang="en-US" sz="2000"/>
              <a:t>omogućuje se Oracle Data Guard broker</a:t>
            </a:r>
            <a:r>
              <a:rPr lang="sr-Latn-RS" sz="20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Povezivanje sa DGMGRL-om n</a:t>
            </a:r>
            <a:r>
              <a:rPr lang="en-US" sz="2000"/>
              <a:t>a primarnom domaćinu</a:t>
            </a:r>
            <a:r>
              <a:rPr lang="sr-Latn-RS" sz="20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Definisanje nove konfiguracije 'dg_config' sa primarnom bazom 'orcl2’.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Dodavanje sekundarne baze 'standby’ u Data Guard konfiguraciju.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Aktiviranje konfiguracije.</a:t>
            </a:r>
          </a:p>
          <a:p>
            <a:pPr>
              <a:buFont typeface="Wingdings" panose="05000000000000000000" pitchFamily="2" charset="2"/>
              <a:buChar char="§"/>
            </a:pPr>
            <a:endParaRPr lang="sr-Latn-RS" sz="2000"/>
          </a:p>
        </p:txBody>
      </p:sp>
    </p:spTree>
    <p:extLst>
      <p:ext uri="{BB962C8B-B14F-4D97-AF65-F5344CB8AC3E}">
        <p14:creationId xmlns:p14="http://schemas.microsoft.com/office/powerpoint/2010/main" val="379362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811E1E-3A20-7F0E-5364-7DCE612E9C16}"/>
              </a:ext>
            </a:extLst>
          </p:cNvPr>
          <p:cNvSpPr/>
          <p:nvPr/>
        </p:nvSpPr>
        <p:spPr>
          <a:xfrm>
            <a:off x="1127464" y="1100832"/>
            <a:ext cx="3773009" cy="8345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Ru</a:t>
            </a:r>
            <a:r>
              <a:rPr lang="sr-Latn-RS" b="1">
                <a:solidFill>
                  <a:schemeClr val="tx1"/>
                </a:solidFill>
              </a:rPr>
              <a:t>čna k</a:t>
            </a:r>
            <a:r>
              <a:rPr lang="en-US" b="1">
                <a:solidFill>
                  <a:schemeClr val="tx1"/>
                </a:solidFill>
              </a:rPr>
              <a:t>onfiguracija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2D9933-1FB4-F808-386E-6E4193824BF9}"/>
              </a:ext>
            </a:extLst>
          </p:cNvPr>
          <p:cNvSpPr/>
          <p:nvPr/>
        </p:nvSpPr>
        <p:spPr>
          <a:xfrm>
            <a:off x="7227903" y="1100832"/>
            <a:ext cx="3773009" cy="8345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>
                <a:solidFill>
                  <a:schemeClr val="tx1"/>
                </a:solidFill>
              </a:rPr>
              <a:t>K</a:t>
            </a:r>
            <a:r>
              <a:rPr lang="en-US" b="1">
                <a:solidFill>
                  <a:schemeClr val="tx1"/>
                </a:solidFill>
              </a:rPr>
              <a:t>onfiguracija</a:t>
            </a:r>
            <a:r>
              <a:rPr lang="sr-Latn-RS" b="1">
                <a:solidFill>
                  <a:schemeClr val="tx1"/>
                </a:solidFill>
              </a:rPr>
              <a:t> pomoću Oracle Data Guard Broker -a</a:t>
            </a:r>
            <a:r>
              <a:rPr lang="en-US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8297A1-4173-2A0F-E74D-098BA1A8CA34}"/>
              </a:ext>
            </a:extLst>
          </p:cNvPr>
          <p:cNvSpPr txBox="1">
            <a:spLocks/>
          </p:cNvSpPr>
          <p:nvPr/>
        </p:nvSpPr>
        <p:spPr>
          <a:xfrm>
            <a:off x="7414333" y="2361039"/>
            <a:ext cx="3889958" cy="3879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sr-Latn-RS" sz="1800"/>
              <a:t>Parametri kao što su LOG_ARCHIVE_DEST_n, LOG_ARCHIVE_CONFIG, FAL_SERVER, FAL_CLIENT su </a:t>
            </a:r>
            <a:r>
              <a:rPr lang="sr-Latn-RS" sz="1800">
                <a:solidFill>
                  <a:schemeClr val="accent1"/>
                </a:solidFill>
              </a:rPr>
              <a:t>automatski postavljeni </a:t>
            </a:r>
            <a:r>
              <a:rPr lang="sr-Latn-RS" sz="1800"/>
              <a:t>i ažurirani.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b="1"/>
              <a:t>Jednostavnost</a:t>
            </a:r>
            <a:r>
              <a:rPr lang="sr-Latn-RS" sz="1800"/>
              <a:t>: Proces postavljanja, upravljanja i održavanja Data Guard okruženja je znatno pojednostavljen.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21F63D-35CE-B470-E597-FEF69DD6D64A}"/>
              </a:ext>
            </a:extLst>
          </p:cNvPr>
          <p:cNvSpPr txBox="1">
            <a:spLocks/>
          </p:cNvSpPr>
          <p:nvPr/>
        </p:nvSpPr>
        <p:spPr>
          <a:xfrm>
            <a:off x="1201445" y="2361039"/>
            <a:ext cx="3889958" cy="3879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sr-Latn-RS" sz="1800"/>
              <a:t>Parametri kao što su LOG_ARCHIVE_DEST_n, LOG_ARCHIVE_CONFIG, FAL_SERVER, FAL_CLIENT, itd., moraju se </a:t>
            </a:r>
            <a:r>
              <a:rPr lang="sr-Latn-RS" sz="1800">
                <a:solidFill>
                  <a:schemeClr val="accent1"/>
                </a:solidFill>
              </a:rPr>
              <a:t>ručno postaviti </a:t>
            </a:r>
            <a:r>
              <a:rPr lang="sr-Latn-RS" sz="1800"/>
              <a:t>i održavati na primarnoj i standby bazi.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b="1"/>
              <a:t>Kompleksnost</a:t>
            </a:r>
            <a:r>
              <a:rPr lang="sr-Latn-RS" sz="1800"/>
              <a:t>: Administracija i održavanje Data Guard okruženja je složenije i zahteva više manuelnog rada.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B148B-19C0-3E78-3FA4-194B3563CD82}"/>
              </a:ext>
            </a:extLst>
          </p:cNvPr>
          <p:cNvSpPr txBox="1"/>
          <p:nvPr/>
        </p:nvSpPr>
        <p:spPr>
          <a:xfrm>
            <a:off x="5854455" y="1296140"/>
            <a:ext cx="48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b="1"/>
              <a:t>VS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20289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0B4BA1-6234-632C-9C2F-55EAE378F919}"/>
              </a:ext>
            </a:extLst>
          </p:cNvPr>
          <p:cNvSpPr txBox="1">
            <a:spLocks/>
          </p:cNvSpPr>
          <p:nvPr/>
        </p:nvSpPr>
        <p:spPr>
          <a:xfrm>
            <a:off x="487516" y="734745"/>
            <a:ext cx="11216968" cy="8390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sr-Latn-RS" b="1">
                <a:latin typeface="Avenir Next LT Pro (Body)"/>
              </a:rPr>
              <a:t>Primer 3.</a:t>
            </a:r>
            <a:r>
              <a:rPr lang="en-US" b="1">
                <a:latin typeface="Avenir Next LT Pro (Body)"/>
              </a:rPr>
              <a:t> </a:t>
            </a:r>
            <a:r>
              <a:rPr lang="sr-Latn-RS" b="1" kern="100">
                <a:effectLst/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Konfigurisanje </a:t>
            </a:r>
            <a:r>
              <a:rPr lang="sr-Latn-RS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režima transporta redo zapisa</a:t>
            </a:r>
            <a:r>
              <a:rPr lang="sr-Latn-RS" b="1">
                <a:solidFill>
                  <a:schemeClr val="accent1"/>
                </a:solidFill>
                <a:latin typeface="Avenir Next LT Pro (Body)"/>
              </a:rPr>
              <a:t> </a:t>
            </a:r>
            <a:r>
              <a:rPr lang="en-US" b="1">
                <a:solidFill>
                  <a:schemeClr val="accent1"/>
                </a:solidFill>
                <a:latin typeface="Avenir Next LT Pro (Body)"/>
              </a:rPr>
              <a:t> </a:t>
            </a:r>
            <a:endParaRPr lang="sr-Latn-RS">
              <a:solidFill>
                <a:schemeClr val="accent1"/>
              </a:solidFill>
              <a:latin typeface="Avenir Next LT Pro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E1238A-E0FC-8402-588A-A99CF74E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8" y="4464586"/>
            <a:ext cx="10235185" cy="759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14133B-75A0-E9B3-2BA5-757B6122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10" y="5489989"/>
            <a:ext cx="10235180" cy="75998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EFB4C-7F40-2165-6464-5AD4A9F18B0B}"/>
              </a:ext>
            </a:extLst>
          </p:cNvPr>
          <p:cNvSpPr txBox="1">
            <a:spLocks/>
          </p:cNvSpPr>
          <p:nvPr/>
        </p:nvSpPr>
        <p:spPr>
          <a:xfrm>
            <a:off x="857197" y="1733317"/>
            <a:ext cx="10434665" cy="25985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Postavlja se asinhroni (ASYNC) način replikacije redo log zapisa za primarnu bazu 'orcl2', što omogućuje da se transakcije na primarnoj bazi ne zaustavljaju čekajući potvrdu od sekundarne baze. </a:t>
            </a: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Za sekundarnu bazu 'standby' postavlja se brzo-sinhronizovani (FASTSYNC) način replikacije, koji kombinuje brzinu asinhronog repliciranja s dodatnim sigurnosnim mehanizmima za zaštitu podataka.</a:t>
            </a:r>
          </a:p>
        </p:txBody>
      </p:sp>
    </p:spTree>
    <p:extLst>
      <p:ext uri="{BB962C8B-B14F-4D97-AF65-F5344CB8AC3E}">
        <p14:creationId xmlns:p14="http://schemas.microsoft.com/office/powerpoint/2010/main" val="1823535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839E07-9626-6EBE-CD3B-04B8BD7F290E}"/>
              </a:ext>
            </a:extLst>
          </p:cNvPr>
          <p:cNvSpPr txBox="1">
            <a:spLocks/>
          </p:cNvSpPr>
          <p:nvPr/>
        </p:nvSpPr>
        <p:spPr>
          <a:xfrm>
            <a:off x="626378" y="788011"/>
            <a:ext cx="11216968" cy="8390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sr-Latn-RS" b="1">
                <a:latin typeface="Avenir Next LT Pro (Body)"/>
              </a:rPr>
              <a:t>Primer </a:t>
            </a:r>
            <a:r>
              <a:rPr lang="en-US" b="1">
                <a:latin typeface="Avenir Next LT Pro (Body)"/>
              </a:rPr>
              <a:t>4</a:t>
            </a:r>
            <a:r>
              <a:rPr lang="sr-Latn-RS" b="1">
                <a:latin typeface="Avenir Next LT Pro (Body)"/>
              </a:rPr>
              <a:t>.</a:t>
            </a:r>
            <a:r>
              <a:rPr lang="en-US" b="1">
                <a:latin typeface="Avenir Next LT Pro (Body)"/>
              </a:rPr>
              <a:t> </a:t>
            </a:r>
            <a:r>
              <a:rPr lang="sr-Latn-RS" b="1" kern="100">
                <a:effectLst/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Konfigurisanje </a:t>
            </a:r>
            <a:r>
              <a:rPr lang="sr-Latn-RS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Fast Start Failover</a:t>
            </a:r>
            <a:r>
              <a:rPr lang="en-US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-a</a:t>
            </a:r>
            <a:endParaRPr lang="sr-Latn-RS">
              <a:solidFill>
                <a:schemeClr val="accent1"/>
              </a:solidFill>
              <a:latin typeface="Avenir Next LT Pro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0782E-34F7-D9A1-7692-4130D187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6" y="4310761"/>
            <a:ext cx="11398928" cy="6649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11EF88-91FA-AAB9-F010-1AE08367430F}"/>
              </a:ext>
            </a:extLst>
          </p:cNvPr>
          <p:cNvSpPr txBox="1">
            <a:spLocks/>
          </p:cNvSpPr>
          <p:nvPr/>
        </p:nvSpPr>
        <p:spPr>
          <a:xfrm>
            <a:off x="626378" y="1995860"/>
            <a:ext cx="10666018" cy="23149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sr-Latn-RS" sz="2000"/>
              <a:t>Komandom </a:t>
            </a:r>
            <a:r>
              <a:rPr lang="sr-Latn-RS" sz="2000">
                <a:solidFill>
                  <a:schemeClr val="accent1"/>
                </a:solidFill>
              </a:rPr>
              <a:t>EDIT CONFIGURATION SET PROPERTY FastStartFailoverThreshold = 30 </a:t>
            </a:r>
            <a:r>
              <a:rPr lang="sr-Latn-RS" sz="2000"/>
              <a:t>u DGMGRL postavlja se vreme (u sekundama) koje primarna baza podataka može biti nedostupna pre nego što se automatski pokrene brzi failover na rezervnu bazu. U ovom slučaju, vrednost je podešena na 30 sekundi, čime se definiše prag za automatsko prebacivanje na rezervnu bazu u slučaju problema sa primarnom bazom.</a:t>
            </a:r>
          </a:p>
        </p:txBody>
      </p:sp>
    </p:spTree>
    <p:extLst>
      <p:ext uri="{BB962C8B-B14F-4D97-AF65-F5344CB8AC3E}">
        <p14:creationId xmlns:p14="http://schemas.microsoft.com/office/powerpoint/2010/main" val="135269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839E07-9626-6EBE-CD3B-04B8BD7F290E}"/>
              </a:ext>
            </a:extLst>
          </p:cNvPr>
          <p:cNvSpPr txBox="1">
            <a:spLocks/>
          </p:cNvSpPr>
          <p:nvPr/>
        </p:nvSpPr>
        <p:spPr>
          <a:xfrm>
            <a:off x="590867" y="973659"/>
            <a:ext cx="11216968" cy="8390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sr-Latn-RS" b="1">
                <a:latin typeface="Avenir Next LT Pro (Body)"/>
              </a:rPr>
              <a:t>Primer </a:t>
            </a:r>
            <a:r>
              <a:rPr lang="en-US" b="1">
                <a:latin typeface="Avenir Next LT Pro (Body)"/>
              </a:rPr>
              <a:t>6</a:t>
            </a:r>
            <a:r>
              <a:rPr lang="sr-Latn-RS" b="1">
                <a:latin typeface="Avenir Next LT Pro (Body)"/>
              </a:rPr>
              <a:t>.</a:t>
            </a:r>
            <a:r>
              <a:rPr lang="en-US" b="1">
                <a:latin typeface="Avenir Next LT Pro (Body)"/>
              </a:rPr>
              <a:t> </a:t>
            </a:r>
            <a:r>
              <a:rPr lang="sr-Latn-RS" b="1" kern="100">
                <a:effectLst/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Konfigurisanje visoke dostupnosti </a:t>
            </a:r>
            <a:r>
              <a:rPr lang="sr-Latn-RS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Calibri" panose="020F0502020204030204" pitchFamily="34" charset="0"/>
              </a:rPr>
              <a:t>posmatrača</a:t>
            </a:r>
            <a:endParaRPr lang="sr-Latn-RS">
              <a:solidFill>
                <a:schemeClr val="accent1"/>
              </a:solidFill>
              <a:latin typeface="Avenir Next LT Pro (Body)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11EF88-91FA-AAB9-F010-1AE08367430F}"/>
              </a:ext>
            </a:extLst>
          </p:cNvPr>
          <p:cNvSpPr txBox="1">
            <a:spLocks/>
          </p:cNvSpPr>
          <p:nvPr/>
        </p:nvSpPr>
        <p:spPr>
          <a:xfrm>
            <a:off x="590867" y="2271068"/>
            <a:ext cx="10577241" cy="17860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sr-Latn-RS" sz="2000"/>
              <a:t>Komanda </a:t>
            </a:r>
            <a:r>
              <a:rPr lang="sr-Latn-RS" sz="2000">
                <a:solidFill>
                  <a:schemeClr val="accent1"/>
                </a:solidFill>
              </a:rPr>
              <a:t>start observer number_one </a:t>
            </a:r>
            <a:r>
              <a:rPr lang="sr-Latn-RS" sz="2000"/>
              <a:t>u DGMGRL interfejsu pokreće posmatrača sa imenom </a:t>
            </a:r>
            <a:r>
              <a:rPr lang="sr-Latn-RS" sz="2000">
                <a:solidFill>
                  <a:schemeClr val="accent1"/>
                </a:solidFill>
              </a:rPr>
              <a:t>number_one</a:t>
            </a:r>
            <a:r>
              <a:rPr lang="sr-Latn-RS" sz="2000"/>
              <a:t>. Posmatrač nadgleda stanje primarne baze i u slučaju da primarna baza postane nedostupna, može automatski prebaciti ulogu primarne baze na jednu od rezervnih baza.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66CD0-2F28-CC12-5519-82DF4A81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4" y="4134815"/>
            <a:ext cx="10843572" cy="7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3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3357A-0295-4A83-7B63-13CB8555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8" y="750338"/>
            <a:ext cx="8359864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4F87-F217-FF85-7E2B-6693091C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V</a:t>
            </a:r>
            <a:r>
              <a:rPr lang="en-US" b="1"/>
              <a:t>isoka </a:t>
            </a:r>
            <a:r>
              <a:rPr lang="en-US" b="1">
                <a:solidFill>
                  <a:srgbClr val="FFC000"/>
                </a:solidFill>
              </a:rPr>
              <a:t>d</a:t>
            </a:r>
            <a:r>
              <a:rPr lang="en-US" b="1"/>
              <a:t>ostupnost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FE359-A31F-BAE9-599C-1B84A803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590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0BA-A16E-5353-D7E6-64543EEF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/>
              <a:t>Šta je </a:t>
            </a:r>
            <a:r>
              <a:rPr lang="sr-Latn-RS" b="1">
                <a:solidFill>
                  <a:srgbClr val="FFC000"/>
                </a:solidFill>
              </a:rPr>
              <a:t>visoka dostupnost</a:t>
            </a:r>
            <a:r>
              <a:rPr lang="sr-Latn-RS" b="1"/>
              <a:t>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2CB9-8003-4E77-C781-97E4DB43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Dostupnost je stepen do kojeg je aplikacija i usluga baze podataka dostupna.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Avenir Next LT Pro (Body)"/>
              </a:rPr>
              <a:t>Dostupnost se meri percepcijom korisnika aplikacije.</a:t>
            </a:r>
            <a:endParaRPr lang="sr-Latn-RS">
              <a:latin typeface="Avenir Next LT Pro (Body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Avenir Next LT Pro (Body)"/>
              </a:rPr>
              <a:t>Pouzdanost, mogućnost oporavka, pravovremeno otkrivanje grešaka i neprekidne operacije su osnovne karakteristike rešenja visoke dostupnosti.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55F32-7399-CE8A-2142-C4FB615E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4" y="885547"/>
            <a:ext cx="4476476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7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005C-3058-CDAA-B946-9BABE928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>
                <a:solidFill>
                  <a:srgbClr val="FFC000"/>
                </a:solidFill>
              </a:rPr>
              <a:t>Važnost</a:t>
            </a:r>
            <a:r>
              <a:rPr lang="sr-Latn-RS" b="1"/>
              <a:t> visoke dostupnosti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A307-1DC1-1799-C559-028FBA41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Neprekidna usluga</a:t>
            </a:r>
            <a:endParaRPr lang="sr-Latn-R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Zadovoljstvo korisnika</a:t>
            </a:r>
            <a:endParaRPr lang="sr-Latn-R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Poslovni kontinuitet</a:t>
            </a:r>
            <a:endParaRPr lang="sr-Latn-R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Gubitak </a:t>
            </a:r>
            <a:r>
              <a:rPr lang="sr-Latn-RS"/>
              <a:t>p</a:t>
            </a:r>
            <a:r>
              <a:rPr lang="en-US"/>
              <a:t>rihoda</a:t>
            </a:r>
            <a:endParaRPr lang="sr-Latn-R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Zaštita podataka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87C74-39F7-2038-2825-653E1324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11" y="462053"/>
            <a:ext cx="3690524" cy="3630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A16AE-4485-0257-CE03-37D9DEB5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00" y="4448889"/>
            <a:ext cx="2071346" cy="20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1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0285-801E-8F39-65E7-FCF1278F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/>
              <a:t>Uzroci </a:t>
            </a:r>
            <a:r>
              <a:rPr lang="sr-Latn-RS" b="1">
                <a:solidFill>
                  <a:srgbClr val="FFC000"/>
                </a:solidFill>
              </a:rPr>
              <a:t>downtime-a</a:t>
            </a:r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4C5F54-8381-10DA-209E-09158744D77B}"/>
              </a:ext>
            </a:extLst>
          </p:cNvPr>
          <p:cNvSpPr/>
          <p:nvPr/>
        </p:nvSpPr>
        <p:spPr>
          <a:xfrm>
            <a:off x="1785892" y="2246049"/>
            <a:ext cx="3426780" cy="6835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>
                <a:solidFill>
                  <a:schemeClr val="tx1"/>
                </a:solidFill>
              </a:rPr>
              <a:t>Neplanirani</a:t>
            </a:r>
            <a:r>
              <a:rPr lang="sr-Latn-RS">
                <a:solidFill>
                  <a:schemeClr val="tx1"/>
                </a:solidFill>
              </a:rPr>
              <a:t> prekidi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474FDF-FFF1-57F4-32D2-F507E0522E0E}"/>
              </a:ext>
            </a:extLst>
          </p:cNvPr>
          <p:cNvSpPr/>
          <p:nvPr/>
        </p:nvSpPr>
        <p:spPr>
          <a:xfrm>
            <a:off x="6979328" y="2246050"/>
            <a:ext cx="3426780" cy="6835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>
                <a:solidFill>
                  <a:schemeClr val="tx1"/>
                </a:solidFill>
              </a:rPr>
              <a:t>Planirani</a:t>
            </a:r>
            <a:r>
              <a:rPr lang="sr-Latn-RS">
                <a:solidFill>
                  <a:schemeClr val="tx1"/>
                </a:solidFill>
              </a:rPr>
              <a:t> prekidi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A0D45E-F147-B296-6C38-BC73D888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892" y="3355848"/>
            <a:ext cx="3426780" cy="295351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Kvar sajta</a:t>
            </a:r>
            <a:endParaRPr lang="sr-Latn-RS" sz="18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Kvar na nivou klastera</a:t>
            </a:r>
            <a:endParaRPr lang="sr-Latn-RS" sz="18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Kvar računara</a:t>
            </a:r>
            <a:endParaRPr lang="sr-Latn-RS" sz="18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Kvar mreže</a:t>
            </a:r>
            <a:endParaRPr lang="sr-Latn-RS" sz="18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Kvar skladišta</a:t>
            </a:r>
            <a:endParaRPr lang="sr-Latn-RS" sz="18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Korupcija podataka</a:t>
            </a:r>
            <a:endParaRPr lang="sr-Latn-RS" sz="18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Greška korisnika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37F29D-0C2F-89EF-67E1-2EE4BDF91ADD}"/>
              </a:ext>
            </a:extLst>
          </p:cNvPr>
          <p:cNvSpPr txBox="1">
            <a:spLocks/>
          </p:cNvSpPr>
          <p:nvPr/>
        </p:nvSpPr>
        <p:spPr>
          <a:xfrm>
            <a:off x="6979328" y="3422342"/>
            <a:ext cx="3426780" cy="2953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/>
              <a:t>Promene u softveru</a:t>
            </a:r>
            <a:endParaRPr lang="sr-Latn-RS" sz="18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1800"/>
              <a:t>Promene u sistemu i bazi podataka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sz="1800"/>
              <a:t>Promene podataka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sz="1800"/>
              <a:t>Promene u aplikaciji</a:t>
            </a:r>
          </a:p>
        </p:txBody>
      </p:sp>
    </p:spTree>
    <p:extLst>
      <p:ext uri="{BB962C8B-B14F-4D97-AF65-F5344CB8AC3E}">
        <p14:creationId xmlns:p14="http://schemas.microsoft.com/office/powerpoint/2010/main" val="10701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830E-BC10-17EB-B6B3-EB8A954C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6000" b="1"/>
              <a:t>Od </a:t>
            </a:r>
            <a:r>
              <a:rPr lang="sr-Latn-RS" sz="6000" b="1">
                <a:solidFill>
                  <a:srgbClr val="FFC000"/>
                </a:solidFill>
              </a:rPr>
              <a:t>zahteva</a:t>
            </a:r>
            <a:r>
              <a:rPr lang="sr-Latn-RS" sz="6000" b="1"/>
              <a:t> </a:t>
            </a:r>
            <a:br>
              <a:rPr lang="sr-Latn-RS" sz="6000" b="1"/>
            </a:br>
            <a:r>
              <a:rPr lang="sr-Latn-RS" sz="6000" b="1"/>
              <a:t>do </a:t>
            </a:r>
            <a:r>
              <a:rPr lang="sr-Latn-RS" sz="6000" b="1">
                <a:solidFill>
                  <a:srgbClr val="FFC000"/>
                </a:solidFill>
              </a:rPr>
              <a:t>arhitekture</a:t>
            </a:r>
            <a:endParaRPr lang="en-US"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F9F30-DD43-344F-2B56-E8A3C82E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332" y="2300969"/>
            <a:ext cx="3006676" cy="22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A1C90F-188F-FE6B-C66C-AEC13EBE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463"/>
            <a:ext cx="6995005" cy="49758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4475D3-6821-8708-D597-7B8F5B9B71E7}"/>
              </a:ext>
            </a:extLst>
          </p:cNvPr>
          <p:cNvSpPr txBox="1">
            <a:spLocks/>
          </p:cNvSpPr>
          <p:nvPr/>
        </p:nvSpPr>
        <p:spPr>
          <a:xfrm>
            <a:off x="1011936" y="255677"/>
            <a:ext cx="10168128" cy="1179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600" b="1"/>
              <a:t>	</a:t>
            </a:r>
            <a:r>
              <a:rPr lang="sr-Latn-RS" sz="3600" b="1">
                <a:solidFill>
                  <a:srgbClr val="FFC000"/>
                </a:solidFill>
              </a:rPr>
              <a:t>Metodologija</a:t>
            </a:r>
            <a:r>
              <a:rPr lang="sr-Latn-RS" sz="3600" b="1"/>
              <a:t> za dokumentovanje zahteva visoke dostupnosti</a:t>
            </a:r>
            <a:endParaRPr lang="en-US" sz="3600" b="1">
              <a:solidFill>
                <a:srgbClr val="FFC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BDC355-BF37-21F5-ED8A-47F1E76D6DCF}"/>
              </a:ext>
            </a:extLst>
          </p:cNvPr>
          <p:cNvSpPr txBox="1">
            <a:spLocks/>
          </p:cNvSpPr>
          <p:nvPr/>
        </p:nvSpPr>
        <p:spPr>
          <a:xfrm>
            <a:off x="6096000" y="2545250"/>
            <a:ext cx="5191957" cy="293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/>
              <a:t>Planiranje visoke dostupnosti Oracle baze podataka počinje detaljnom analizom poslovnog uticaja</a:t>
            </a:r>
            <a:r>
              <a:rPr lang="sr-Latn-RS" sz="1800"/>
              <a:t>.</a:t>
            </a:r>
            <a:r>
              <a:rPr lang="en-US" sz="1800"/>
              <a:t> </a:t>
            </a:r>
            <a:endParaRPr lang="sr-Latn-RS" sz="180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sr-Latn-RS" sz="1800"/>
              <a:t>Kombinovanjem poslovne analize sa razumevanjem nivoa investicija potrebnih za implementaciju različitih rešenja visoke dostupnosti, moguće je razviti arhitekturu visoke dostupnosti koja postiže i poslovne i tehničke ciljeve.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3238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34D2D-C5CC-FF73-500C-E5ABA41F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49" y="2272681"/>
            <a:ext cx="10042502" cy="30095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8750FA-857C-9144-A19A-A33AED4678A6}"/>
              </a:ext>
            </a:extLst>
          </p:cNvPr>
          <p:cNvSpPr txBox="1">
            <a:spLocks/>
          </p:cNvSpPr>
          <p:nvPr/>
        </p:nvSpPr>
        <p:spPr>
          <a:xfrm>
            <a:off x="0" y="761703"/>
            <a:ext cx="12192000" cy="10759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3600" b="1">
                <a:solidFill>
                  <a:srgbClr val="FFC000"/>
                </a:solidFill>
              </a:rPr>
              <a:t>Arhitekture </a:t>
            </a:r>
            <a:r>
              <a:rPr lang="sr-Latn-RS" sz="3600" b="1"/>
              <a:t>Oracle MAA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30692468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590</TotalTime>
  <Words>1234</Words>
  <Application>Microsoft Office PowerPoint</Application>
  <PresentationFormat>Widescreen</PresentationFormat>
  <Paragraphs>99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Avenir Next LT Pro</vt:lpstr>
      <vt:lpstr>Avenir Next LT Pro (Body)</vt:lpstr>
      <vt:lpstr>Calibri</vt:lpstr>
      <vt:lpstr>Courier New</vt:lpstr>
      <vt:lpstr>Segoe UI</vt:lpstr>
      <vt:lpstr>Wingdings</vt:lpstr>
      <vt:lpstr>AccentBoxVTI</vt:lpstr>
      <vt:lpstr>High Availability rešenja kod Oracle baze podataka</vt:lpstr>
      <vt:lpstr>Sadržaj</vt:lpstr>
      <vt:lpstr>Visoka dostupnost</vt:lpstr>
      <vt:lpstr>Šta je visoka dostupnost?</vt:lpstr>
      <vt:lpstr>Važnost visoke dostupnosti</vt:lpstr>
      <vt:lpstr>Uzroci downtime-a</vt:lpstr>
      <vt:lpstr>Od zahteva  do arhitekture</vt:lpstr>
      <vt:lpstr>PowerPoint Presentation</vt:lpstr>
      <vt:lpstr>PowerPoint Presentation</vt:lpstr>
      <vt:lpstr>Rešenja visoke dostupnosti</vt:lpstr>
      <vt:lpstr>Oracle Data Guard</vt:lpstr>
      <vt:lpstr>Oracle GoldenGate</vt:lpstr>
      <vt:lpstr>Recovery Manager - RMAN</vt:lpstr>
      <vt:lpstr>Oracle RAC i Oracle Clusterware</vt:lpstr>
      <vt:lpstr>Najbolje prakse Oracle Data Guard-a</vt:lpstr>
      <vt:lpstr>Primer 1. Ručno konfigurisanje Oracle Data Guard-a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Teodora Sekulic</dc:creator>
  <cp:lastModifiedBy>Teodora Sekulic</cp:lastModifiedBy>
  <cp:revision>26</cp:revision>
  <dcterms:created xsi:type="dcterms:W3CDTF">2024-06-25T08:36:44Z</dcterms:created>
  <dcterms:modified xsi:type="dcterms:W3CDTF">2024-06-26T11:14:55Z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