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58" r:id="rId10"/>
    <p:sldId id="259" r:id="rId12"/>
    <p:sldId id="267" r:id="rId13"/>
    <p:sldId id="268" r:id="rId14"/>
    <p:sldId id="269" r:id="rId15"/>
    <p:sldId id="265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4880787037037"/>
          <c:y val="0.106025641025641"/>
          <c:w val="0.839328703703704"/>
          <c:h val="0.428435897435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 Sort baza 2^4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0.00208879999999999</c:v>
                </c:pt>
                <c:pt idx="1">
                  <c:v>0.0253363</c:v>
                </c:pt>
                <c:pt idx="2">
                  <c:v>0.2560913</c:v>
                </c:pt>
                <c:pt idx="3" c:formatCode="#.##0">
                  <c:v>2.5900336</c:v>
                </c:pt>
                <c:pt idx="4">
                  <c:v>0.00317620000000218</c:v>
                </c:pt>
                <c:pt idx="5">
                  <c:v>0.185678899999999</c:v>
                </c:pt>
                <c:pt idx="6" c:formatCode="#.##0">
                  <c:v>36.0348131</c:v>
                </c:pt>
                <c:pt idx="7">
                  <c:v>0.0228161999999941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 Sort baza 2^8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0.00130340000000001</c:v>
                </c:pt>
                <c:pt idx="1">
                  <c:v>0.00976539999999998</c:v>
                </c:pt>
                <c:pt idx="2">
                  <c:v>0.136629</c:v>
                </c:pt>
                <c:pt idx="3" c:formatCode="#.##0">
                  <c:v>1.24391269999999</c:v>
                </c:pt>
                <c:pt idx="4">
                  <c:v>0.00171369999999982</c:v>
                </c:pt>
                <c:pt idx="5">
                  <c:v>0.0909837000000024</c:v>
                </c:pt>
                <c:pt idx="6" c:formatCode="#.##0">
                  <c:v>20.4994178999999</c:v>
                </c:pt>
                <c:pt idx="7">
                  <c:v>0.0125797999999975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 Sort baza 2^16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0.0493582</c:v>
                </c:pt>
                <c:pt idx="1">
                  <c:v>0.0322909</c:v>
                </c:pt>
                <c:pt idx="2">
                  <c:v>0.1606863</c:v>
                </c:pt>
                <c:pt idx="3">
                  <c:v>0.667796399999999</c:v>
                </c:pt>
                <c:pt idx="4">
                  <c:v>0.0472804999999994</c:v>
                </c:pt>
                <c:pt idx="5">
                  <c:v>0.0767258999999996</c:v>
                </c:pt>
                <c:pt idx="6" c:formatCode="#.##0">
                  <c:v>14.8325115</c:v>
                </c:pt>
                <c:pt idx="7">
                  <c:v>0.0520348000000013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0.00226950000000001</c:v>
                </c:pt>
                <c:pt idx="1">
                  <c:v>0.0326476</c:v>
                </c:pt>
                <c:pt idx="2">
                  <c:v>0.3575653</c:v>
                </c:pt>
                <c:pt idx="3" c:formatCode="#.##0">
                  <c:v>4.5106751</c:v>
                </c:pt>
                <c:pt idx="4">
                  <c:v>0.00193759999999799</c:v>
                </c:pt>
                <c:pt idx="5">
                  <c:v>0.3383942</c:v>
                </c:pt>
                <c:pt idx="6" c:formatCode="#.##0">
                  <c:v>59.141871</c:v>
                </c:pt>
                <c:pt idx="7">
                  <c:v>0.0251671999999985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Shell Sort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0.00106589999999999</c:v>
                </c:pt>
                <c:pt idx="1">
                  <c:v>0.015114</c:v>
                </c:pt>
                <c:pt idx="2" c:formatCode="#.##0">
                  <c:v>0.3227824</c:v>
                </c:pt>
                <c:pt idx="3" c:formatCode="#.##0">
                  <c:v>4.05559979999999</c:v>
                </c:pt>
                <c:pt idx="4">
                  <c:v>0.000958000000000681</c:v>
                </c:pt>
                <c:pt idx="5">
                  <c:v>0.204617899999999</c:v>
                </c:pt>
                <c:pt idx="6" c:formatCode="#.##0">
                  <c:v>54.8466652</c:v>
                </c:pt>
                <c:pt idx="7">
                  <c:v>0.0141193000000044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Insertion Sort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0.0001197</c:v>
                </c:pt>
                <c:pt idx="1">
                  <c:v>0.00132130000000003</c:v>
                </c:pt>
                <c:pt idx="2">
                  <c:v>0.0178045</c:v>
                </c:pt>
                <c:pt idx="3">
                  <c:v>0.205323199999999</c:v>
                </c:pt>
                <c:pt idx="4">
                  <c:v>0.000118099999998122</c:v>
                </c:pt>
                <c:pt idx="5">
                  <c:v>0.0190665999999986</c:v>
                </c:pt>
                <c:pt idx="6" c:formatCode="#.##0">
                  <c:v>2.26139109999999</c:v>
                </c:pt>
                <c:pt idx="7">
                  <c:v>0.00115519999999947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Counting Sort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>
                <a:solidFill>
                  <a:schemeClr val="dk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0.1146964</c:v>
                </c:pt>
                <c:pt idx="1">
                  <c:v>0.00695999999999997</c:v>
                </c:pt>
                <c:pt idx="2">
                  <c:v>0.0628131999999999</c:v>
                </c:pt>
                <c:pt idx="3">
                  <c:v>0.632815099999998</c:v>
                </c:pt>
                <c:pt idx="4" c:formatCode="#.##0">
                  <c:v>11.035293</c:v>
                </c:pt>
                <c:pt idx="5">
                  <c:v>0.0513469999999998</c:v>
                </c:pt>
                <c:pt idx="6" c:formatCode="#.##0">
                  <c:v>7.31863079999999</c:v>
                </c:pt>
                <c:pt idx="7">
                  <c:v>0.118191499999995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Sortare Python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Testul=1 N=1000 Max=1000000</c:v>
                </c:pt>
                <c:pt idx="1">
                  <c:v>Testul=2 N=10000 Max=1000</c:v>
                </c:pt>
                <c:pt idx="2">
                  <c:v>Testul=3 N=100000 Max=100000</c:v>
                </c:pt>
                <c:pt idx="3">
                  <c:v>Testul=4 N=1000000 Max=10000</c:v>
                </c:pt>
                <c:pt idx="4">
                  <c:v>Testul=5 N=1000 Max=100000000</c:v>
                </c:pt>
                <c:pt idx="5">
                  <c:v>Testul=6 N=100000 Max=10000</c:v>
                </c:pt>
                <c:pt idx="6">
                  <c:v>Testul=7 N=10000000 Max=100000</c:v>
                </c:pt>
                <c:pt idx="7">
                  <c:v>Testul=8 N=10000 Max=1000000</c:v>
                </c:pt>
              </c:strCache>
            </c:strRef>
          </c:cat>
          <c:val>
            <c:numRef>
              <c:f>Sheet1!$I$2:$I$9</c:f>
              <c:numCache>
                <c:formatCode>000E+00</c:formatCode>
                <c:ptCount val="8"/>
                <c:pt idx="0">
                  <c:v>9.98000000000109</c:v>
                </c:pt>
                <c:pt idx="1" c:formatCode="General">
                  <c:v>0.00126310000000002</c:v>
                </c:pt>
                <c:pt idx="2" c:formatCode="General">
                  <c:v>0.0238247</c:v>
                </c:pt>
                <c:pt idx="3" c:formatCode="General">
                  <c:v>0.23597</c:v>
                </c:pt>
                <c:pt idx="4" c:formatCode="General">
                  <c:v>0.00011209999999906</c:v>
                </c:pt>
                <c:pt idx="5" c:formatCode="General">
                  <c:v>0.0176616999999979</c:v>
                </c:pt>
                <c:pt idx="6" c:formatCode="#.##0">
                  <c:v>3.4016073</c:v>
                </c:pt>
                <c:pt idx="7" c:formatCode="General">
                  <c:v>0.00127100000000269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0"/>
        <c:axId val="612996733"/>
        <c:axId val="658330691"/>
      </c:barChart>
      <c:catAx>
        <c:axId val="612996733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8330691"/>
        <c:crosses val="autoZero"/>
        <c:auto val="1"/>
        <c:lblAlgn val="ctr"/>
        <c:lblOffset val="100"/>
        <c:noMultiLvlLbl val="0"/>
      </c:catAx>
      <c:valAx>
        <c:axId val="65833069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9673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1" y="1693545"/>
            <a:ext cx="9211733" cy="1082675"/>
          </a:xfrm>
        </p:spPr>
        <p:txBody>
          <a:bodyPr/>
          <a:p>
            <a:r>
              <a:rPr lang="en-US" sz="4400"/>
              <a:t>Tema 1-Sortari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2400"/>
              <a:t>Sumurduc Teodora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Comparatii timpi de rulare</a:t>
            </a:r>
            <a:endParaRPr lang="en-US"/>
          </a:p>
        </p:txBody>
      </p:sp>
      <p:pic>
        <p:nvPicPr>
          <p:cNvPr id="5" name="Content Placeholder 4" descr="so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46785"/>
            <a:ext cx="5384800" cy="15646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92215" y="864235"/>
            <a:ext cx="4813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4:</a:t>
            </a:r>
            <a:endParaRPr lang="en-US"/>
          </a:p>
          <a:p>
            <a:r>
              <a:rPr lang="en-US"/>
              <a:t>-Insertion sort este cel mai rapid algoritm</a:t>
            </a:r>
            <a:endParaRPr lang="en-US"/>
          </a:p>
          <a:p>
            <a:r>
              <a:rPr lang="en-US"/>
              <a:t>-</a:t>
            </a:r>
            <a:r>
              <a:rPr lang="en-US">
                <a:sym typeface="+mn-ea"/>
              </a:rPr>
              <a:t>pentru radix sort , baza 2^8 este cea mai rapida </a:t>
            </a:r>
            <a:endParaRPr lang="en-US"/>
          </a:p>
        </p:txBody>
      </p:sp>
      <p:pic>
        <p:nvPicPr>
          <p:cNvPr id="7" name="Content Placeholder 6" descr="sor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779395"/>
            <a:ext cx="5384800" cy="14814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441440" y="2698750"/>
            <a:ext cx="441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5:</a:t>
            </a:r>
            <a:endParaRPr lang="en-US"/>
          </a:p>
          <a:p>
            <a:r>
              <a:rPr lang="en-US">
                <a:sym typeface="+mn-ea"/>
              </a:rPr>
              <a:t>-Insertion sort este cel mai rapid algoritm</a:t>
            </a:r>
            <a:endParaRPr lang="en-US"/>
          </a:p>
          <a:p>
            <a:r>
              <a:rPr lang="en-US">
                <a:sym typeface="+mn-ea"/>
              </a:rPr>
              <a:t>-pentru radix sort , baza 2^8 este cea mai rapida </a:t>
            </a:r>
            <a:endParaRPr lang="en-US"/>
          </a:p>
        </p:txBody>
      </p:sp>
      <p:pic>
        <p:nvPicPr>
          <p:cNvPr id="9" name="Picture 8" descr="so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80890"/>
            <a:ext cx="5384800" cy="17145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441440" y="4594225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6:</a:t>
            </a:r>
            <a:endParaRPr lang="en-US"/>
          </a:p>
          <a:p>
            <a:r>
              <a:rPr lang="en-US"/>
              <a:t>-</a:t>
            </a:r>
            <a:r>
              <a:rPr lang="en-US">
                <a:sym typeface="+mn-ea"/>
              </a:rPr>
              <a:t>Insertion sort este cel mai rapid algoritm</a:t>
            </a:r>
            <a:endParaRPr lang="en-US"/>
          </a:p>
          <a:p>
            <a:r>
              <a:rPr lang="en-US">
                <a:sym typeface="+mn-ea"/>
              </a:rPr>
              <a:t>-pentru radix sort , baza 2^16 este cea mai rapida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Comparatii timpi de rulare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 descr="so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23925" y="1214120"/>
            <a:ext cx="5384800" cy="15405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57745" y="1108075"/>
            <a:ext cx="38881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7 -foarte multe numere si foarte mari:</a:t>
            </a:r>
            <a:endParaRPr lang="en-US"/>
          </a:p>
          <a:p>
            <a:r>
              <a:rPr lang="en-US"/>
              <a:t>-Insertion Sort este cel mai rapid algoritm</a:t>
            </a:r>
            <a:endParaRPr lang="en-US"/>
          </a:p>
          <a:p>
            <a:r>
              <a:rPr lang="en-US"/>
              <a:t>-pentru radix sort, baza 2^16 este cea mai rapida in acest caz</a:t>
            </a:r>
            <a:endParaRPr lang="en-US"/>
          </a:p>
        </p:txBody>
      </p:sp>
      <p:pic>
        <p:nvPicPr>
          <p:cNvPr id="7" name="Content Placeholder 6" descr="sor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3925" y="3343910"/>
            <a:ext cx="5384800" cy="14878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54265" y="3301365"/>
            <a:ext cx="3808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8:</a:t>
            </a:r>
            <a:endParaRPr lang="en-US"/>
          </a:p>
          <a:p>
            <a:r>
              <a:rPr lang="en-US"/>
              <a:t>-</a:t>
            </a:r>
            <a:r>
              <a:rPr lang="en-US">
                <a:sym typeface="+mn-ea"/>
              </a:rPr>
              <a:t>Insertion sort este cel mai rapid algoritm</a:t>
            </a:r>
            <a:endParaRPr lang="en-US"/>
          </a:p>
          <a:p>
            <a:r>
              <a:rPr lang="en-US">
                <a:sym typeface="+mn-ea"/>
              </a:rPr>
              <a:t>-pentru radix sort , baza 2^8 este cea mai rapida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Comparatii timpi de rulare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Concluzii:</a:t>
            </a:r>
            <a:endParaRPr lang="en-US" sz="2400"/>
          </a:p>
          <a:p>
            <a:r>
              <a:rPr lang="en-US" sz="2400"/>
              <a:t>Insertion Sort este cel mai rapid algoritm</a:t>
            </a:r>
            <a:endParaRPr lang="en-US" sz="2400"/>
          </a:p>
          <a:p>
            <a:r>
              <a:rPr lang="en-US" sz="2400"/>
              <a:t>Pentru Radix Sort , baza 2^8 este forte buna pentru numere foarte mari , iar baza 2^16 pentru foarte multe numere</a:t>
            </a:r>
            <a:endParaRPr lang="en-US" sz="2400"/>
          </a:p>
          <a:p>
            <a:r>
              <a:rPr lang="en-US" sz="2400"/>
              <a:t>Algoritmul de sortare al Python-ului este foarte rapid</a:t>
            </a:r>
            <a:endParaRPr lang="en-US" sz="2400"/>
          </a:p>
          <a:p>
            <a:r>
              <a:rPr lang="en-US" sz="2400"/>
              <a:t>Merge Sort este cel mai lent algoritm cand sunt foarte multe numere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Comparatiile timp/spatiu dintre sortari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772795"/>
            <a:ext cx="11496675" cy="5521325"/>
          </a:xfrm>
        </p:spPr>
        <p:txBody>
          <a:bodyPr/>
          <a:p>
            <a:pPr marL="0" indent="0">
              <a:buNone/>
            </a:pPr>
            <a:r>
              <a:rPr lang="en-US" sz="2400"/>
              <a:t>Comparatii timp: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Comparatii spatiu: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5" name="Table 4"/>
          <p:cNvGraphicFramePr/>
          <p:nvPr/>
        </p:nvGraphicFramePr>
        <p:xfrm>
          <a:off x="609600" y="1280160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Algoritmi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Worst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Best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Average Case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Radix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O(nk)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Merge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 log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O(n log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O(n log n)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Shell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O(n^2)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 log 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 log n)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Insertion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O(n^2)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O(n^2)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Counting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O(n+max)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O(n+max)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O(n+max)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08330" y="4427855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Algoritmi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Spatiu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Radix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O(n+A)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Merge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O(n)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Shell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Insertion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Counting Sort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O(max)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Algoritmii de sortare implementati: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Radix Sort baza 2^4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Radix Sort baza 2^8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Radix Sort baza 2^16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Merge Sort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Shell Sort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Insertion Sort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Counting Sort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Radix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Radix Sort este un algoritm de sortare care ţine cont de cifre individuale ale elementelor sortate. Pasii de sortare sunt: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1.Cautam elementul maxim din lista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2.Initializam o lista A cu m liste continand 0, unde m este baza  in care calculam.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3.Cat timp maximul este diferit de 0, sortam elementele dupa ultima cifra din baza m , le adaugam in A si dupa le punem sortate in lista initiala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4.Trecem la urmatoarea cifra din maxim de la dreapta la stanga.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r>
              <a:rPr lang="en-US" sz="2400"/>
              <a:t>timp:O(n log max)</a:t>
            </a:r>
            <a:endParaRPr lang="en-US" sz="2400"/>
          </a:p>
          <a:p>
            <a:r>
              <a:rPr lang="en-US" sz="2400"/>
              <a:t>spatiu:O(n+A)</a:t>
            </a:r>
            <a:endParaRPr lang="en-US" sz="2400"/>
          </a:p>
          <a:p>
            <a:r>
              <a:rPr lang="en-US" sz="2400"/>
              <a:t>Algoritmul este stabil.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Este un algoritm de tip Divide et Impera. Se bazeaza pe urmatorii pasi: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1.Împarte lista nesortată în două subliste aproximativ egale.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2.Sortează fiecare sublistă recursiv prin reaplicarea algoritmului merge sort.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3.Se interclasează cele două liste și se obține lista inițială sortată.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r>
              <a:rPr lang="en-US" sz="2400"/>
              <a:t>timp:O(n log n)</a:t>
            </a:r>
            <a:endParaRPr lang="en-US" sz="2400"/>
          </a:p>
          <a:p>
            <a:r>
              <a:rPr lang="en-US" sz="2400"/>
              <a:t>spatiu:O(n)</a:t>
            </a:r>
            <a:endParaRPr lang="en-US" sz="2400"/>
          </a:p>
          <a:p>
            <a:r>
              <a:rPr lang="en-US" sz="2400"/>
              <a:t>Algoritmul este stabil.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Shell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Algoritmul shell sort este o generalizare a algoritmului Insertion Sort.Se bazeaza pe urmatorii pasi: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1.Se alege un gap si se sorteaza elementele care au un gap intre ele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2.Gap-ul este egal initial cu n/2 ,dar se imparte succesiv pana ajunge 0 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3.Sortarea se face cu ajutorul algoritmului Insertion Sort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r>
              <a:rPr lang="en-US" sz="2400"/>
              <a:t>timp:O(n log n)</a:t>
            </a:r>
            <a:endParaRPr lang="en-US" sz="2400"/>
          </a:p>
          <a:p>
            <a:r>
              <a:rPr lang="en-US" sz="2400"/>
              <a:t>spatiu: O(1)</a:t>
            </a:r>
            <a:endParaRPr lang="en-US" sz="2400"/>
          </a:p>
          <a:p>
            <a:r>
              <a:rPr lang="en-US" sz="2400"/>
              <a:t>Algoritmul nu este stabil.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Insertion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Sortarea prin inserție (Insertion Sort) se bazează pe următoarea idee:</a:t>
            </a:r>
            <a:endParaRPr lang="en-US" sz="2400"/>
          </a:p>
          <a:p>
            <a:r>
              <a:rPr lang="en-US" sz="2400"/>
              <a:t>fie un vector X[] cu n elemente;</a:t>
            </a:r>
            <a:endParaRPr lang="en-US" sz="2400"/>
          </a:p>
          <a:p>
            <a:r>
              <a:rPr lang="en-US" sz="2400"/>
              <a:t>dacă secvența cu indici 0, 1, …, i-1 este ordonată, atunci putem insera elementul X[i] în această secvență astfel încât să fie ordonată secvența cu indici 0, 1, …, i-1, i.</a:t>
            </a:r>
            <a:endParaRPr lang="en-US" sz="2400"/>
          </a:p>
          <a:p>
            <a:r>
              <a:rPr lang="en-US" sz="2400"/>
              <a:t>luăm pe rând fiecare element X[i] și îl inserăm în secvența din stânga sa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la final întreg vectorul va fi ordonat.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r>
              <a:rPr lang="en-US" sz="2400"/>
              <a:t>timp: average-case: O(n^2)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 best-case:O(n)</a:t>
            </a:r>
            <a:endParaRPr lang="en-US" sz="2400"/>
          </a:p>
          <a:p>
            <a:r>
              <a:rPr lang="en-US" sz="2400"/>
              <a:t>spatiu:O(1)</a:t>
            </a:r>
            <a:endParaRPr lang="en-US" sz="2400"/>
          </a:p>
          <a:p>
            <a:r>
              <a:rPr lang="en-US" sz="2400"/>
              <a:t>Algoritmul este stabil.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	Este un algoritm de sortare care sortează elementele unui vector numărând numărul de apariții ale fiecărui element unic din vector.Pasi: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1.Cautam elementul maxim din vector.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2.Initializam vecotul de frecventa cu 0, de lungime max+1.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3.Calculam frecventa fiecarui element.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4.Stocam suma comultativa a vectorului de frecventa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5.Găsiți indexul fiecărui element al vectorului inițial din vectorul  de frecventa. Aceasta oferă numărul cumulat. Plasați elementul la indicele calculat in output.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Complexitate: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timp:O(n+max)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spatiu:O(max)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Algoritmul este stabil.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/>
              <a:t>Comparatie vizuala intre eficienta timp a algoritmilor</a:t>
            </a:r>
            <a:endParaRPr lang="en-US" sz="2800"/>
          </a:p>
        </p:txBody>
      </p:sp>
      <p:graphicFrame>
        <p:nvGraphicFramePr>
          <p:cNvPr id="17" name="Content Placeholder 16"/>
          <p:cNvGraphicFramePr/>
          <p:nvPr>
            <p:ph idx="1"/>
          </p:nvPr>
        </p:nvGraphicFramePr>
        <p:xfrm>
          <a:off x="609600" y="1164590"/>
          <a:ext cx="10972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Comparatii timpi de rulare</a:t>
            </a:r>
            <a:endParaRPr lang="en-US"/>
          </a:p>
        </p:txBody>
      </p:sp>
      <p:pic>
        <p:nvPicPr>
          <p:cNvPr id="4" name="Content Placeholder 3" descr="so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07415"/>
            <a:ext cx="5384800" cy="15316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76390" y="907415"/>
            <a:ext cx="399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1:</a:t>
            </a:r>
            <a:endParaRPr lang="en-US"/>
          </a:p>
          <a:p>
            <a:r>
              <a:rPr lang="en-US"/>
              <a:t>-Shell Sort este cel mai rapid algoritm</a:t>
            </a:r>
            <a:endParaRPr lang="en-US"/>
          </a:p>
          <a:p>
            <a:r>
              <a:rPr lang="en-US"/>
              <a:t>-pentru radix sort , baza 2^8 este cea mai rapida pentru numere foarte mari</a:t>
            </a:r>
            <a:endParaRPr lang="en-US"/>
          </a:p>
        </p:txBody>
      </p:sp>
      <p:pic>
        <p:nvPicPr>
          <p:cNvPr id="6" name="Content Placeholder 5" descr="sor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746375"/>
            <a:ext cx="5384800" cy="15284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55765" y="2746375"/>
            <a:ext cx="4035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2:</a:t>
            </a:r>
            <a:endParaRPr lang="en-US"/>
          </a:p>
          <a:p>
            <a:r>
              <a:rPr lang="en-US"/>
              <a:t>-Insertion Sort este cel mai rapid</a:t>
            </a:r>
            <a:endParaRPr lang="en-US"/>
          </a:p>
          <a:p>
            <a:r>
              <a:rPr lang="en-US"/>
              <a:t>algoritm</a:t>
            </a:r>
            <a:endParaRPr lang="en-US"/>
          </a:p>
          <a:p>
            <a:r>
              <a:rPr lang="en-US"/>
              <a:t>-pentru radix sort, baza </a:t>
            </a:r>
            <a:r>
              <a:rPr lang="en-US">
                <a:sym typeface="+mn-ea"/>
              </a:rPr>
              <a:t>2^8 este cea mai rapida </a:t>
            </a:r>
            <a:endParaRPr lang="en-US"/>
          </a:p>
        </p:txBody>
      </p:sp>
      <p:pic>
        <p:nvPicPr>
          <p:cNvPr id="8" name="Picture 7" descr="so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06290"/>
            <a:ext cx="5384800" cy="16992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94830" y="4594225"/>
            <a:ext cx="3931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Testul 3:</a:t>
            </a:r>
            <a:endParaRPr lang="en-US"/>
          </a:p>
          <a:p>
            <a:r>
              <a:rPr lang="en-US"/>
              <a:t>-Radix Sort baza 2^8 este cea mai rapida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4143</Words>
  <Application>WPS Presentation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Gear Drives</vt:lpstr>
      <vt:lpstr>Tema 1-Sortari</vt:lpstr>
      <vt:lpstr>Algoritmii de sortare implementati:</vt:lpstr>
      <vt:lpstr>Radix Sort</vt:lpstr>
      <vt:lpstr>Merge Sort</vt:lpstr>
      <vt:lpstr>Shell Sort</vt:lpstr>
      <vt:lpstr>Insertion Sort</vt:lpstr>
      <vt:lpstr>Counting Sort</vt:lpstr>
      <vt:lpstr>Comparatie vizuala intre eficienta timp a algoritmilor</vt:lpstr>
      <vt:lpstr>Comparatii timpi de rulare</vt:lpstr>
      <vt:lpstr>Comparatii timpi de rulare</vt:lpstr>
      <vt:lpstr> Comparatii timpi de rulare </vt:lpstr>
      <vt:lpstr>Comparatii timpi de rulare</vt:lpstr>
      <vt:lpstr>Comparatiile timp/spatiu dintre sortari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1-Sortari</dc:title>
  <dc:creator>TEODORA</dc:creator>
  <cp:lastModifiedBy>TEODORA</cp:lastModifiedBy>
  <cp:revision>3</cp:revision>
  <dcterms:created xsi:type="dcterms:W3CDTF">2023-03-19T17:11:00Z</dcterms:created>
  <dcterms:modified xsi:type="dcterms:W3CDTF">2023-03-19T20:31:43Z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