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8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62C47-26B4-4D58-91FF-5875ACA2FBF6}" v="8" dt="2023-01-06T14:53:07.622"/>
    <p1510:client id="{22170A06-8BDB-445F-919B-64E72944E134}" v="765" dt="2023-01-21T20:54:31.317"/>
    <p1510:client id="{8E313263-C04C-4C3C-A7EA-215E9FBE3602}" v="16" dt="2023-01-13T14:19:03.214"/>
    <p1510:client id="{9A3EDAAE-9044-48A5-BF88-2DA0CE114692}" v="38" dt="2023-01-13T14:01:02.587"/>
    <p1510:client id="{B7CDE9F8-4697-477D-8BDF-47AB428D73F1}" v="70" dt="2023-01-06T13:44:35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1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6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3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34441" y="1179144"/>
            <a:ext cx="5634751" cy="30744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>
                <a:latin typeface="Impact"/>
                <a:ea typeface="+mj-lt"/>
                <a:cs typeface="+mj-lt"/>
              </a:rPr>
              <a:t>Prévoir la consommation électrique pour favoriser une distribution énergétique optimale.</a:t>
            </a:r>
            <a:endParaRPr lang="fr-FR" sz="3800">
              <a:latin typeface="Impact"/>
            </a:endParaRPr>
          </a:p>
          <a:p>
            <a:pPr>
              <a:lnSpc>
                <a:spcPct val="90000"/>
              </a:lnSpc>
            </a:pPr>
            <a:endParaRPr lang="fr-FR" sz="3800">
              <a:latin typeface="Impact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92379" y="4755204"/>
            <a:ext cx="5576813" cy="911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>
                <a:cs typeface="Calibri"/>
              </a:rPr>
              <a:t>Eloi Kling - Téodore Autuly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BB7CC-6275-F9A9-B948-2F1C7081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cs typeface="Calibri Light"/>
              </a:rPr>
              <a:t>Modèle statistique</a:t>
            </a:r>
            <a:br>
              <a:rPr lang="fr-FR" sz="3200" dirty="0">
                <a:latin typeface="Calibri"/>
                <a:cs typeface="Calibri Light"/>
              </a:rPr>
            </a:br>
            <a:r>
              <a:rPr lang="fr-FR" sz="3200" dirty="0">
                <a:latin typeface="Calibri"/>
                <a:cs typeface="Calibri Light"/>
              </a:rPr>
              <a:t>Consommation par jour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3EE1313-BC7C-0F1D-E435-A196615D7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89" y="1749992"/>
            <a:ext cx="5301961" cy="3809876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C4A3B400-0B44-F818-E37D-F06D8FE2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41" y="1598717"/>
            <a:ext cx="5286497" cy="3967346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721D7B04-48C5-58B4-3B67-172C6BBC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8" y="5559322"/>
            <a:ext cx="2565812" cy="5092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C6B302-52DD-EBE8-743A-2553DC1D9550}"/>
              </a:ext>
            </a:extLst>
          </p:cNvPr>
          <p:cNvSpPr txBox="1"/>
          <p:nvPr/>
        </p:nvSpPr>
        <p:spPr>
          <a:xfrm>
            <a:off x="4021777" y="5516088"/>
            <a:ext cx="72261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mpact"/>
              </a:rPr>
              <a:t> </a:t>
            </a:r>
            <a:r>
              <a:rPr lang="en-US" dirty="0" err="1">
                <a:latin typeface="Impact"/>
              </a:rPr>
              <a:t>Ainsi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notre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modèle</a:t>
            </a:r>
            <a:r>
              <a:rPr lang="en-US" dirty="0">
                <a:latin typeface="Impact"/>
              </a:rPr>
              <a:t> se trompe </a:t>
            </a:r>
            <a:r>
              <a:rPr lang="en-US" dirty="0" err="1">
                <a:latin typeface="Impact"/>
              </a:rPr>
              <a:t>en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moyenne</a:t>
            </a:r>
            <a:r>
              <a:rPr lang="en-US" dirty="0">
                <a:latin typeface="Impact"/>
              </a:rPr>
              <a:t> de 45 819 MW par jour, par rapport à </a:t>
            </a:r>
            <a:r>
              <a:rPr lang="en-US" dirty="0" err="1">
                <a:latin typeface="Impact"/>
              </a:rPr>
              <a:t>une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consommation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electrique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moyenne</a:t>
            </a:r>
            <a:r>
              <a:rPr lang="en-US" dirty="0">
                <a:latin typeface="Impact"/>
              </a:rPr>
              <a:t> par jour de 371 844 MW . (</a:t>
            </a:r>
            <a:r>
              <a:rPr lang="en-US" dirty="0" err="1">
                <a:latin typeface="Impact"/>
              </a:rPr>
              <a:t>Soit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une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erreur</a:t>
            </a:r>
            <a:r>
              <a:rPr lang="en-US" dirty="0">
                <a:latin typeface="Impact"/>
              </a:rPr>
              <a:t> de 14%)</a:t>
            </a:r>
            <a:endParaRPr lang="en-US">
              <a:latin typeface="Impac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CC64-07FB-4B7A-D6C6-EDC82EC9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+mj-lt"/>
                <a:cs typeface="+mj-lt"/>
              </a:rPr>
              <a:t>Modèle statistique</a:t>
            </a:r>
          </a:p>
          <a:p>
            <a:endParaRPr lang="fr-FR" dirty="0">
              <a:latin typeface="Impac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2FFDA-D320-5BAF-B256-08E7035E3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F320-9C0A-23B4-6A74-4590E193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cs typeface="Calibri Light"/>
              </a:rPr>
              <a:t>Modèle de machine </a:t>
            </a:r>
            <a:r>
              <a:rPr lang="fr-FR" dirty="0" err="1">
                <a:latin typeface="Impact"/>
                <a:cs typeface="Calibri Light"/>
              </a:rPr>
              <a:t>learning</a:t>
            </a:r>
            <a:endParaRPr lang="fr-FR" dirty="0" err="1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64A13-BD14-1935-5132-D98B7233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5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6A1D7-A9E5-93AD-75FF-370ACBC9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+mj-lt"/>
                <a:cs typeface="+mj-lt"/>
              </a:rPr>
              <a:t>Modèle de machine </a:t>
            </a:r>
            <a:r>
              <a:rPr lang="fr-FR" dirty="0" err="1">
                <a:latin typeface="Impact"/>
                <a:ea typeface="+mj-lt"/>
                <a:cs typeface="+mj-lt"/>
              </a:rPr>
              <a:t>learning</a:t>
            </a:r>
            <a:br>
              <a:rPr lang="fr-FR" dirty="0">
                <a:latin typeface="Impact"/>
                <a:ea typeface="+mj-lt"/>
                <a:cs typeface="+mj-lt"/>
              </a:rPr>
            </a:br>
            <a:r>
              <a:rPr lang="fr-FR" sz="3200" dirty="0">
                <a:latin typeface="Calibri"/>
                <a:ea typeface="+mj-lt"/>
                <a:cs typeface="+mj-lt"/>
              </a:rPr>
              <a:t>Modèle linéaire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45F548-A516-C2B6-2676-61B6B3A1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5" y="2263909"/>
            <a:ext cx="9393134" cy="1485652"/>
          </a:xfrm>
        </p:spPr>
      </p:pic>
    </p:spTree>
    <p:extLst>
      <p:ext uri="{BB962C8B-B14F-4D97-AF65-F5344CB8AC3E}">
        <p14:creationId xmlns:p14="http://schemas.microsoft.com/office/powerpoint/2010/main" val="53898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A21B-CD74-2239-6A63-768767AD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>
                <a:latin typeface="Impact"/>
                <a:ea typeface="+mj-lt"/>
                <a:cs typeface="+mj-lt"/>
              </a:rPr>
            </a:br>
            <a:r>
              <a:rPr lang="fr-FR" dirty="0">
                <a:latin typeface="Impact"/>
                <a:ea typeface="+mj-lt"/>
                <a:cs typeface="+mj-lt"/>
              </a:rPr>
              <a:t>Modèle de machine </a:t>
            </a:r>
            <a:r>
              <a:rPr lang="fr-FR" dirty="0" err="1">
                <a:latin typeface="Impact"/>
                <a:ea typeface="+mj-lt"/>
                <a:cs typeface="+mj-lt"/>
              </a:rPr>
              <a:t>learning</a:t>
            </a:r>
            <a:br>
              <a:rPr lang="fr-FR" dirty="0">
                <a:latin typeface="Impact"/>
                <a:ea typeface="+mj-lt"/>
                <a:cs typeface="+mj-lt"/>
              </a:rPr>
            </a:br>
            <a:r>
              <a:rPr lang="fr-FR" sz="3200" dirty="0">
                <a:latin typeface="Calibri"/>
                <a:ea typeface="+mj-lt"/>
                <a:cs typeface="+mj-lt"/>
              </a:rPr>
              <a:t>Modèle linéaire</a:t>
            </a:r>
            <a:endParaRPr lang="en-US" sz="3200" dirty="0">
              <a:latin typeface="Calibri"/>
              <a:ea typeface="+mj-lt"/>
              <a:cs typeface="+mj-lt"/>
            </a:endParaRPr>
          </a:p>
          <a:p>
            <a:endParaRPr lang="fr-FR" dirty="0">
              <a:latin typeface="Impact"/>
              <a:cs typeface="Calibri Ligh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8BC1A30-39B9-832F-33C7-5C71F9A60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31" y="1971046"/>
            <a:ext cx="5619750" cy="4238625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F989842-EDBF-BAAD-1704-A9CB8A15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63" y="1955605"/>
            <a:ext cx="5692238" cy="4282764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7DA7B63A-4D7A-5662-64BC-3ADF90122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089" y="5985967"/>
            <a:ext cx="1981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EC1D0-3832-E0C8-42D6-16B63BD1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+mj-lt"/>
                <a:cs typeface="+mj-lt"/>
              </a:rPr>
              <a:t>Modèle de machine </a:t>
            </a:r>
            <a:r>
              <a:rPr lang="fr-FR" dirty="0" err="1">
                <a:latin typeface="Impact"/>
                <a:ea typeface="+mj-lt"/>
                <a:cs typeface="+mj-lt"/>
              </a:rPr>
              <a:t>learning</a:t>
            </a:r>
            <a:br>
              <a:rPr lang="fr-FR" dirty="0">
                <a:latin typeface="Impact"/>
                <a:ea typeface="+mj-lt"/>
                <a:cs typeface="+mj-lt"/>
              </a:rPr>
            </a:br>
            <a:r>
              <a:rPr lang="fr-FR" sz="3200" dirty="0">
                <a:latin typeface="Calibri"/>
                <a:ea typeface="+mj-lt"/>
                <a:cs typeface="+mj-lt"/>
              </a:rPr>
              <a:t>Modèle Polynomiale de degré 5</a:t>
            </a:r>
            <a:endParaRPr lang="en-US" sz="3200" dirty="0">
              <a:latin typeface="Calibri"/>
              <a:ea typeface="+mj-lt"/>
              <a:cs typeface="+mj-lt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E3A7AB-77ED-6801-7887-BFE3A8B5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41" y="2612932"/>
            <a:ext cx="9717355" cy="1945450"/>
          </a:xfrm>
        </p:spPr>
      </p:pic>
    </p:spTree>
    <p:extLst>
      <p:ext uri="{BB962C8B-B14F-4D97-AF65-F5344CB8AC3E}">
        <p14:creationId xmlns:p14="http://schemas.microsoft.com/office/powerpoint/2010/main" val="8358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FB6CB-9E45-2737-51D0-517C7D97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+mj-lt"/>
                <a:cs typeface="+mj-lt"/>
              </a:rPr>
              <a:t>Modèle de machine </a:t>
            </a:r>
            <a:r>
              <a:rPr lang="fr-FR" dirty="0" err="1">
                <a:latin typeface="Impact"/>
                <a:ea typeface="+mj-lt"/>
                <a:cs typeface="+mj-lt"/>
              </a:rPr>
              <a:t>learning</a:t>
            </a:r>
            <a:br>
              <a:rPr lang="fr-FR" dirty="0">
                <a:latin typeface="Impact"/>
                <a:ea typeface="+mj-lt"/>
                <a:cs typeface="+mj-lt"/>
              </a:rPr>
            </a:br>
            <a:r>
              <a:rPr lang="fr-FR" sz="3200" dirty="0">
                <a:latin typeface="Calibri"/>
                <a:ea typeface="+mj-lt"/>
                <a:cs typeface="+mj-lt"/>
              </a:rPr>
              <a:t>Modèle Polynomiale de degré 5</a:t>
            </a:r>
            <a:endParaRPr lang="en-US" sz="3200" dirty="0">
              <a:latin typeface="Calibri"/>
              <a:ea typeface="+mj-lt"/>
              <a:cs typeface="+mj-l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A3A91C9-D722-0FBE-7B5C-F18C2BF2D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69" y="1819635"/>
            <a:ext cx="5648325" cy="4086225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E45DE0B-5F5F-372A-113C-486E7327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69" y="1640775"/>
            <a:ext cx="5632862" cy="4298867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54ED313-3BD5-A2AB-6032-C07AAE6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12" y="5723164"/>
            <a:ext cx="1905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30C35-A3CF-D02B-82AC-EE08DEB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cs typeface="Calibri Light"/>
              </a:rPr>
              <a:t>Modèle de machine </a:t>
            </a:r>
            <a:r>
              <a:rPr lang="fr-FR" dirty="0" err="1">
                <a:latin typeface="Impact"/>
                <a:cs typeface="Calibri Light"/>
              </a:rPr>
              <a:t>learning</a:t>
            </a:r>
            <a:br>
              <a:rPr lang="fr-FR" dirty="0">
                <a:latin typeface="Impact"/>
                <a:cs typeface="Calibri Light"/>
              </a:rPr>
            </a:br>
            <a:r>
              <a:rPr lang="fr-FR" sz="3200" dirty="0">
                <a:latin typeface="Calibri"/>
                <a:cs typeface="Calibri Light"/>
              </a:rPr>
              <a:t>Modèle Polynomiale de degré 6</a:t>
            </a:r>
            <a:endParaRPr lang="fr-FR" sz="3200" dirty="0">
              <a:latin typeface="Calibri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EF075423-3BD2-A364-6DD2-33F84231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07" y="1709665"/>
            <a:ext cx="5619750" cy="4029075"/>
          </a:xfr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A27250F4-5D54-A76D-0C3F-ABA8CE97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34" y="1551563"/>
            <a:ext cx="5553692" cy="4190302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FE407510-6C18-AD38-3061-E686A5CE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73" y="5856577"/>
            <a:ext cx="1905000" cy="409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3799EF-10AA-B8FC-838C-7E2DE95465D2}"/>
              </a:ext>
            </a:extLst>
          </p:cNvPr>
          <p:cNvSpPr txBox="1"/>
          <p:nvPr/>
        </p:nvSpPr>
        <p:spPr>
          <a:xfrm>
            <a:off x="3408218" y="5664530"/>
            <a:ext cx="83048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Impact"/>
              </a:rPr>
              <a:t>Nous </a:t>
            </a:r>
            <a:r>
              <a:rPr lang="en-US" dirty="0" err="1">
                <a:latin typeface="Impact"/>
              </a:rPr>
              <a:t>avons</a:t>
            </a:r>
            <a:r>
              <a:rPr lang="en-US" dirty="0">
                <a:latin typeface="Impact"/>
              </a:rPr>
              <a:t> affaire </a:t>
            </a:r>
            <a:r>
              <a:rPr lang="en-US" dirty="0" err="1">
                <a:latin typeface="Impact"/>
              </a:rPr>
              <a:t>ici</a:t>
            </a:r>
            <a:r>
              <a:rPr lang="en-US" dirty="0">
                <a:latin typeface="Impact"/>
              </a:rPr>
              <a:t> à un sur-</a:t>
            </a:r>
            <a:r>
              <a:rPr lang="en-US" dirty="0" err="1">
                <a:latin typeface="Impact"/>
              </a:rPr>
              <a:t>apprentissage</a:t>
            </a:r>
            <a:r>
              <a:rPr lang="en-US" dirty="0">
                <a:latin typeface="Impact"/>
              </a:rPr>
              <a:t>: à un </a:t>
            </a:r>
            <a:r>
              <a:rPr lang="en-US" dirty="0" err="1">
                <a:latin typeface="Impact"/>
              </a:rPr>
              <a:t>degré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supplémentaire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l'algorithme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surapprends</a:t>
            </a:r>
            <a:r>
              <a:rPr lang="en-US" dirty="0">
                <a:latin typeface="Impact"/>
              </a:rPr>
              <a:t> sur les </a:t>
            </a:r>
            <a:r>
              <a:rPr lang="en-US" dirty="0" err="1">
                <a:latin typeface="Impact"/>
              </a:rPr>
              <a:t>particularités</a:t>
            </a:r>
            <a:r>
              <a:rPr lang="en-US" dirty="0">
                <a:latin typeface="Impact"/>
              </a:rPr>
              <a:t> de </a:t>
            </a:r>
            <a:r>
              <a:rPr lang="en-US" dirty="0" err="1">
                <a:latin typeface="Impact"/>
              </a:rPr>
              <a:t>chaque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donnée</a:t>
            </a:r>
            <a:r>
              <a:rPr lang="en-US" dirty="0">
                <a:latin typeface="Impact"/>
              </a:rPr>
              <a:t>, et </a:t>
            </a:r>
            <a:r>
              <a:rPr lang="en-US" dirty="0" err="1">
                <a:latin typeface="Impact"/>
              </a:rPr>
              <a:t>donc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ses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prédictions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sont</a:t>
            </a:r>
            <a:r>
              <a:rPr lang="en-US" dirty="0">
                <a:latin typeface="Impact"/>
              </a:rPr>
              <a:t> </a:t>
            </a:r>
            <a:r>
              <a:rPr lang="en-US" dirty="0" err="1">
                <a:latin typeface="Impact"/>
              </a:rPr>
              <a:t>moins</a:t>
            </a:r>
            <a:r>
              <a:rPr lang="en-US" dirty="0">
                <a:latin typeface="Impact"/>
              </a:rPr>
              <a:t> précises</a:t>
            </a:r>
          </a:p>
        </p:txBody>
      </p:sp>
    </p:spTree>
    <p:extLst>
      <p:ext uri="{BB962C8B-B14F-4D97-AF65-F5344CB8AC3E}">
        <p14:creationId xmlns:p14="http://schemas.microsoft.com/office/powerpoint/2010/main" val="360967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98D0F-6FE8-2225-1FCE-147C75F0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8610-D7FE-E303-7693-B32F061E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8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195AF-CA81-355D-7086-9D686C0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253AA7-C7E9-B33B-73F7-C57BA14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4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E4443-93C7-BD6C-0F42-0E2DF376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04AD6-CBB0-D8F2-EEE6-5E5F1A87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9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89770-B0AA-22B4-2F36-9525FACD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Impact"/>
              </a:rPr>
              <a:t>Contexte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A02BE-3145-D580-AA54-0E7F9424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  <a:p>
            <a:pPr>
              <a:buClr>
                <a:srgbClr val="B8B2B2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04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E2644-1665-F645-D231-CFEDA322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Impact"/>
              </a:rPr>
              <a:t>Dataset</a:t>
            </a:r>
            <a:br>
              <a:rPr lang="fr-FR" dirty="0">
                <a:latin typeface="Impact"/>
              </a:rPr>
            </a:br>
            <a:r>
              <a:rPr lang="fr-FR" sz="3200" dirty="0">
                <a:latin typeface="Calibri"/>
                <a:cs typeface="Calibri"/>
              </a:rPr>
              <a:t>Consommation électrique aux Etats-Unis</a:t>
            </a:r>
            <a:endParaRPr lang="fr-FR" dirty="0" err="1"/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9907FE-54C4-5207-E7B3-795357F8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66" y="1689255"/>
            <a:ext cx="6648450" cy="2981325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6B4FD9-429E-162E-9E8F-03F2D3789B52}"/>
              </a:ext>
            </a:extLst>
          </p:cNvPr>
          <p:cNvSpPr txBox="1"/>
          <p:nvPr/>
        </p:nvSpPr>
        <p:spPr>
          <a:xfrm>
            <a:off x="7550727" y="1751610"/>
            <a:ext cx="44928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12 ans de data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31 décembre 2004 au 2 janvier 2018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Type: </a:t>
            </a:r>
            <a:r>
              <a:rPr lang="fr-FR" dirty="0" err="1">
                <a:cs typeface="Calibri"/>
              </a:rPr>
              <a:t>float</a:t>
            </a: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Fréquence: heure par heure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2 colonnes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121273 lignes</a:t>
            </a:r>
          </a:p>
          <a:p>
            <a:pPr marL="285750" indent="-285750">
              <a:buFont typeface="Arial"/>
              <a:buChar char="•"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8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76FF0-9C7C-C396-DB76-CB865874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Impact"/>
                <a:cs typeface="Calibri Light"/>
              </a:rPr>
              <a:t>Dataset</a:t>
            </a:r>
            <a:endParaRPr lang="fr-FR" dirty="0" err="1">
              <a:cs typeface="Calibri Light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25BC1C6-0268-6203-A5EE-DEDB0BBE9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331"/>
            <a:ext cx="10515600" cy="3751925"/>
          </a:xfrm>
        </p:spPr>
      </p:pic>
    </p:spTree>
    <p:extLst>
      <p:ext uri="{BB962C8B-B14F-4D97-AF65-F5344CB8AC3E}">
        <p14:creationId xmlns:p14="http://schemas.microsoft.com/office/powerpoint/2010/main" val="23271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14582-0072-1FB1-A995-A85583B2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cs typeface="Calibri Light"/>
              </a:rPr>
              <a:t>Split train/test</a:t>
            </a:r>
            <a:endParaRPr lang="fr-FR" dirty="0">
              <a:cs typeface="Calibri Light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EB3587-003F-0255-75D8-F756220A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16" y="1646949"/>
            <a:ext cx="4927271" cy="918483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435121E6-C824-8A3F-E032-FE4B6A25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1" y="2664563"/>
            <a:ext cx="9235043" cy="35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37595-B4BC-7824-3A07-E51A8479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cs typeface="Calibri Light"/>
              </a:rPr>
              <a:t>Modèle statistique</a:t>
            </a:r>
            <a:endParaRPr lang="fr-FR" dirty="0" err="1">
              <a:cs typeface="Calibri Light"/>
            </a:endParaRPr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61202D-11D4-D8FB-7B9C-8F257DDD9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43" y="2230942"/>
            <a:ext cx="6894739" cy="2521403"/>
          </a:xfrm>
        </p:spPr>
      </p:pic>
    </p:spTree>
    <p:extLst>
      <p:ext uri="{BB962C8B-B14F-4D97-AF65-F5344CB8AC3E}">
        <p14:creationId xmlns:p14="http://schemas.microsoft.com/office/powerpoint/2010/main" val="28123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948C-283C-8CA6-4553-270410AD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+mj-lt"/>
                <a:cs typeface="+mj-lt"/>
              </a:rPr>
              <a:t>Modèle statistique</a:t>
            </a:r>
            <a:br>
              <a:rPr lang="fr-FR" dirty="0">
                <a:ea typeface="+mj-lt"/>
                <a:cs typeface="+mj-lt"/>
              </a:rPr>
            </a:br>
            <a:r>
              <a:rPr lang="fr-FR" sz="3200" dirty="0">
                <a:latin typeface="Calibri"/>
                <a:ea typeface="+mj-lt"/>
                <a:cs typeface="+mj-lt"/>
              </a:rPr>
              <a:t>Consommation par semaine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A6AB5-3633-1587-E27B-A422AA334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69" y="3547434"/>
            <a:ext cx="8582025" cy="1689513"/>
          </a:xfr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BF6CDF-9E9D-32FC-1992-DEA24092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0" y="2315459"/>
            <a:ext cx="9492343" cy="11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15C7B-FD4E-E8EE-8706-C0EFDFC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+mj-lt"/>
                <a:cs typeface="+mj-lt"/>
              </a:rPr>
              <a:t>Modèle statistique</a:t>
            </a:r>
            <a:br>
              <a:rPr lang="fr-FR" dirty="0">
                <a:latin typeface="Impact"/>
                <a:ea typeface="+mj-lt"/>
                <a:cs typeface="+mj-lt"/>
              </a:rPr>
            </a:br>
            <a:r>
              <a:rPr lang="fr-FR" sz="3200" dirty="0">
                <a:latin typeface="Calibri"/>
                <a:ea typeface="+mj-lt"/>
                <a:cs typeface="+mj-lt"/>
              </a:rPr>
              <a:t>Consommation par semaine</a:t>
            </a:r>
            <a:endParaRPr lang="fr-FR" sz="3200" dirty="0">
              <a:latin typeface="Calibri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A255CBAA-1CA0-80DC-1790-B7E34ED1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" y="1887114"/>
            <a:ext cx="4408838" cy="3436670"/>
          </a:xfrm>
        </p:spPr>
      </p:pic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5BB94C-9492-1F71-F60E-A033E1FF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53" y="5288583"/>
            <a:ext cx="8769927" cy="1159617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F93096A4-EFEA-6517-C79D-073D2A8BE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96" y="2180700"/>
            <a:ext cx="7255823" cy="26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4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Grand écran</PresentationFormat>
  <Paragraphs>14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Prévoir la consommation électrique pour favoriser une distribution énergétique optimale. </vt:lpstr>
      <vt:lpstr>Problématique</vt:lpstr>
      <vt:lpstr>Contexte</vt:lpstr>
      <vt:lpstr>Dataset Consommation électrique aux Etats-Unis</vt:lpstr>
      <vt:lpstr>Dataset</vt:lpstr>
      <vt:lpstr>Split train/test</vt:lpstr>
      <vt:lpstr>Modèle statistique</vt:lpstr>
      <vt:lpstr>Modèle statistique Consommation par semaine</vt:lpstr>
      <vt:lpstr>Modèle statistique Consommation par semaine</vt:lpstr>
      <vt:lpstr>Modèle statistique Consommation par jour</vt:lpstr>
      <vt:lpstr>Modèle statistique </vt:lpstr>
      <vt:lpstr>Modèle de machine learning</vt:lpstr>
      <vt:lpstr>Modèle de machine learning Modèle linéaire</vt:lpstr>
      <vt:lpstr> Modèle de machine learning Modèle linéaire </vt:lpstr>
      <vt:lpstr>Modèle de machine learning Modèle Polynomiale de degré 5</vt:lpstr>
      <vt:lpstr>Modèle de machine learning Modèle Polynomiale de degré 5</vt:lpstr>
      <vt:lpstr>Modèle de machine learning Modèle Polynomiale de degré 6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279</cp:revision>
  <dcterms:created xsi:type="dcterms:W3CDTF">2019-10-16T03:03:10Z</dcterms:created>
  <dcterms:modified xsi:type="dcterms:W3CDTF">2023-01-21T20:55:22Z</dcterms:modified>
</cp:coreProperties>
</file>