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34"/>
  </p:notesMasterIdLst>
  <p:sldIdLst>
    <p:sldId id="256" r:id="rId3"/>
    <p:sldId id="257" r:id="rId4"/>
    <p:sldId id="258" r:id="rId5"/>
    <p:sldId id="28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12192000" cy="6858000"/>
  <p:notesSz cx="6858000" cy="9144000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Impact" panose="020B0806030902050204" pitchFamily="34" charset="0"/>
      <p:regular r:id="rId39"/>
    </p:embeddedFont>
    <p:embeddedFont>
      <p:font typeface="Century Schoolbook" panose="02040604050505020304" pitchFamily="18" charset="0"/>
      <p:regular r:id="rId40"/>
      <p:bold r:id="rId41"/>
      <p:italic r:id="rId42"/>
      <p:boldItalic r:id="rId43"/>
    </p:embeddedFont>
    <p:embeddedFont>
      <p:font typeface="Consolas" panose="020B0609020204030204" pitchFamily="49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10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5.fntdata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2.fntdata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8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7" name="Google Shape;21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rgbClr val="343437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lvl="1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lvl="2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lvl="3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lvl="4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lvl="5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lvl="6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lvl="7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lvl="8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 rot="5400000">
            <a:off x="6938169" y="2091531"/>
            <a:ext cx="5897562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 rot="5400000">
            <a:off x="1680369" y="-537369"/>
            <a:ext cx="589756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6126480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2"/>
          </p:nvPr>
        </p:nvSpPr>
        <p:spPr>
          <a:xfrm>
            <a:off x="1261872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3"/>
          </p:nvPr>
        </p:nvSpPr>
        <p:spPr>
          <a:xfrm>
            <a:off x="6126480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body" idx="4"/>
          </p:nvPr>
        </p:nvSpPr>
        <p:spPr>
          <a:xfrm>
            <a:off x="6126480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Schoolbook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4504267" y="685800"/>
            <a:ext cx="6079066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6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2"/>
          </p:nvPr>
        </p:nvSpPr>
        <p:spPr>
          <a:xfrm>
            <a:off x="841248" y="2099734"/>
            <a:ext cx="3200400" cy="38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Schoolbook"/>
              <a:buNone/>
              <a:defRPr sz="2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81" name="Google Shape;81;p12"/>
          <p:cNvPicPr preferRelativeResize="0">
            <a:picLocks noGrp="1"/>
          </p:cNvPicPr>
          <p:nvPr>
            <p:ph type="pic" idx="2"/>
          </p:nvPr>
        </p:nvPicPr>
        <p:blipFill/>
        <p:spPr>
          <a:xfrm>
            <a:off x="0" y="0"/>
            <a:ext cx="11292840" cy="512892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pic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>
            <a:off x="914400" y="6108589"/>
            <a:ext cx="9982200" cy="597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1"/>
          </p:nvPr>
        </p:nvSpPr>
        <p:spPr>
          <a:xfrm rot="5400000">
            <a:off x="3383884" y="-293212"/>
            <a:ext cx="4351337" cy="8595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A7A1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  <a:defRPr sz="44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43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ctrTitle"/>
          </p:nvPr>
        </p:nvSpPr>
        <p:spPr>
          <a:xfrm>
            <a:off x="4834441" y="1179144"/>
            <a:ext cx="5634751" cy="3074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Impact"/>
              <a:buNone/>
            </a:pPr>
            <a:r>
              <a:rPr lang="fr-FR" sz="3800">
                <a:latin typeface="Impact"/>
                <a:ea typeface="Impact"/>
                <a:cs typeface="Impact"/>
                <a:sym typeface="Impact"/>
              </a:rPr>
              <a:t>Prévoir la consommation électrique pour favoriser une distribution énergétique optimale.</a:t>
            </a:r>
            <a:endParaRPr sz="3800"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entury Schoolbook"/>
              <a:buNone/>
            </a:pPr>
            <a:endParaRPr sz="38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subTitle" idx="1"/>
          </p:nvPr>
        </p:nvSpPr>
        <p:spPr>
          <a:xfrm>
            <a:off x="4892379" y="4755204"/>
            <a:ext cx="5576813" cy="911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fr-FR" dirty="0"/>
              <a:t>Eloi Kling - </a:t>
            </a:r>
            <a:r>
              <a:rPr lang="fr-FR" dirty="0" err="1"/>
              <a:t>Téodore</a:t>
            </a:r>
            <a:r>
              <a:rPr lang="fr-FR" dirty="0"/>
              <a:t> </a:t>
            </a:r>
            <a:r>
              <a:rPr lang="fr-FR" dirty="0" err="1"/>
              <a:t>Autuly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mpact"/>
              <a:buNone/>
            </a:pPr>
            <a:r>
              <a:rPr lang="fr-FR" dirty="0">
                <a:latin typeface="Impact"/>
                <a:ea typeface="Impact"/>
                <a:cs typeface="Impact"/>
                <a:sym typeface="Impact"/>
              </a:rPr>
              <a:t>Modèle statistique</a:t>
            </a:r>
            <a:r>
              <a:rPr lang="fr-FR" dirty="0"/>
              <a:t/>
            </a:r>
            <a:br>
              <a:rPr lang="fr-FR" dirty="0"/>
            </a:br>
            <a:r>
              <a:rPr lang="fr-FR" sz="3200" dirty="0">
                <a:latin typeface="Century Schoolbook" panose="02040604050505020304" pitchFamily="18" charset="0"/>
                <a:ea typeface="Calibri"/>
                <a:cs typeface="Calibri"/>
                <a:sym typeface="Calibri"/>
              </a:rPr>
              <a:t>Consommation par semaine</a:t>
            </a:r>
            <a:endParaRPr dirty="0">
              <a:latin typeface="Century Schoolbook" panose="02040604050505020304" pitchFamily="18" charset="0"/>
            </a:endParaRPr>
          </a:p>
        </p:txBody>
      </p:sp>
      <p:pic>
        <p:nvPicPr>
          <p:cNvPr id="156" name="Google Shape;156;p23" descr="Une image contenant texte&#10;&#10;Description générée automatiquement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5169" y="3547434"/>
            <a:ext cx="8582025" cy="1689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3" descr="Une image contenant texte&#10;&#10;Description générée automatiquemen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5230" y="2315459"/>
            <a:ext cx="9492343" cy="1118717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3"/>
          <p:cNvSpPr txBox="1"/>
          <p:nvPr/>
        </p:nvSpPr>
        <p:spPr>
          <a:xfrm>
            <a:off x="4301924" y="2652532"/>
            <a:ext cx="3597797" cy="27972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>
            <a:spLocks noGrp="1"/>
          </p:cNvSpPr>
          <p:nvPr>
            <p:ph type="title"/>
          </p:nvPr>
        </p:nvSpPr>
        <p:spPr>
          <a:xfrm>
            <a:off x="1281607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mpact"/>
              <a:buNone/>
            </a:pPr>
            <a:r>
              <a:rPr lang="fr-FR" dirty="0">
                <a:latin typeface="Impact"/>
                <a:ea typeface="Impact"/>
                <a:cs typeface="Impact"/>
                <a:sym typeface="Impact"/>
              </a:rPr>
              <a:t>Modèle statistique</a:t>
            </a:r>
            <a:br>
              <a:rPr lang="fr-FR" dirty="0">
                <a:latin typeface="Impact"/>
                <a:ea typeface="Impact"/>
                <a:cs typeface="Impact"/>
                <a:sym typeface="Impact"/>
              </a:rPr>
            </a:br>
            <a:r>
              <a:rPr lang="fr-FR" sz="3200" dirty="0">
                <a:latin typeface="Century Schoolbook" panose="02040604050505020304" pitchFamily="18" charset="0"/>
                <a:ea typeface="Calibri"/>
                <a:cs typeface="Calibri"/>
                <a:sym typeface="Calibri"/>
              </a:rPr>
              <a:t>Consommation par semaine</a:t>
            </a:r>
            <a:endParaRPr sz="3200" dirty="0">
              <a:latin typeface="Century Schoolbook" panose="02040604050505020304" pitchFamily="18" charset="0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2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45193" y="1851913"/>
            <a:ext cx="4408838" cy="3436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54031" y="2180700"/>
            <a:ext cx="6449521" cy="269452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4"/>
          <p:cNvSpPr txBox="1"/>
          <p:nvPr/>
        </p:nvSpPr>
        <p:spPr>
          <a:xfrm>
            <a:off x="345193" y="5644360"/>
            <a:ext cx="617718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dk1"/>
                </a:solidFill>
                <a:latin typeface="Century Schoolbook" panose="02040604050505020304" pitchFamily="18" charset="0"/>
                <a:ea typeface="Century Schoolbook"/>
                <a:cs typeface="Century Schoolbook"/>
                <a:sym typeface="Century Schoolbook"/>
              </a:rPr>
              <a:t>Consommation moyenne par </a:t>
            </a:r>
            <a:r>
              <a:rPr lang="fr-FR" sz="1800" dirty="0" smtClean="0">
                <a:solidFill>
                  <a:schemeClr val="dk1"/>
                </a:solidFill>
                <a:latin typeface="Century Schoolbook" panose="02040604050505020304" pitchFamily="18" charset="0"/>
                <a:ea typeface="Century Schoolbook"/>
                <a:cs typeface="Century Schoolbook"/>
                <a:sym typeface="Century Schoolbook"/>
              </a:rPr>
              <a:t>semaine : </a:t>
            </a:r>
            <a:r>
              <a:rPr lang="fr-FR" sz="1800" dirty="0">
                <a:solidFill>
                  <a:schemeClr val="dk1"/>
                </a:solidFill>
                <a:latin typeface="Century Schoolbook" panose="02040604050505020304" pitchFamily="18" charset="0"/>
                <a:ea typeface="Century Schoolbook"/>
                <a:cs typeface="Century Schoolbook"/>
                <a:sym typeface="Century Schoolbook"/>
              </a:rPr>
              <a:t>2 560 000 </a:t>
            </a:r>
            <a:r>
              <a:rPr lang="fr-FR" sz="1800" dirty="0" smtClean="0">
                <a:solidFill>
                  <a:schemeClr val="dk1"/>
                </a:solidFill>
                <a:latin typeface="Century Schoolbook" panose="02040604050505020304" pitchFamily="18" charset="0"/>
                <a:ea typeface="Century Schoolbook"/>
                <a:cs typeface="Century Schoolbook"/>
                <a:sym typeface="Century Schoolbook"/>
              </a:rPr>
              <a:t>MW</a:t>
            </a:r>
            <a:endParaRPr dirty="0">
              <a:latin typeface="Century Schoolbook" panose="02040604050505020304" pitchFamily="18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345193" y="5309593"/>
            <a:ext cx="3344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entury Schoolbook" panose="02040604050505020304" pitchFamily="18" charset="0"/>
              </a:rPr>
              <a:t>Erreur RMSE :  279 583 </a:t>
            </a:r>
            <a:r>
              <a:rPr lang="fr-FR" sz="1600" dirty="0" smtClean="0">
                <a:latin typeface="Century Schoolbook" panose="02040604050505020304" pitchFamily="18" charset="0"/>
              </a:rPr>
              <a:t>MW</a:t>
            </a:r>
            <a:endParaRPr lang="fr-FR" sz="1600" dirty="0">
              <a:latin typeface="Century Schoolbook" panose="02040604050505020304" pitchFamily="18" charset="0"/>
            </a:endParaRPr>
          </a:p>
        </p:txBody>
      </p:sp>
      <p:sp>
        <p:nvSpPr>
          <p:cNvPr id="3" name="Flèche droite 2"/>
          <p:cNvSpPr/>
          <p:nvPr/>
        </p:nvSpPr>
        <p:spPr>
          <a:xfrm>
            <a:off x="6130958" y="5463481"/>
            <a:ext cx="782832" cy="292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7279212" y="5395766"/>
            <a:ext cx="3368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Impact" panose="020B0806030902050204" pitchFamily="34" charset="0"/>
              </a:rPr>
              <a:t>Erreur de 11%</a:t>
            </a:r>
          </a:p>
          <a:p>
            <a:r>
              <a:rPr lang="fr-FR" sz="1600" dirty="0" smtClean="0">
                <a:latin typeface="Impact" panose="020B0806030902050204" pitchFamily="34" charset="0"/>
              </a:rPr>
              <a:t>       </a:t>
            </a:r>
            <a:endParaRPr lang="fr-FR" sz="1600" dirty="0">
              <a:latin typeface="Impact" panose="020B080603090205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mpact"/>
              <a:buNone/>
            </a:pPr>
            <a:r>
              <a:rPr lang="fr-FR" dirty="0">
                <a:latin typeface="Impact"/>
                <a:ea typeface="Impact"/>
                <a:cs typeface="Impact"/>
                <a:sym typeface="Impact"/>
              </a:rPr>
              <a:t>Modèle statistique</a:t>
            </a:r>
            <a:r>
              <a:rPr lang="fr-FR" sz="3200" dirty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fr-FR" sz="3200" dirty="0">
                <a:latin typeface="Calibri"/>
                <a:ea typeface="Calibri"/>
                <a:cs typeface="Calibri"/>
                <a:sym typeface="Calibri"/>
              </a:rPr>
            </a:br>
            <a:r>
              <a:rPr lang="fr-FR" sz="3200" dirty="0">
                <a:latin typeface="Century Schoolbook" panose="02040604050505020304" pitchFamily="18" charset="0"/>
                <a:ea typeface="Calibri"/>
                <a:cs typeface="Calibri"/>
                <a:sym typeface="Calibri"/>
              </a:rPr>
              <a:t>Consommation par jour</a:t>
            </a:r>
            <a:endParaRPr dirty="0">
              <a:latin typeface="Century Schoolbook" panose="02040604050505020304" pitchFamily="18" charset="0"/>
            </a:endParaRPr>
          </a:p>
        </p:txBody>
      </p:sp>
      <p:pic>
        <p:nvPicPr>
          <p:cNvPr id="173" name="Google Shape;173;p2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99889" y="1749992"/>
            <a:ext cx="5301961" cy="3809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01850" y="1592522"/>
            <a:ext cx="5286497" cy="396734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/>
          <p:cNvSpPr txBox="1"/>
          <p:nvPr/>
        </p:nvSpPr>
        <p:spPr>
          <a:xfrm>
            <a:off x="745725" y="5608421"/>
            <a:ext cx="3276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>
                <a:latin typeface="Impact" panose="020B0806030902050204" pitchFamily="34" charset="0"/>
              </a:rPr>
              <a:t>Erreur</a:t>
            </a:r>
            <a:r>
              <a:rPr lang="fr-FR" sz="1800" dirty="0" smtClean="0">
                <a:latin typeface="Impact" panose="020B0806030902050204" pitchFamily="34" charset="0"/>
              </a:rPr>
              <a:t> </a:t>
            </a:r>
            <a:r>
              <a:rPr lang="fr-FR" sz="1800" dirty="0" smtClean="0">
                <a:latin typeface="Impact" panose="020B0806030902050204" pitchFamily="34" charset="0"/>
              </a:rPr>
              <a:t>: </a:t>
            </a:r>
            <a:r>
              <a:rPr lang="fr-FR" sz="1800" dirty="0" smtClean="0">
                <a:latin typeface="Impact" panose="020B0806030902050204" pitchFamily="34" charset="0"/>
              </a:rPr>
              <a:t>45 819 MW</a:t>
            </a:r>
            <a:endParaRPr lang="fr-FR" sz="1800" dirty="0">
              <a:latin typeface="Impact" panose="020B0806030902050204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305659" y="5576634"/>
            <a:ext cx="6752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entury Schoolbook" panose="02040604050505020304" pitchFamily="18" charset="0"/>
              </a:rPr>
              <a:t>En moyenne aux Etats Unis, consommation d’un ménage : 10,8 </a:t>
            </a:r>
            <a:r>
              <a:rPr lang="fr-FR" dirty="0" err="1" smtClean="0">
                <a:latin typeface="Century Schoolbook" panose="02040604050505020304" pitchFamily="18" charset="0"/>
              </a:rPr>
              <a:t>MWh</a:t>
            </a:r>
            <a:endParaRPr lang="fr-FR" dirty="0" smtClean="0">
              <a:latin typeface="Century Schoolbook" panose="02040604050505020304" pitchFamily="18" charset="0"/>
            </a:endParaRPr>
          </a:p>
          <a:p>
            <a:r>
              <a:rPr lang="fr-FR" dirty="0">
                <a:latin typeface="Century Schoolbook" panose="02040604050505020304" pitchFamily="18" charset="0"/>
              </a:rPr>
              <a:t>	</a:t>
            </a:r>
            <a:r>
              <a:rPr lang="fr-FR" b="1" dirty="0" smtClean="0">
                <a:latin typeface="Century Schoolbook" panose="02040604050505020304" pitchFamily="18" charset="0"/>
              </a:rPr>
              <a:t>15 273  000 </a:t>
            </a:r>
            <a:r>
              <a:rPr lang="fr-FR" dirty="0" smtClean="0">
                <a:latin typeface="Century Schoolbook" panose="02040604050505020304" pitchFamily="18" charset="0"/>
              </a:rPr>
              <a:t>ménages sont privés d’électricité</a:t>
            </a:r>
            <a:endParaRPr lang="fr-FR" dirty="0">
              <a:latin typeface="Century Schoolbook" panose="02040604050505020304" pitchFamily="18" charset="0"/>
            </a:endParaRPr>
          </a:p>
        </p:txBody>
      </p:sp>
      <p:sp>
        <p:nvSpPr>
          <p:cNvPr id="4" name="Flèche droite 3"/>
          <p:cNvSpPr/>
          <p:nvPr/>
        </p:nvSpPr>
        <p:spPr>
          <a:xfrm>
            <a:off x="2773934" y="5687379"/>
            <a:ext cx="953870" cy="258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lèche droite 4"/>
          <p:cNvSpPr/>
          <p:nvPr/>
        </p:nvSpPr>
        <p:spPr>
          <a:xfrm>
            <a:off x="4600678" y="5921836"/>
            <a:ext cx="526273" cy="111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mpact"/>
              <a:buNone/>
            </a:pPr>
            <a:r>
              <a:rPr lang="fr-FR" dirty="0">
                <a:latin typeface="Impact"/>
                <a:ea typeface="Impact"/>
                <a:cs typeface="Impact"/>
                <a:sym typeface="Impact"/>
              </a:rPr>
              <a:t>Modèle de </a:t>
            </a:r>
            <a:r>
              <a:rPr lang="fr-FR" dirty="0" smtClean="0">
                <a:latin typeface="Impact"/>
                <a:ea typeface="Impact"/>
                <a:cs typeface="Impact"/>
                <a:sym typeface="Impact"/>
              </a:rPr>
              <a:t>Machine </a:t>
            </a:r>
            <a:r>
              <a:rPr lang="fr-FR" dirty="0">
                <a:latin typeface="Impact"/>
                <a:ea typeface="Impact"/>
                <a:cs typeface="Impact"/>
                <a:sym typeface="Impact"/>
              </a:rPr>
              <a:t>L</a:t>
            </a:r>
            <a:r>
              <a:rPr lang="fr-FR" dirty="0" smtClean="0">
                <a:latin typeface="Impact"/>
                <a:ea typeface="Impact"/>
                <a:cs typeface="Impact"/>
                <a:sym typeface="Impact"/>
              </a:rPr>
              <a:t>earning</a:t>
            </a:r>
            <a:r>
              <a:rPr lang="fr-FR" dirty="0">
                <a:latin typeface="Impact"/>
                <a:ea typeface="Impact"/>
                <a:cs typeface="Impact"/>
                <a:sym typeface="Impact"/>
              </a:rPr>
              <a:t/>
            </a:r>
            <a:br>
              <a:rPr lang="fr-FR" dirty="0">
                <a:latin typeface="Impact"/>
                <a:ea typeface="Impact"/>
                <a:cs typeface="Impact"/>
                <a:sym typeface="Impact"/>
              </a:rPr>
            </a:br>
            <a:r>
              <a:rPr lang="fr-FR" sz="3200" dirty="0">
                <a:latin typeface="Century Schoolbook" panose="02040604050505020304" pitchFamily="18" charset="0"/>
                <a:ea typeface="Calibri"/>
                <a:cs typeface="Calibri"/>
                <a:sym typeface="Calibri"/>
              </a:rPr>
              <a:t>Modèle </a:t>
            </a:r>
            <a:r>
              <a:rPr lang="fr-FR" sz="3200" dirty="0" smtClean="0">
                <a:latin typeface="Century Schoolbook" panose="02040604050505020304" pitchFamily="18" charset="0"/>
                <a:ea typeface="Calibri"/>
                <a:cs typeface="Calibri"/>
                <a:sym typeface="Calibri"/>
              </a:rPr>
              <a:t>linéaire </a:t>
            </a:r>
            <a:endParaRPr dirty="0">
              <a:latin typeface="Century Schoolbook" panose="02040604050505020304" pitchFamily="18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087" y="1691322"/>
            <a:ext cx="6538198" cy="47287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7500"/>
              <a:buFont typeface="Impact"/>
              <a:buNone/>
            </a:pPr>
            <a:r>
              <a:rPr lang="fr-FR" dirty="0">
                <a:latin typeface="Impact"/>
                <a:ea typeface="Impact"/>
                <a:cs typeface="Impact"/>
                <a:sym typeface="Impact"/>
              </a:rPr>
              <a:t/>
            </a:r>
            <a:br>
              <a:rPr lang="fr-FR" dirty="0">
                <a:latin typeface="Impact"/>
                <a:ea typeface="Impact"/>
                <a:cs typeface="Impact"/>
                <a:sym typeface="Impact"/>
              </a:rPr>
            </a:br>
            <a:r>
              <a:rPr lang="fr-FR" dirty="0">
                <a:latin typeface="Impact"/>
                <a:ea typeface="Impact"/>
                <a:cs typeface="Impact"/>
                <a:sym typeface="Impact"/>
              </a:rPr>
              <a:t>Modèle de machine </a:t>
            </a:r>
            <a:r>
              <a:rPr lang="fr-FR" dirty="0" err="1">
                <a:latin typeface="Impact"/>
                <a:ea typeface="Impact"/>
                <a:cs typeface="Impact"/>
                <a:sym typeface="Impact"/>
              </a:rPr>
              <a:t>learning</a:t>
            </a:r>
            <a:r>
              <a:rPr lang="fr-FR" dirty="0">
                <a:latin typeface="Impact"/>
                <a:ea typeface="Impact"/>
                <a:cs typeface="Impact"/>
                <a:sym typeface="Impact"/>
              </a:rPr>
              <a:t/>
            </a:r>
            <a:br>
              <a:rPr lang="fr-FR" dirty="0">
                <a:latin typeface="Impact"/>
                <a:ea typeface="Impact"/>
                <a:cs typeface="Impact"/>
                <a:sym typeface="Impact"/>
              </a:rPr>
            </a:br>
            <a:r>
              <a:rPr lang="fr-FR" sz="3200" dirty="0">
                <a:latin typeface="Century Schoolbook" panose="02040604050505020304" pitchFamily="18" charset="0"/>
                <a:ea typeface="Calibri"/>
                <a:cs typeface="Calibri"/>
                <a:sym typeface="Calibri"/>
              </a:rPr>
              <a:t>Modèle linéaire</a:t>
            </a:r>
            <a:endParaRPr sz="3200" dirty="0">
              <a:latin typeface="Century Schoolbook" panose="02040604050505020304" pitchFamily="18" charset="0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2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56878" y="1872085"/>
            <a:ext cx="5372347" cy="4060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72349" y="1876436"/>
            <a:ext cx="5365667" cy="403536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/>
          <p:cNvSpPr txBox="1"/>
          <p:nvPr/>
        </p:nvSpPr>
        <p:spPr>
          <a:xfrm>
            <a:off x="5552184" y="5911798"/>
            <a:ext cx="198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>
                <a:latin typeface="Impact" panose="020B0806030902050204" pitchFamily="34" charset="0"/>
              </a:rPr>
              <a:t>Erreur</a:t>
            </a:r>
            <a:r>
              <a:rPr lang="fr-FR" sz="1800" dirty="0" smtClean="0">
                <a:latin typeface="Impact" panose="020B0806030902050204" pitchFamily="34" charset="0"/>
              </a:rPr>
              <a:t> </a:t>
            </a:r>
            <a:r>
              <a:rPr lang="fr-FR" sz="1800" dirty="0" smtClean="0">
                <a:latin typeface="Impact" panose="020B0806030902050204" pitchFamily="34" charset="0"/>
              </a:rPr>
              <a:t>: 49 437</a:t>
            </a:r>
            <a:endParaRPr lang="fr-FR" sz="1800" dirty="0">
              <a:latin typeface="Impact" panose="020B080603090205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7500"/>
              <a:buFont typeface="Century Schoolbook"/>
              <a:buNone/>
            </a:pPr>
            <a:r>
              <a:rPr lang="fr-FR" dirty="0"/>
              <a:t/>
            </a:r>
            <a:br>
              <a:rPr lang="fr-FR" dirty="0"/>
            </a:br>
            <a:r>
              <a:rPr lang="fr-FR" sz="4900" dirty="0">
                <a:latin typeface="Impact"/>
                <a:ea typeface="Impact"/>
                <a:cs typeface="Impact"/>
                <a:sym typeface="Impact"/>
              </a:rPr>
              <a:t>Modèle de machine </a:t>
            </a:r>
            <a:r>
              <a:rPr lang="fr-FR" sz="4900" dirty="0" err="1">
                <a:latin typeface="Impact"/>
                <a:ea typeface="Impact"/>
                <a:cs typeface="Impact"/>
                <a:sym typeface="Impact"/>
              </a:rPr>
              <a:t>learning</a:t>
            </a:r>
            <a:r>
              <a:rPr lang="fr-FR" dirty="0"/>
              <a:t/>
            </a:r>
            <a:br>
              <a:rPr lang="fr-FR" dirty="0"/>
            </a:br>
            <a:r>
              <a:rPr lang="fr-FR" sz="3600" dirty="0"/>
              <a:t>Modèle </a:t>
            </a:r>
            <a:r>
              <a:rPr lang="fr-FR" sz="3600" dirty="0" smtClean="0"/>
              <a:t>Polynomiale</a:t>
            </a:r>
            <a:endParaRPr sz="3600" dirty="0"/>
          </a:p>
        </p:txBody>
      </p:sp>
      <p:pic>
        <p:nvPicPr>
          <p:cNvPr id="197" name="Google Shape;197;p2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96747" y="1802219"/>
            <a:ext cx="4497936" cy="4351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58296" y="1801595"/>
            <a:ext cx="4564083" cy="4353278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8"/>
          <p:cNvSpPr/>
          <p:nvPr/>
        </p:nvSpPr>
        <p:spPr>
          <a:xfrm>
            <a:off x="5353792" y="3592285"/>
            <a:ext cx="781792" cy="29688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3950" cap="flat" cmpd="sng">
            <a:solidFill>
              <a:srgbClr val="5151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mpact"/>
              <a:buNone/>
            </a:pPr>
            <a:r>
              <a:rPr lang="fr-FR" dirty="0">
                <a:latin typeface="Impact"/>
                <a:ea typeface="Impact"/>
                <a:cs typeface="Impact"/>
                <a:sym typeface="Impact"/>
              </a:rPr>
              <a:t>Modèle de </a:t>
            </a:r>
            <a:r>
              <a:rPr lang="fr-FR" dirty="0" smtClean="0">
                <a:latin typeface="Impact"/>
                <a:ea typeface="Impact"/>
                <a:cs typeface="Impact"/>
                <a:sym typeface="Impact"/>
              </a:rPr>
              <a:t>Machine Learning</a:t>
            </a:r>
            <a:r>
              <a:rPr lang="fr-FR" dirty="0">
                <a:latin typeface="Impact"/>
                <a:ea typeface="Impact"/>
                <a:cs typeface="Impact"/>
                <a:sym typeface="Impact"/>
              </a:rPr>
              <a:t/>
            </a:r>
            <a:br>
              <a:rPr lang="fr-FR" dirty="0">
                <a:latin typeface="Impact"/>
                <a:ea typeface="Impact"/>
                <a:cs typeface="Impact"/>
                <a:sym typeface="Impact"/>
              </a:rPr>
            </a:br>
            <a:r>
              <a:rPr lang="fr-FR" sz="3200" dirty="0">
                <a:latin typeface="Century Schoolbook" panose="02040604050505020304" pitchFamily="18" charset="0"/>
                <a:ea typeface="Calibri"/>
                <a:cs typeface="Calibri"/>
                <a:sym typeface="Calibri"/>
              </a:rPr>
              <a:t>Modèle Polynomiale de degré 5</a:t>
            </a:r>
            <a:endParaRPr sz="3200" dirty="0">
              <a:latin typeface="Century Schoolbook" panose="02040604050505020304" pitchFamily="18" charset="0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3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1917076"/>
            <a:ext cx="5509779" cy="3977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16289" y="1753915"/>
            <a:ext cx="5425044" cy="414052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/>
          <p:cNvSpPr txBox="1"/>
          <p:nvPr/>
        </p:nvSpPr>
        <p:spPr>
          <a:xfrm>
            <a:off x="891375" y="6017555"/>
            <a:ext cx="22892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Impact" panose="020B0806030902050204" pitchFamily="34" charset="0"/>
              </a:rPr>
              <a:t>Erreur </a:t>
            </a:r>
            <a:r>
              <a:rPr lang="fr-FR" sz="1600" dirty="0" smtClean="0">
                <a:latin typeface="Impact" panose="020B0806030902050204" pitchFamily="34" charset="0"/>
              </a:rPr>
              <a:t>: </a:t>
            </a:r>
            <a:r>
              <a:rPr lang="fr-FR" sz="1600" dirty="0" smtClean="0">
                <a:latin typeface="Impact" panose="020B0806030902050204" pitchFamily="34" charset="0"/>
              </a:rPr>
              <a:t>43 975 MW</a:t>
            </a:r>
            <a:endParaRPr lang="fr-FR" sz="1600" dirty="0">
              <a:latin typeface="Impact" panose="020B0806030902050204" pitchFamily="34" charset="0"/>
            </a:endParaRPr>
          </a:p>
        </p:txBody>
      </p:sp>
      <p:sp>
        <p:nvSpPr>
          <p:cNvPr id="3" name="Flèche droite 2"/>
          <p:cNvSpPr/>
          <p:nvPr/>
        </p:nvSpPr>
        <p:spPr>
          <a:xfrm>
            <a:off x="2637945" y="6078120"/>
            <a:ext cx="1085439" cy="217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4183873" y="5894444"/>
            <a:ext cx="6278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Century Schoolbook" panose="02040604050505020304" pitchFamily="18" charset="0"/>
              </a:rPr>
              <a:t>On économise 5000 MW par rapport à notre régression </a:t>
            </a:r>
            <a:r>
              <a:rPr lang="fr-FR" sz="1600" dirty="0" smtClean="0">
                <a:latin typeface="Century Schoolbook" panose="02040604050505020304" pitchFamily="18" charset="0"/>
              </a:rPr>
              <a:t>linéaire et on passe à 14 658 333 mé</a:t>
            </a:r>
            <a:r>
              <a:rPr lang="fr-FR" sz="1600" dirty="0" smtClean="0">
                <a:latin typeface="Century Schoolbook" panose="02040604050505020304" pitchFamily="18" charset="0"/>
              </a:rPr>
              <a:t>nages</a:t>
            </a:r>
            <a:endParaRPr lang="fr-FR" sz="1600" dirty="0">
              <a:latin typeface="Century Schoolbook" panose="02040604050505020304" pitchFamily="18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902" y="81357"/>
            <a:ext cx="1792941" cy="16725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mpact"/>
              <a:buNone/>
            </a:pPr>
            <a:r>
              <a:rPr lang="fr-FR" dirty="0">
                <a:latin typeface="Impact"/>
                <a:ea typeface="Impact"/>
                <a:cs typeface="Impact"/>
                <a:sym typeface="Impact"/>
              </a:rPr>
              <a:t>Modèle de M</a:t>
            </a:r>
            <a:r>
              <a:rPr lang="fr-FR" dirty="0" smtClean="0">
                <a:latin typeface="Impact"/>
                <a:ea typeface="Impact"/>
                <a:cs typeface="Impact"/>
                <a:sym typeface="Impact"/>
              </a:rPr>
              <a:t>achine Learning</a:t>
            </a:r>
            <a:r>
              <a:rPr lang="fr-FR" dirty="0">
                <a:latin typeface="Impact"/>
                <a:ea typeface="Impact"/>
                <a:cs typeface="Impact"/>
                <a:sym typeface="Impact"/>
              </a:rPr>
              <a:t/>
            </a:r>
            <a:br>
              <a:rPr lang="fr-FR" dirty="0">
                <a:latin typeface="Impact"/>
                <a:ea typeface="Impact"/>
                <a:cs typeface="Impact"/>
                <a:sym typeface="Impact"/>
              </a:rPr>
            </a:br>
            <a:r>
              <a:rPr lang="fr-FR" sz="3200" dirty="0">
                <a:latin typeface="Century Schoolbook" panose="02040604050505020304" pitchFamily="18" charset="0"/>
                <a:ea typeface="Calibri"/>
                <a:cs typeface="Calibri"/>
                <a:sym typeface="Calibri"/>
              </a:rPr>
              <a:t>Modèle Polynomiale de degré 6</a:t>
            </a:r>
            <a:endParaRPr sz="3200" dirty="0">
              <a:latin typeface="Century Schoolbook" panose="02040604050505020304" pitchFamily="18" charset="0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p3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9891" y="1709665"/>
            <a:ext cx="5619750" cy="402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1"/>
          <p:cNvPicPr preferRelativeResize="0"/>
          <p:nvPr/>
        </p:nvPicPr>
        <p:blipFill rotWithShape="1">
          <a:blip r:embed="rId4">
            <a:alphaModFix/>
          </a:blip>
          <a:srcRect t="1168" r="-175" b="234"/>
          <a:stretch/>
        </p:blipFill>
        <p:spPr>
          <a:xfrm>
            <a:off x="5694218" y="1610940"/>
            <a:ext cx="5583385" cy="4131009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1"/>
          <p:cNvSpPr txBox="1"/>
          <p:nvPr/>
        </p:nvSpPr>
        <p:spPr>
          <a:xfrm>
            <a:off x="2596737" y="5684322"/>
            <a:ext cx="830481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dk1"/>
                </a:solidFill>
                <a:latin typeface="Century Schoolbook" panose="02040604050505020304" pitchFamily="18" charset="0"/>
                <a:ea typeface="Impact"/>
                <a:cs typeface="Impact"/>
                <a:sym typeface="Impact"/>
              </a:rPr>
              <a:t>Nous avons affaire ici à un sur-apprentissage: à un degré supplémentaire l'algorithme </a:t>
            </a:r>
            <a:r>
              <a:rPr lang="fr-FR" sz="1800" dirty="0" smtClean="0">
                <a:solidFill>
                  <a:schemeClr val="dk1"/>
                </a:solidFill>
                <a:latin typeface="Century Schoolbook" panose="02040604050505020304" pitchFamily="18" charset="0"/>
                <a:ea typeface="Impact"/>
                <a:cs typeface="Impact"/>
                <a:sym typeface="Impact"/>
              </a:rPr>
              <a:t>sur-apprends </a:t>
            </a:r>
            <a:r>
              <a:rPr lang="fr-FR" sz="1800" dirty="0">
                <a:solidFill>
                  <a:schemeClr val="dk1"/>
                </a:solidFill>
                <a:latin typeface="Century Schoolbook" panose="02040604050505020304" pitchFamily="18" charset="0"/>
                <a:ea typeface="Impact"/>
                <a:cs typeface="Impact"/>
                <a:sym typeface="Impact"/>
              </a:rPr>
              <a:t>sur les particularités de chaque donnée, et donc ses prédictions sont moins précises</a:t>
            </a:r>
            <a:endParaRPr dirty="0">
              <a:latin typeface="Century Schoolbook" panose="02040604050505020304" pitchFamily="18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29009" y="5992098"/>
            <a:ext cx="2208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Impact" panose="020B0806030902050204" pitchFamily="34" charset="0"/>
              </a:rPr>
              <a:t>Erreur </a:t>
            </a:r>
            <a:r>
              <a:rPr lang="fr-FR" sz="1600" dirty="0" smtClean="0">
                <a:latin typeface="Impact" panose="020B0806030902050204" pitchFamily="34" charset="0"/>
              </a:rPr>
              <a:t>:  44 714 MW</a:t>
            </a:r>
            <a:endParaRPr lang="fr-FR" sz="1600" dirty="0">
              <a:latin typeface="Impact" panose="020B0806030902050204" pitchFamily="34" charset="0"/>
            </a:endParaRPr>
          </a:p>
        </p:txBody>
      </p:sp>
      <p:sp>
        <p:nvSpPr>
          <p:cNvPr id="3" name="Flèche droite 2"/>
          <p:cNvSpPr/>
          <p:nvPr/>
        </p:nvSpPr>
        <p:spPr>
          <a:xfrm>
            <a:off x="1840219" y="6034180"/>
            <a:ext cx="756518" cy="2236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mpact"/>
              <a:buNone/>
            </a:pPr>
            <a:r>
              <a:rPr lang="fr-FR">
                <a:latin typeface="Impact"/>
                <a:ea typeface="Impact"/>
                <a:cs typeface="Impact"/>
                <a:sym typeface="Impact"/>
              </a:rPr>
              <a:t>Modèle de boosting de gradient (extrême)</a:t>
            </a:r>
            <a:br>
              <a:rPr lang="fr-FR">
                <a:latin typeface="Impact"/>
                <a:ea typeface="Impact"/>
                <a:cs typeface="Impact"/>
                <a:sym typeface="Impact"/>
              </a:rPr>
            </a:b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32"/>
          <p:cNvSpPr txBox="1"/>
          <p:nvPr/>
        </p:nvSpPr>
        <p:spPr>
          <a:xfrm>
            <a:off x="1259457" y="1158815"/>
            <a:ext cx="853727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des librairies nécessaires, initialisation et mise en forme du set de données.</a:t>
            </a:r>
            <a:endParaRPr/>
          </a:p>
        </p:txBody>
      </p:sp>
      <p:pic>
        <p:nvPicPr>
          <p:cNvPr id="230" name="Google Shape;230;p32" descr="Une image contenant texte&#10;&#10;Description générée automatiquement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95192" y="2675103"/>
            <a:ext cx="10888153" cy="3176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mpact"/>
              <a:buNone/>
            </a:pPr>
            <a:r>
              <a:rPr lang="fr-FR" b="1">
                <a:latin typeface="Impact"/>
                <a:ea typeface="Impact"/>
                <a:cs typeface="Impact"/>
                <a:sym typeface="Impact"/>
              </a:rPr>
              <a:t>Séparation du set de données.</a:t>
            </a:r>
            <a:endParaRPr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endParaRPr/>
          </a:p>
        </p:txBody>
      </p:sp>
      <p:sp>
        <p:nvSpPr>
          <p:cNvPr id="236" name="Google Shape;236;p33"/>
          <p:cNvSpPr txBox="1">
            <a:spLocks noGrp="1"/>
          </p:cNvSpPr>
          <p:nvPr>
            <p:ph type="body" idx="1"/>
          </p:nvPr>
        </p:nvSpPr>
        <p:spPr>
          <a:xfrm>
            <a:off x="1263575" y="1485068"/>
            <a:ext cx="9515510" cy="1260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fr-FR" sz="2000" b="1"/>
              <a:t>Le set de données est séparé en 2 parties, l'une appelée "Train" contenant 80 % des données du set et l'autre appelée "Test".</a:t>
            </a:r>
            <a:endParaRPr sz="2000"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pic>
        <p:nvPicPr>
          <p:cNvPr id="237" name="Google Shape;237;p33" descr="Une image contenant texte&#10;&#10;Description générée automatiquemen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5320" y="3244863"/>
            <a:ext cx="6021806" cy="1631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mpact"/>
              <a:buNone/>
            </a:pPr>
            <a:r>
              <a:rPr lang="fr-FR">
                <a:latin typeface="Impact"/>
                <a:ea typeface="Impact"/>
                <a:cs typeface="Impact"/>
                <a:sym typeface="Impact"/>
              </a:rPr>
              <a:t>Problématiques</a:t>
            </a:r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>
              <a:spcBef>
                <a:spcPts val="0"/>
              </a:spcBef>
            </a:pPr>
            <a:r>
              <a:rPr lang="fr-FR" dirty="0">
                <a:latin typeface="Impact"/>
                <a:ea typeface="Impact"/>
                <a:cs typeface="Impact"/>
                <a:sym typeface="Impact"/>
              </a:rPr>
              <a:t>Comment prévoir efficacement la consommation électrique à venir ? </a:t>
            </a:r>
            <a:endParaRPr lang="fr-FR" dirty="0" smtClean="0">
              <a:latin typeface="Impact"/>
              <a:ea typeface="Impact"/>
              <a:cs typeface="Impact"/>
              <a:sym typeface="Impact"/>
            </a:endParaRPr>
          </a:p>
          <a:p>
            <a:pPr marL="285750" indent="-285750">
              <a:spcBef>
                <a:spcPts val="0"/>
              </a:spcBef>
            </a:pPr>
            <a:endParaRPr lang="fr-FR" dirty="0">
              <a:ea typeface="Impact"/>
              <a:cs typeface="Impact"/>
            </a:endParaRPr>
          </a:p>
          <a:p>
            <a:pPr marL="285750" indent="-285750">
              <a:spcBef>
                <a:spcPts val="0"/>
              </a:spcBef>
            </a:pPr>
            <a:r>
              <a:rPr lang="fr-FR" dirty="0" smtClean="0">
                <a:latin typeface="Impact"/>
                <a:ea typeface="Impact"/>
                <a:cs typeface="Impact"/>
                <a:sym typeface="Impact"/>
              </a:rPr>
              <a:t>Quels </a:t>
            </a:r>
            <a:r>
              <a:rPr lang="fr-FR" dirty="0">
                <a:latin typeface="Impact"/>
                <a:ea typeface="Impact"/>
                <a:cs typeface="Impact"/>
                <a:sym typeface="Impact"/>
              </a:rPr>
              <a:t>modèles de M</a:t>
            </a:r>
            <a:r>
              <a:rPr lang="fr-FR" dirty="0" smtClean="0">
                <a:latin typeface="Impact"/>
                <a:ea typeface="Impact"/>
                <a:cs typeface="Impact"/>
                <a:sym typeface="Impact"/>
              </a:rPr>
              <a:t>achine </a:t>
            </a:r>
            <a:r>
              <a:rPr lang="fr-FR" dirty="0">
                <a:latin typeface="Impact"/>
                <a:ea typeface="Impact"/>
                <a:cs typeface="Impact"/>
                <a:sym typeface="Impact"/>
              </a:rPr>
              <a:t>L</a:t>
            </a:r>
            <a:r>
              <a:rPr lang="fr-FR" dirty="0" smtClean="0">
                <a:latin typeface="Impact"/>
                <a:ea typeface="Impact"/>
                <a:cs typeface="Impact"/>
                <a:sym typeface="Impact"/>
              </a:rPr>
              <a:t>earning </a:t>
            </a:r>
            <a:r>
              <a:rPr lang="fr-FR" dirty="0">
                <a:latin typeface="Impact"/>
                <a:ea typeface="Impact"/>
                <a:cs typeface="Impact"/>
                <a:sym typeface="Impact"/>
              </a:rPr>
              <a:t>sont judicieux pour cette étude ? </a:t>
            </a:r>
            <a:endParaRPr dirty="0"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fr-FR" dirty="0" smtClean="0">
                <a:latin typeface="Impact"/>
                <a:ea typeface="Impact"/>
                <a:cs typeface="Impact"/>
                <a:sym typeface="Impact"/>
              </a:rPr>
              <a:t> Comment </a:t>
            </a:r>
            <a:r>
              <a:rPr lang="fr-FR" dirty="0">
                <a:latin typeface="Impact"/>
                <a:ea typeface="Impact"/>
                <a:cs typeface="Impact"/>
                <a:sym typeface="Impact"/>
              </a:rPr>
              <a:t>fonctionnent-ils ? </a:t>
            </a:r>
            <a:endParaRPr dirty="0"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fr-FR" dirty="0" smtClean="0">
                <a:latin typeface="Impact"/>
                <a:ea typeface="Impact"/>
                <a:cs typeface="Impact"/>
                <a:sym typeface="Impact"/>
              </a:rPr>
              <a:t> Quels </a:t>
            </a:r>
            <a:r>
              <a:rPr lang="fr-FR" dirty="0">
                <a:latin typeface="Impact"/>
                <a:ea typeface="Impact"/>
                <a:cs typeface="Impact"/>
                <a:sym typeface="Impact"/>
              </a:rPr>
              <a:t>sont les paramètres prédominants affectant les données ?</a:t>
            </a:r>
            <a:endParaRPr dirty="0"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fr-FR" dirty="0"/>
              <a:t/>
            </a:r>
            <a:br>
              <a:rPr lang="fr-FR" dirty="0"/>
            </a:br>
            <a:endParaRPr dirty="0">
              <a:latin typeface="Impact"/>
              <a:ea typeface="Impact"/>
              <a:cs typeface="Impact"/>
              <a:sym typeface="Impact"/>
            </a:endParaRPr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 dirty="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mpact"/>
              <a:buNone/>
            </a:pPr>
            <a:r>
              <a:rPr lang="fr-FR">
                <a:latin typeface="Impact"/>
                <a:ea typeface="Impact"/>
                <a:cs typeface="Impact"/>
                <a:sym typeface="Impact"/>
              </a:rPr>
              <a:t>Dataset d'entraînement</a:t>
            </a:r>
            <a:endParaRPr/>
          </a:p>
        </p:txBody>
      </p:sp>
      <p:pic>
        <p:nvPicPr>
          <p:cNvPr id="243" name="Google Shape;243;p3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61872" y="2432825"/>
            <a:ext cx="8595360" cy="3143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>
            <a:spLocks noGrp="1"/>
          </p:cNvSpPr>
          <p:nvPr>
            <p:ph type="title"/>
          </p:nvPr>
        </p:nvSpPr>
        <p:spPr>
          <a:xfrm>
            <a:off x="718874" y="677863"/>
            <a:ext cx="4534047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mpact"/>
              <a:buNone/>
            </a:pPr>
            <a:r>
              <a:rPr lang="fr-FR">
                <a:latin typeface="Impact"/>
                <a:ea typeface="Impact"/>
                <a:cs typeface="Impact"/>
                <a:sym typeface="Impact"/>
              </a:rPr>
              <a:t>Paramètres supplémentaires</a:t>
            </a:r>
            <a:endParaRPr/>
          </a:p>
        </p:txBody>
      </p:sp>
      <p:sp>
        <p:nvSpPr>
          <p:cNvPr id="249" name="Google Shape;249;p35"/>
          <p:cNvSpPr txBox="1">
            <a:spLocks noGrp="1"/>
          </p:cNvSpPr>
          <p:nvPr>
            <p:ph type="body" idx="1"/>
          </p:nvPr>
        </p:nvSpPr>
        <p:spPr>
          <a:xfrm>
            <a:off x="718874" y="2325158"/>
            <a:ext cx="4534048" cy="3854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fr-FR" sz="1600" b="1"/>
              <a:t>Création d'une fonction qui explicite pour chaque donnée</a:t>
            </a:r>
            <a:r>
              <a:rPr lang="fr-FR" sz="1600"/>
              <a:t/>
            </a:r>
            <a:br>
              <a:rPr lang="fr-FR" sz="1600"/>
            </a:br>
            <a:r>
              <a:rPr lang="fr-FR" sz="1600" b="1"/>
              <a:t>présente dans notre set de données :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fr-FR" b="1"/>
              <a:t>L'heure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fr-FR" b="1"/>
              <a:t>Le jour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fr-FR" b="1"/>
              <a:t>La semaine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fr-FR" b="1"/>
              <a:t>Le mois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fr-FR" b="1"/>
              <a:t>L'année</a:t>
            </a:r>
            <a:endParaRPr b="1"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pic>
        <p:nvPicPr>
          <p:cNvPr id="250" name="Google Shape;250;p35" descr="Une image contenant texte&#10;&#10;Description générée automatiquemen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07852" y="661484"/>
            <a:ext cx="5060599" cy="5535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mpact"/>
              <a:buNone/>
            </a:pPr>
            <a:r>
              <a:rPr lang="fr-FR">
                <a:latin typeface="Impact"/>
                <a:ea typeface="Impact"/>
                <a:cs typeface="Impact"/>
                <a:sym typeface="Impact"/>
              </a:rPr>
              <a:t>Phase d'entraînement</a:t>
            </a:r>
            <a:endParaRPr/>
          </a:p>
        </p:txBody>
      </p:sp>
      <p:sp>
        <p:nvSpPr>
          <p:cNvPr id="256" name="Google Shape;256;p36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982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fr-FR" b="1"/>
              <a:t>On liste toutes les entrées sur lesquelles nous allons appliquer l'algorithme d'entraînement, ainsi que la sortie souhaitée (la valeur que nous souhaitons prédire avec le modèle).</a:t>
            </a: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pic>
        <p:nvPicPr>
          <p:cNvPr id="257" name="Google Shape;257;p36" descr="Une image contenant texte&#10;&#10;Description générée automatiquemen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5084" y="3096275"/>
            <a:ext cx="8769015" cy="2630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7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fr-FR"/>
              <a:t>Explications Bagging / Boosting</a:t>
            </a:r>
            <a:endParaRPr/>
          </a:p>
        </p:txBody>
      </p:sp>
      <p:pic>
        <p:nvPicPr>
          <p:cNvPr id="263" name="Google Shape;263;p3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193012" y="2179720"/>
            <a:ext cx="6682947" cy="3759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>
            <a:spLocks noGrp="1"/>
          </p:cNvSpPr>
          <p:nvPr>
            <p:ph type="title"/>
          </p:nvPr>
        </p:nvSpPr>
        <p:spPr>
          <a:xfrm>
            <a:off x="1251846" y="836997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Schoolbook"/>
              <a:buNone/>
            </a:pPr>
            <a:r>
              <a:rPr lang="fr-FR" sz="2800"/>
              <a:t>On entraîne le modèle de machine learning sur le set de données "Train" en utilisant la méthode de boosting de gradient extrême (XGBoost).</a:t>
            </a:r>
            <a:endParaRPr sz="2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endParaRPr/>
          </a:p>
        </p:txBody>
      </p:sp>
      <p:pic>
        <p:nvPicPr>
          <p:cNvPr id="269" name="Google Shape;269;p38" descr="Une image contenant texte&#10;&#10;Description générée automatiquement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69793" y="2344148"/>
            <a:ext cx="10480307" cy="2307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9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fr-FR"/>
              <a:t>Conditions d'arrêt de l'algorithme.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endParaRPr/>
          </a:p>
        </p:txBody>
      </p:sp>
      <p:sp>
        <p:nvSpPr>
          <p:cNvPr id="275" name="Google Shape;275;p39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1864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fr-FR"/>
              <a:t>L'algorithme fait diminuer la RMSE sur le set d'entraînement.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fr-FR"/>
              <a:t>Parallèlement, le modèle devient de plus en plus précis sur le set de test.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fr-FR"/>
              <a:t>Arrêt de l'algorithme quand la RMSE sur le set de test augmente.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fr-FR"/>
              <a:t>Prévient le phénomène d'overfitting.</a:t>
            </a:r>
            <a:endParaRPr/>
          </a:p>
        </p:txBody>
      </p:sp>
      <p:pic>
        <p:nvPicPr>
          <p:cNvPr id="276" name="Google Shape;276;p39" descr="Une image contenant texte&#10;&#10;Description générée automatiquemen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6562" y="3876458"/>
            <a:ext cx="7445542" cy="2263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 txBox="1">
            <a:spLocks noGrp="1"/>
          </p:cNvSpPr>
          <p:nvPr>
            <p:ph type="title"/>
          </p:nvPr>
        </p:nvSpPr>
        <p:spPr>
          <a:xfrm>
            <a:off x="718874" y="677863"/>
            <a:ext cx="4534047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mpact"/>
              <a:buNone/>
            </a:pPr>
            <a:r>
              <a:rPr lang="fr-FR">
                <a:latin typeface="Impact"/>
                <a:ea typeface="Impact"/>
                <a:cs typeface="Impact"/>
                <a:sym typeface="Impact"/>
              </a:rPr>
              <a:t>Paramètres dominants</a:t>
            </a:r>
            <a:endParaRPr/>
          </a:p>
        </p:txBody>
      </p:sp>
      <p:sp>
        <p:nvSpPr>
          <p:cNvPr id="282" name="Google Shape;282;p40"/>
          <p:cNvSpPr txBox="1">
            <a:spLocks noGrp="1"/>
          </p:cNvSpPr>
          <p:nvPr>
            <p:ph type="body" idx="1"/>
          </p:nvPr>
        </p:nvSpPr>
        <p:spPr>
          <a:xfrm>
            <a:off x="718874" y="2325158"/>
            <a:ext cx="4534048" cy="3854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fr-FR" b="1" dirty="0"/>
              <a:t>On trie dans l'ordre décroissant les paramètres pris en entrée selon leur utilisation et leur importance dans l'entraînement du modèle.</a:t>
            </a:r>
            <a:endParaRPr dirty="0"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  <p:pic>
        <p:nvPicPr>
          <p:cNvPr id="283" name="Google Shape;283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33157" y="1208242"/>
            <a:ext cx="5209989" cy="4441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1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mpact"/>
              <a:buNone/>
            </a:pPr>
            <a:r>
              <a:rPr lang="fr-FR">
                <a:latin typeface="Impact"/>
                <a:ea typeface="Impact"/>
                <a:cs typeface="Impact"/>
                <a:sym typeface="Impact"/>
              </a:rPr>
              <a:t>Affichage des prédictions et des données initiales</a:t>
            </a:r>
            <a:endParaRPr/>
          </a:p>
        </p:txBody>
      </p:sp>
      <p:pic>
        <p:nvPicPr>
          <p:cNvPr id="289" name="Google Shape;289;p4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49741" y="2335393"/>
            <a:ext cx="10410123" cy="2826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mpact"/>
              <a:buNone/>
            </a:pPr>
            <a:r>
              <a:rPr lang="fr-FR">
                <a:latin typeface="Impact"/>
                <a:ea typeface="Impact"/>
                <a:cs typeface="Impact"/>
                <a:sym typeface="Impact"/>
              </a:rPr>
              <a:t>Affichage des prédictions sur le set de test uniquement</a:t>
            </a:r>
            <a:endParaRPr/>
          </a:p>
        </p:txBody>
      </p:sp>
      <p:pic>
        <p:nvPicPr>
          <p:cNvPr id="295" name="Google Shape;295;p4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20952" y="1956593"/>
            <a:ext cx="8077200" cy="40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3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mpact"/>
              <a:buNone/>
            </a:pPr>
            <a:r>
              <a:rPr lang="fr-FR">
                <a:latin typeface="Impact"/>
                <a:ea typeface="Impact"/>
                <a:cs typeface="Impact"/>
                <a:sym typeface="Impact"/>
              </a:rPr>
              <a:t>Affichage des prédictions sur 100 données prédites</a:t>
            </a:r>
            <a:endParaRPr/>
          </a:p>
        </p:txBody>
      </p:sp>
      <p:pic>
        <p:nvPicPr>
          <p:cNvPr id="301" name="Google Shape;301;p4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699788" y="1828800"/>
            <a:ext cx="7719527" cy="4351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0971" y="658128"/>
            <a:ext cx="4534047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mpact"/>
              <a:buNone/>
            </a:pPr>
            <a:r>
              <a:rPr lang="fr-FR" dirty="0">
                <a:latin typeface="Impact"/>
                <a:ea typeface="Impact"/>
                <a:cs typeface="Impact"/>
                <a:sym typeface="Impact"/>
              </a:rPr>
              <a:t>C</a:t>
            </a:r>
            <a:r>
              <a:rPr lang="fr-FR" dirty="0" smtClean="0">
                <a:latin typeface="Impact"/>
                <a:ea typeface="Impact"/>
                <a:cs typeface="Impact"/>
                <a:sym typeface="Impact"/>
              </a:rPr>
              <a:t>ontexte</a:t>
            </a:r>
            <a:endParaRPr dirty="0"/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718874" y="2325158"/>
            <a:ext cx="4534048" cy="3854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fr-FR"/>
              <a:t>Besoin d'optimiser la production et la consommation d'électricité.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rgbClr val="6F6F74"/>
              </a:buClr>
              <a:buSzPts val="1440"/>
              <a:buChar char="•"/>
            </a:pPr>
            <a:r>
              <a:rPr lang="fr-FR"/>
              <a:t>Toute électricité produite en excès est soit stockée, soit perdue.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rgbClr val="6F6F74"/>
              </a:buClr>
              <a:buSzPts val="1440"/>
              <a:buChar char="•"/>
            </a:pPr>
            <a:r>
              <a:rPr lang="fr-FR"/>
              <a:t>Stockage de l'énergie inefficace et source de nombreuses pertes.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rgbClr val="6F6F74"/>
              </a:buClr>
              <a:buSzPts val="1440"/>
              <a:buChar char="•"/>
            </a:pPr>
            <a:r>
              <a:rPr lang="fr-FR"/>
              <a:t>Il faut produire en fonction de la demande.</a:t>
            </a: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rgbClr val="6F6F74"/>
              </a:buClr>
              <a:buSzPts val="1440"/>
              <a:buNone/>
            </a:pP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rgbClr val="B8B2B2"/>
              </a:buClr>
              <a:buSzPts val="1440"/>
              <a:buNone/>
            </a:pP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33157" y="1931876"/>
            <a:ext cx="5209989" cy="2994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4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mpact"/>
              <a:buNone/>
            </a:pPr>
            <a:r>
              <a:rPr lang="fr-FR">
                <a:latin typeface="Impact"/>
                <a:ea typeface="Impact"/>
                <a:cs typeface="Impact"/>
                <a:sym typeface="Impact"/>
              </a:rPr>
              <a:t>Commentaires</a:t>
            </a:r>
            <a:endParaRPr/>
          </a:p>
        </p:txBody>
      </p:sp>
      <p:sp>
        <p:nvSpPr>
          <p:cNvPr id="307" name="Google Shape;307;p44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fr-FR" sz="2400"/>
              <a:t>Meilleur modèle prédictif :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Char char="•"/>
            </a:pPr>
            <a:r>
              <a:rPr lang="fr-FR" sz="2000"/>
              <a:t>Meilleur rapport Vitesse d'exécution / Précision des prédictions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Char char="•"/>
            </a:pPr>
            <a:r>
              <a:rPr lang="fr-FR" sz="2000"/>
              <a:t>Précision des prédictions point par point</a:t>
            </a:r>
            <a:endParaRPr/>
          </a:p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Char char="•"/>
            </a:pPr>
            <a:r>
              <a:rPr lang="fr-FR" sz="2000"/>
              <a:t>Meilleure RMSE : 1616.5 MW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endParaRPr sz="2000"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920"/>
              <a:buNone/>
            </a:pPr>
            <a:r>
              <a:rPr lang="fr-FR" sz="2400"/>
              <a:t>Limites du modèle :</a:t>
            </a:r>
            <a:endParaRPr sz="2400"/>
          </a:p>
          <a:p>
            <a:pPr marL="342900" lvl="0" indent="-34290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Char char="•"/>
            </a:pPr>
            <a:r>
              <a:rPr lang="fr-FR" sz="2000"/>
              <a:t>Impossibilité de diminuer la RMSE davantage</a:t>
            </a:r>
            <a:endParaRPr sz="2400"/>
          </a:p>
          <a:p>
            <a:pPr marL="342900" lvl="0" indent="-34290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600"/>
              <a:buChar char="•"/>
            </a:pPr>
            <a:r>
              <a:rPr lang="fr-FR" sz="2000"/>
              <a:t>Paramètres insuffisants (paramètres déduits de l'heure...)</a:t>
            </a:r>
            <a:endParaRPr/>
          </a:p>
          <a:p>
            <a:pPr marL="182880" lvl="0" indent="-60959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920"/>
              <a:buNone/>
            </a:pPr>
            <a:endParaRPr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5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mpact"/>
              <a:buNone/>
            </a:pPr>
            <a:r>
              <a:rPr lang="fr-FR" dirty="0" smtClean="0">
                <a:latin typeface="Impact"/>
                <a:ea typeface="Impact"/>
                <a:cs typeface="Impact"/>
                <a:sym typeface="Impact"/>
              </a:rPr>
              <a:t>Sources</a:t>
            </a:r>
            <a:endParaRPr dirty="0"/>
          </a:p>
        </p:txBody>
      </p:sp>
      <p:sp>
        <p:nvSpPr>
          <p:cNvPr id="313" name="Google Shape;313;p45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fr-FR" dirty="0" smtClean="0"/>
              <a:t>La fabrique de l’industrie: couvrir nos besoin énergétiques</a:t>
            </a:r>
          </a:p>
          <a:p>
            <a:pPr marL="182880" lvl="0" indent="-182880">
              <a:spcBef>
                <a:spcPts val="0"/>
              </a:spcBef>
            </a:pPr>
            <a:r>
              <a:rPr lang="fr-FR" dirty="0"/>
              <a:t>https://kobia.fr/regression-metrics-quelle-metrique-choisir/</a:t>
            </a:r>
            <a:endParaRPr lang="fr-FR" dirty="0" smtClean="0"/>
          </a:p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Impact"/>
                <a:ea typeface="Impact"/>
                <a:cs typeface="Impact"/>
                <a:sym typeface="Impact"/>
              </a:rPr>
              <a:t>Contexte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578" y="2038318"/>
            <a:ext cx="6544888" cy="303361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081" y="241761"/>
            <a:ext cx="1792941" cy="167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48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mpact"/>
              <a:buNone/>
            </a:pPr>
            <a:r>
              <a:rPr lang="fr-FR">
                <a:latin typeface="Impact"/>
                <a:ea typeface="Impact"/>
                <a:cs typeface="Impact"/>
                <a:sym typeface="Impact"/>
              </a:rPr>
              <a:t>Dataset</a:t>
            </a:r>
            <a:br>
              <a:rPr lang="fr-FR">
                <a:latin typeface="Impact"/>
                <a:ea typeface="Impact"/>
                <a:cs typeface="Impact"/>
                <a:sym typeface="Impact"/>
              </a:rPr>
            </a:br>
            <a:r>
              <a:rPr lang="fr-FR" sz="3200">
                <a:latin typeface="Calibri"/>
                <a:ea typeface="Calibri"/>
                <a:cs typeface="Calibri"/>
                <a:sym typeface="Calibri"/>
              </a:rPr>
              <a:t>Consommation électrique aux Etats-Unis</a:t>
            </a:r>
            <a:endParaRPr/>
          </a:p>
        </p:txBody>
      </p:sp>
      <p:sp>
        <p:nvSpPr>
          <p:cNvPr id="123" name="Google Shape;123;p18"/>
          <p:cNvSpPr txBox="1"/>
          <p:nvPr/>
        </p:nvSpPr>
        <p:spPr>
          <a:xfrm>
            <a:off x="1373593" y="1691322"/>
            <a:ext cx="7355966" cy="3139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285750" lvl="0" indent="-285750"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12 ans de </a:t>
            </a:r>
            <a:r>
              <a:rPr lang="fr-FR" sz="2400" b="1" dirty="0" smtClean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data : </a:t>
            </a:r>
            <a:r>
              <a:rPr lang="fr-FR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31 décembre 2004 </a:t>
            </a:r>
            <a:r>
              <a:rPr lang="fr-FR" sz="1800" dirty="0" smtClean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au</a:t>
            </a:r>
            <a:r>
              <a:rPr lang="fr-FR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 2 janvier </a:t>
            </a:r>
            <a:r>
              <a:rPr lang="fr-FR" sz="1800" dirty="0" smtClean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2018</a:t>
            </a:r>
          </a:p>
          <a:p>
            <a:pPr marL="285750" lvl="0" indent="-285750"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sz="2400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Fréquence: </a:t>
            </a:r>
            <a:r>
              <a:rPr lang="fr-FR" sz="24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heure par </a:t>
            </a:r>
            <a:r>
              <a:rPr lang="fr-FR" sz="2400" dirty="0" smtClean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heure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sz="18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 </a:t>
            </a:r>
            <a:r>
              <a:rPr lang="fr-FR" sz="2400" b="1" dirty="0" smtClean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colonnes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endParaRPr sz="1800" b="1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121 273 lignes</a:t>
            </a:r>
            <a:endParaRPr sz="1800" b="1" dirty="0"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mpact"/>
              <a:buNone/>
            </a:pPr>
            <a:r>
              <a:rPr lang="fr-FR">
                <a:latin typeface="Impact"/>
                <a:ea typeface="Impact"/>
                <a:cs typeface="Impact"/>
                <a:sym typeface="Impact"/>
              </a:rPr>
              <a:t>Dataset</a:t>
            </a:r>
            <a:endParaRPr/>
          </a:p>
        </p:txBody>
      </p:sp>
      <p:pic>
        <p:nvPicPr>
          <p:cNvPr id="129" name="Google Shape;129;p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62063" y="2471187"/>
            <a:ext cx="8594725" cy="3066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mpact"/>
              <a:buNone/>
            </a:pPr>
            <a:r>
              <a:rPr lang="fr-FR" dirty="0">
                <a:latin typeface="Impact"/>
                <a:ea typeface="Impact"/>
                <a:cs typeface="Impact"/>
                <a:sym typeface="Impact"/>
              </a:rPr>
              <a:t>Split train/test</a:t>
            </a:r>
            <a:endParaRPr dirty="0"/>
          </a:p>
        </p:txBody>
      </p:sp>
      <p:pic>
        <p:nvPicPr>
          <p:cNvPr id="136" name="Google Shape;136;p20"/>
          <p:cNvPicPr preferRelativeResize="0"/>
          <p:nvPr/>
        </p:nvPicPr>
        <p:blipFill rotWithShape="1">
          <a:blip r:embed="rId3">
            <a:alphaModFix/>
          </a:blip>
          <a:srcRect l="624"/>
          <a:stretch/>
        </p:blipFill>
        <p:spPr>
          <a:xfrm>
            <a:off x="651263" y="2664563"/>
            <a:ext cx="9419012" cy="35476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80%       entrainement du modèle</a:t>
            </a:r>
          </a:p>
          <a:p>
            <a:r>
              <a:rPr lang="fr-FR" dirty="0" smtClean="0"/>
              <a:t>20%       test du modèle</a:t>
            </a:r>
            <a:endParaRPr lang="fr-FR" dirty="0"/>
          </a:p>
        </p:txBody>
      </p:sp>
      <p:sp>
        <p:nvSpPr>
          <p:cNvPr id="3" name="Flèche droite 2"/>
          <p:cNvSpPr/>
          <p:nvPr/>
        </p:nvSpPr>
        <p:spPr>
          <a:xfrm>
            <a:off x="2335338" y="2157721"/>
            <a:ext cx="315764" cy="986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droite 7"/>
          <p:cNvSpPr/>
          <p:nvPr/>
        </p:nvSpPr>
        <p:spPr>
          <a:xfrm>
            <a:off x="2335338" y="2585318"/>
            <a:ext cx="315764" cy="837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mpact"/>
              <a:buNone/>
            </a:pPr>
            <a:r>
              <a:rPr lang="fr-FR">
                <a:latin typeface="Impact"/>
                <a:ea typeface="Impact"/>
                <a:cs typeface="Impact"/>
                <a:sym typeface="Impact"/>
              </a:rPr>
              <a:t>Erreur/évaluation des modèles</a:t>
            </a:r>
            <a:endParaRPr/>
          </a:p>
        </p:txBody>
      </p:sp>
      <p:pic>
        <p:nvPicPr>
          <p:cNvPr id="142" name="Google Shape;142;p2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42130" y="1690255"/>
            <a:ext cx="5852453" cy="4351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 descr="Une image contenant texte&#10;&#10;Description générée automatiquemen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05700" y="3287299"/>
            <a:ext cx="4188028" cy="1401658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6759039" y="2345376"/>
            <a:ext cx="38792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RMSE: </a:t>
            </a:r>
            <a:r>
              <a:rPr lang="fr-FR" sz="1800" dirty="0" err="1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Root</a:t>
            </a:r>
            <a:r>
              <a:rPr lang="fr-FR" sz="1800" dirty="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lang="fr-FR" sz="1800" dirty="0" err="1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Mean</a:t>
            </a:r>
            <a:r>
              <a:rPr lang="fr-FR" sz="1800" dirty="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lang="fr-FR" sz="1800" dirty="0" err="1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Squared</a:t>
            </a:r>
            <a:r>
              <a:rPr lang="fr-FR" sz="1800" dirty="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  <a:r>
              <a:rPr lang="fr-FR" sz="1800" dirty="0" err="1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Error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Impact"/>
              <a:buNone/>
            </a:pPr>
            <a:r>
              <a:rPr lang="fr-FR" dirty="0">
                <a:latin typeface="Impact"/>
                <a:ea typeface="Impact"/>
                <a:cs typeface="Impact"/>
                <a:sym typeface="Impact"/>
              </a:rPr>
              <a:t>Modèle statistique</a:t>
            </a:r>
            <a:r>
              <a:rPr lang="fr-FR" dirty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fr-FR" dirty="0">
                <a:latin typeface="Calibri"/>
                <a:ea typeface="Calibri"/>
                <a:cs typeface="Calibri"/>
                <a:sym typeface="Calibri"/>
              </a:rPr>
            </a:br>
            <a:r>
              <a:rPr lang="fr-FR" sz="3200" dirty="0">
                <a:latin typeface="Century Schoolbook" panose="02040604050505020304" pitchFamily="18" charset="0"/>
                <a:ea typeface="Calibri"/>
                <a:cs typeface="Calibri"/>
                <a:sym typeface="Calibri"/>
              </a:rPr>
              <a:t>Regroupements par semaine et par jour</a:t>
            </a:r>
            <a:endParaRPr dirty="0">
              <a:latin typeface="Century Schoolbook" panose="02040604050505020304" pitchFamily="18" charset="0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22" descr="Une image contenant texte&#10;&#10;Description générée automatiquement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7643" y="2230942"/>
            <a:ext cx="6894739" cy="2521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1809</TotalTime>
  <Words>633</Words>
  <Application>Microsoft Office PowerPoint</Application>
  <PresentationFormat>Grand écran</PresentationFormat>
  <Paragraphs>89</Paragraphs>
  <Slides>31</Slides>
  <Notes>30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31</vt:i4>
      </vt:variant>
    </vt:vector>
  </HeadingPairs>
  <TitlesOfParts>
    <vt:vector size="39" baseType="lpstr">
      <vt:lpstr>Calibri</vt:lpstr>
      <vt:lpstr>Impact</vt:lpstr>
      <vt:lpstr>Arial</vt:lpstr>
      <vt:lpstr>Century Schoolbook</vt:lpstr>
      <vt:lpstr>Noto Sans Symbols</vt:lpstr>
      <vt:lpstr>Consolas</vt:lpstr>
      <vt:lpstr>View</vt:lpstr>
      <vt:lpstr>View</vt:lpstr>
      <vt:lpstr>Prévoir la consommation électrique pour favoriser une distribution énergétique optimale. </vt:lpstr>
      <vt:lpstr>Problématiques</vt:lpstr>
      <vt:lpstr>Contexte</vt:lpstr>
      <vt:lpstr>Contexte</vt:lpstr>
      <vt:lpstr>Dataset Consommation électrique aux Etats-Unis</vt:lpstr>
      <vt:lpstr>Dataset</vt:lpstr>
      <vt:lpstr>Split train/test</vt:lpstr>
      <vt:lpstr>Erreur/évaluation des modèles</vt:lpstr>
      <vt:lpstr>Modèle statistique Regroupements par semaine et par jour</vt:lpstr>
      <vt:lpstr>Modèle statistique Consommation par semaine</vt:lpstr>
      <vt:lpstr>Modèle statistique Consommation par semaine</vt:lpstr>
      <vt:lpstr>Modèle statistique Consommation par jour</vt:lpstr>
      <vt:lpstr>Modèle de Machine Learning Modèle linéaire </vt:lpstr>
      <vt:lpstr> Modèle de machine learning Modèle linéaire</vt:lpstr>
      <vt:lpstr> Modèle de machine learning Modèle Polynomiale</vt:lpstr>
      <vt:lpstr>Modèle de Machine Learning Modèle Polynomiale de degré 5</vt:lpstr>
      <vt:lpstr>Modèle de Machine Learning Modèle Polynomiale de degré 6</vt:lpstr>
      <vt:lpstr>Modèle de boosting de gradient (extrême) </vt:lpstr>
      <vt:lpstr>Séparation du set de données. </vt:lpstr>
      <vt:lpstr>Dataset d'entraînement</vt:lpstr>
      <vt:lpstr>Paramètres supplémentaires</vt:lpstr>
      <vt:lpstr>Phase d'entraînement</vt:lpstr>
      <vt:lpstr>Explications Bagging / Boosting</vt:lpstr>
      <vt:lpstr>On entraîne le modèle de machine learning sur le set de données "Train" en utilisant la méthode de boosting de gradient extrême (XGBoost). </vt:lpstr>
      <vt:lpstr>Conditions d'arrêt de l'algorithme. </vt:lpstr>
      <vt:lpstr>Paramètres dominants</vt:lpstr>
      <vt:lpstr>Affichage des prédictions et des données initiales</vt:lpstr>
      <vt:lpstr>Affichage des prédictions sur le set de test uniquement</vt:lpstr>
      <vt:lpstr>Affichage des prédictions sur 100 données prédites</vt:lpstr>
      <vt:lpstr>Commentaires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Prévoir la consommation électrique pour favoriser une distribution énergétique optimale.</dc:title>
  <dc:creator>Maison</dc:creator>
  <cp:lastModifiedBy>Maison</cp:lastModifiedBy>
  <cp:revision>24</cp:revision>
  <dcterms:modified xsi:type="dcterms:W3CDTF">2023-05-17T13:19:50Z</dcterms:modified>
</cp:coreProperties>
</file>