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2.png" ContentType="image/png"/>
  <Override PartName="/ppt/media/image9.png" ContentType="image/png"/>
  <Override PartName="/ppt/media/image13.png" ContentType="image/png"/>
  <Override PartName="/ppt/media/image8.png" ContentType="image/png"/>
  <Override PartName="/ppt/media/image11.png" ContentType="image/png"/>
  <Override PartName="/ppt/media/image7.jpeg" ContentType="image/jpeg"/>
  <Override PartName="/ppt/media/image18.png" ContentType="image/png"/>
  <Override PartName="/ppt/media/image20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3.png" ContentType="image/png"/>
  <Override PartName="/ppt/media/image26.png" ContentType="image/png"/>
  <Override PartName="/ppt/media/image1.png" ContentType="image/png"/>
  <Override PartName="/ppt/media/image24.png" ContentType="image/png"/>
  <Override PartName="/ppt/media/image25.png" ContentType="image/png"/>
  <Override PartName="/ppt/media/image2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644616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946440" y="3076200"/>
            <a:ext cx="644616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946440" y="30762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249800" y="30762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125880" y="13716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305680" y="13716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946440" y="30762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125880" y="30762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305680" y="30762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946440" y="1371600"/>
            <a:ext cx="6446160" cy="32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644616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946440" y="274320"/>
            <a:ext cx="7269120" cy="460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946440" y="30762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946440" y="1371600"/>
            <a:ext cx="6446160" cy="32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249800" y="30762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946440" y="3076200"/>
            <a:ext cx="644616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644616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946440" y="3076200"/>
            <a:ext cx="644616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946440" y="30762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249800" y="30762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125880" y="13716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305680" y="13716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946440" y="30762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125880" y="30762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5305680" y="30762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946440" y="1371600"/>
            <a:ext cx="6446160" cy="32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644616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644616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946440" y="274320"/>
            <a:ext cx="7269120" cy="460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946440" y="30762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249800" y="30762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946440" y="3076200"/>
            <a:ext cx="644616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644616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946440" y="3076200"/>
            <a:ext cx="644616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946440" y="30762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249800" y="30762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125880" y="13716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305680" y="13716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946440" y="30762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125880" y="30762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5305680" y="30762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946440" y="1371600"/>
            <a:ext cx="6446160" cy="3263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644616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946440" y="274320"/>
            <a:ext cx="7269120" cy="460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946440" y="30762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249800" y="30762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946440" y="3076200"/>
            <a:ext cx="644616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644616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946440" y="3076200"/>
            <a:ext cx="644616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946440" y="30762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249800" y="30762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3125880" y="13716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305680" y="13716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946440" y="30762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 type="body"/>
          </p:nvPr>
        </p:nvSpPr>
        <p:spPr>
          <a:xfrm>
            <a:off x="3125880" y="30762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 type="body"/>
          </p:nvPr>
        </p:nvSpPr>
        <p:spPr>
          <a:xfrm>
            <a:off x="5305680" y="3076200"/>
            <a:ext cx="207540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46440" y="274320"/>
            <a:ext cx="7269120" cy="4608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46440" y="30762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3263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249800" y="30762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4644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249800" y="1371600"/>
            <a:ext cx="314568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946440" y="3076200"/>
            <a:ext cx="6446160" cy="155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69720" y="0"/>
            <a:ext cx="685440" cy="514332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68400" rIns="68400" tIns="34200" bIns="34200" anchor="b">
            <a:normAutofit fontScale="87000"/>
          </a:bodyPr>
          <a:p>
            <a:r>
              <a:rPr b="0" lang="fr-FR" sz="3300" spc="-1" strike="noStrike">
                <a:solidFill>
                  <a:srgbClr val="000000"/>
                </a:solidFill>
                <a:latin typeface="Arial"/>
              </a:rPr>
              <a:t>Cliquez </a:t>
            </a:r>
            <a:r>
              <a:rPr b="0" lang="fr-FR" sz="3300" spc="-1" strike="noStrike">
                <a:solidFill>
                  <a:srgbClr val="000000"/>
                </a:solidFill>
                <a:latin typeface="Arial"/>
              </a:rPr>
              <a:t>pour éditer </a:t>
            </a:r>
            <a:r>
              <a:rPr b="0" lang="fr-FR" sz="3300" spc="-1" strike="noStrike">
                <a:solidFill>
                  <a:srgbClr val="000000"/>
                </a:solidFill>
                <a:latin typeface="Arial"/>
              </a:rPr>
              <a:t>le format du </a:t>
            </a:r>
            <a:r>
              <a:rPr b="0" lang="fr-FR" sz="3300" spc="-1" strike="noStrike">
                <a:solidFill>
                  <a:srgbClr val="000000"/>
                </a:solidFill>
                <a:latin typeface="Arial"/>
              </a:rPr>
              <a:t>texte-titre</a:t>
            </a:r>
            <a:endParaRPr b="0" lang="fr-F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946440" y="1371600"/>
            <a:ext cx="6446160" cy="3263040"/>
          </a:xfrm>
          <a:prstGeom prst="rect">
            <a:avLst/>
          </a:prstGeom>
        </p:spPr>
        <p:txBody>
          <a:bodyPr lIns="68400" rIns="68400" tIns="34200" bIns="342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8098200" y="749160"/>
            <a:ext cx="142848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469640" y="3035160"/>
            <a:ext cx="268560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469720" y="4629240"/>
            <a:ext cx="685440" cy="444960"/>
          </a:xfrm>
          <a:prstGeom prst="rect">
            <a:avLst/>
          </a:prstGeom>
        </p:spPr>
        <p:txBody>
          <a:bodyPr lIns="34200" rIns="34200" tIns="34200" bIns="34200" anchor="ctr">
            <a:normAutofit fontScale="86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57B67783-464B-41B3-855D-B31FD73BAA18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&lt;numéro&gt;</a:t>
            </a:fld>
            <a:endParaRPr b="0" lang="fr-FR" sz="27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34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 hidden="1"/>
          <p:cNvSpPr/>
          <p:nvPr/>
        </p:nvSpPr>
        <p:spPr>
          <a:xfrm>
            <a:off x="8469720" y="0"/>
            <a:ext cx="685440" cy="514332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946440" y="569160"/>
            <a:ext cx="7063560" cy="3030840"/>
          </a:xfrm>
          <a:prstGeom prst="rect">
            <a:avLst/>
          </a:prstGeom>
        </p:spPr>
        <p:txBody>
          <a:bodyPr lIns="68400" rIns="68400" tIns="34200" bIns="34200" anchor="b">
            <a:normAutofit/>
          </a:bodyPr>
          <a:p>
            <a:r>
              <a:rPr b="0" lang="fr-FR" sz="5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 rot="16200000">
            <a:off x="8098200" y="749160"/>
            <a:ext cx="142848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 rot="16200000">
            <a:off x="7469640" y="3035160"/>
            <a:ext cx="268560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8469720" y="4629240"/>
            <a:ext cx="685440" cy="444960"/>
          </a:xfrm>
          <a:prstGeom prst="rect">
            <a:avLst/>
          </a:prstGeom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4A4DF5FA-2882-450C-9B68-3E12ECA6372D}" type="slidenum">
              <a:rPr b="0" lang="fr-FR" sz="2700" spc="-1" strike="noStrike">
                <a:solidFill>
                  <a:srgbClr val="a5a5a5"/>
                </a:solidFill>
                <a:latin typeface="Century Schoolbook"/>
                <a:ea typeface="Century Schoolbook"/>
              </a:rPr>
              <a:t>&lt;numéro&gt;</a:t>
            </a:fld>
            <a:endParaRPr b="0" lang="fr-FR" sz="2700" spc="-1" strike="noStrike">
              <a:latin typeface="Times New Roman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0"/>
            <a:ext cx="342720" cy="5143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8469720" y="0"/>
            <a:ext cx="685440" cy="514332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lIns="68400" rIns="68400" tIns="34200" bIns="34200" anchor="b">
            <a:normAutofit fontScale="97000"/>
          </a:bodyPr>
          <a:p>
            <a:r>
              <a:rPr b="0" lang="fr-FR" sz="33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946440" y="1371600"/>
            <a:ext cx="6446160" cy="3263040"/>
          </a:xfrm>
          <a:prstGeom prst="rect">
            <a:avLst/>
          </a:prstGeom>
        </p:spPr>
        <p:txBody>
          <a:bodyPr lIns="68400" rIns="68400" tIns="34200" bIns="342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 rot="16200000">
            <a:off x="8098200" y="749160"/>
            <a:ext cx="142848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 rot="16200000">
            <a:off x="7469640" y="3035160"/>
            <a:ext cx="2685600" cy="27360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8469720" y="4629240"/>
            <a:ext cx="685440" cy="444960"/>
          </a:xfrm>
          <a:prstGeom prst="rect">
            <a:avLst/>
          </a:prstGeom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0E75AA1D-069C-4A35-8C6C-ED6111732314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&lt;numéro&gt;</a:t>
            </a:fld>
            <a:endParaRPr b="0" lang="fr-FR" sz="27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469720" y="0"/>
            <a:ext cx="685440" cy="514332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946440" y="274320"/>
            <a:ext cx="7269120" cy="993960"/>
          </a:xfrm>
          <a:prstGeom prst="rect">
            <a:avLst/>
          </a:prstGeom>
        </p:spPr>
        <p:txBody>
          <a:bodyPr anchor="b">
            <a:normAutofit fontScale="60000"/>
          </a:bodyPr>
          <a:p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946440" y="1371600"/>
            <a:ext cx="6446160" cy="32630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 rot="16200000">
            <a:off x="8098200" y="749160"/>
            <a:ext cx="142848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 rot="16200000">
            <a:off x="7469640" y="3035160"/>
            <a:ext cx="268560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8469720" y="4629240"/>
            <a:ext cx="685440" cy="444960"/>
          </a:xfrm>
          <a:prstGeom prst="rect">
            <a:avLst/>
          </a:prstGeom>
        </p:spPr>
        <p:txBody>
          <a:bodyPr lIns="45720" rIns="4572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07DC6462-2471-424E-9DC5-7789DA0097BD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&lt;numéro&gt;</a:t>
            </a:fld>
            <a:endParaRPr b="0" lang="fr-FR" sz="27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2903760" y="884520"/>
            <a:ext cx="4947480" cy="2305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900" spc="-1" strike="noStrike">
                <a:solidFill>
                  <a:srgbClr val="ffffff"/>
                </a:solidFill>
                <a:latin typeface="Impact"/>
                <a:ea typeface="Impact"/>
              </a:rPr>
              <a:t>Prévoir la consommation électrique pour favoriser une distribution énergétique optimale.</a:t>
            </a:r>
            <a:br/>
            <a:endParaRPr b="0" lang="fr-F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669120" y="3566520"/>
            <a:ext cx="4182120" cy="6836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fr-FR" sz="1700" spc="-1" strike="noStrike">
                <a:solidFill>
                  <a:srgbClr val="bfbfbf"/>
                </a:solidFill>
                <a:latin typeface="Century Schoolbook"/>
                <a:ea typeface="Century Schoolbook"/>
              </a:rPr>
              <a:t>Eloi Kling - Téodore Autuly</a:t>
            </a:r>
            <a:endParaRPr b="0" lang="fr-FR" sz="1700" spc="-1" strike="noStrike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8458200" y="45950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7B65F9E-D3C6-45DA-BFE1-72465BD72A8A}" type="slidenum">
              <a:rPr b="0" lang="fr-FR" sz="2700" spc="-1" strike="noStrike">
                <a:solidFill>
                  <a:srgbClr val="a5a5a5"/>
                </a:solidFill>
                <a:latin typeface="Century Schoolbook"/>
                <a:ea typeface="Century Schoolbook"/>
              </a:rPr>
              <a:t>1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4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946440" y="27432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300" spc="-1" strike="noStrike">
                <a:solidFill>
                  <a:srgbClr val="000000"/>
                </a:solidFill>
                <a:latin typeface="Impact"/>
                <a:ea typeface="Impact"/>
              </a:rPr>
              <a:t>Modèle statistique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Consommation par jour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Google Shape;493;p67" descr=""/>
          <p:cNvPicPr/>
          <p:nvPr/>
        </p:nvPicPr>
        <p:blipFill>
          <a:blip r:embed="rId1"/>
          <a:stretch/>
        </p:blipFill>
        <p:spPr>
          <a:xfrm>
            <a:off x="450000" y="1312560"/>
            <a:ext cx="3976200" cy="2857320"/>
          </a:xfrm>
          <a:prstGeom prst="rect">
            <a:avLst/>
          </a:prstGeom>
          <a:ln>
            <a:noFill/>
          </a:ln>
        </p:spPr>
      </p:pic>
      <p:pic>
        <p:nvPicPr>
          <p:cNvPr id="204" name="Google Shape;494;p67" descr=""/>
          <p:cNvPicPr/>
          <p:nvPr/>
        </p:nvPicPr>
        <p:blipFill>
          <a:blip r:embed="rId2"/>
          <a:stretch/>
        </p:blipFill>
        <p:spPr>
          <a:xfrm>
            <a:off x="4426560" y="1194480"/>
            <a:ext cx="3964680" cy="2975040"/>
          </a:xfrm>
          <a:prstGeom prst="rect">
            <a:avLst/>
          </a:prstGeom>
          <a:ln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137520" y="4420080"/>
            <a:ext cx="2456640" cy="2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RMSE : 45 819 MW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2929320" y="4213800"/>
            <a:ext cx="5064120" cy="97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En moyenne aux Etats Unis, consommation d’un ménage : 10,8 MWh</a:t>
            </a:r>
            <a:endParaRPr b="0" lang="fr-FR" sz="1400" spc="-1" strike="noStrike">
              <a:latin typeface="Arial"/>
            </a:endParaRPr>
          </a:p>
          <a:p>
            <a:pPr marL="285840" indent="-285480">
              <a:lnSpc>
                <a:spcPct val="115000"/>
              </a:lnSpc>
              <a:buClr>
                <a:srgbClr val="000000"/>
              </a:buClr>
              <a:buFont typeface="Noto Sans Symbols"/>
              <a:buChar char="❖"/>
              <a:tabLst>
                <a:tab algn="l" pos="0"/>
              </a:tabLst>
            </a:pPr>
            <a:r>
              <a:rPr b="1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15 273  000 ménages </a:t>
            </a:r>
            <a:r>
              <a:rPr b="0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sont privés d’électricité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2080440" y="4465440"/>
            <a:ext cx="714960" cy="19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560">
            <a:solidFill>
              <a:srgbClr val="5151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TextShape 5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E951440B-7ECD-4850-B4EF-2392F5817AAB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10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946440" y="27432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300" spc="-1" strike="noStrike">
                <a:solidFill>
                  <a:srgbClr val="000000"/>
                </a:solidFill>
                <a:latin typeface="Impact"/>
                <a:ea typeface="Impact"/>
              </a:rPr>
              <a:t>Modèle statistique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Consommation par jour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Google Shape;504;p68" descr=""/>
          <p:cNvPicPr/>
          <p:nvPr/>
        </p:nvPicPr>
        <p:blipFill>
          <a:blip r:embed="rId1"/>
          <a:stretch/>
        </p:blipFill>
        <p:spPr>
          <a:xfrm>
            <a:off x="767160" y="1489320"/>
            <a:ext cx="6852600" cy="2877120"/>
          </a:xfrm>
          <a:prstGeom prst="rect">
            <a:avLst/>
          </a:prstGeom>
          <a:ln>
            <a:noFill/>
          </a:ln>
        </p:spPr>
      </p:pic>
      <p:sp>
        <p:nvSpPr>
          <p:cNvPr id="211" name="TextShape 2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6D3A6D9-8DC8-483E-90C3-AC124A1F821A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11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946440" y="27432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 fontScale="69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br/>
            <a:r>
              <a:rPr b="0" lang="fr-FR" sz="3700" spc="-1" strike="noStrike">
                <a:solidFill>
                  <a:srgbClr val="000000"/>
                </a:solidFill>
                <a:latin typeface="Impact"/>
                <a:ea typeface="Impact"/>
              </a:rPr>
              <a:t>Modèle de Machine learning</a:t>
            </a:r>
            <a:br/>
            <a:r>
              <a:rPr b="0" lang="fr-FR" sz="27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Modèle Polynomial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Google Shape;511;p69" descr=""/>
          <p:cNvPicPr/>
          <p:nvPr/>
        </p:nvPicPr>
        <p:blipFill>
          <a:blip r:embed="rId1"/>
          <a:stretch/>
        </p:blipFill>
        <p:spPr>
          <a:xfrm>
            <a:off x="522720" y="1351800"/>
            <a:ext cx="3373200" cy="3263040"/>
          </a:xfrm>
          <a:prstGeom prst="rect">
            <a:avLst/>
          </a:prstGeom>
          <a:ln>
            <a:noFill/>
          </a:ln>
        </p:spPr>
      </p:pic>
      <p:pic>
        <p:nvPicPr>
          <p:cNvPr id="214" name="Google Shape;512;p69" descr=""/>
          <p:cNvPicPr/>
          <p:nvPr/>
        </p:nvPicPr>
        <p:blipFill>
          <a:blip r:embed="rId2"/>
          <a:stretch/>
        </p:blipFill>
        <p:spPr>
          <a:xfrm>
            <a:off x="4693680" y="1351080"/>
            <a:ext cx="3422880" cy="326448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4015440" y="2694240"/>
            <a:ext cx="586080" cy="22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4040">
            <a:solidFill>
              <a:srgbClr val="5151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TextShape 3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FA11A900-670D-41B2-B13D-0D1FA463D3B6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12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946440" y="27432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Impact"/>
                <a:ea typeface="Impact"/>
              </a:rPr>
              <a:t>Modèle de Machine Learning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Modèle Polynomial de degré 5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Google Shape;520;p70" descr=""/>
          <p:cNvPicPr/>
          <p:nvPr/>
        </p:nvPicPr>
        <p:blipFill>
          <a:blip r:embed="rId1"/>
          <a:stretch/>
        </p:blipFill>
        <p:spPr>
          <a:xfrm>
            <a:off x="0" y="1437840"/>
            <a:ext cx="4132080" cy="2982600"/>
          </a:xfrm>
          <a:prstGeom prst="rect">
            <a:avLst/>
          </a:prstGeom>
          <a:ln>
            <a:noFill/>
          </a:ln>
        </p:spPr>
      </p:pic>
      <p:pic>
        <p:nvPicPr>
          <p:cNvPr id="219" name="Google Shape;521;p70" descr=""/>
          <p:cNvPicPr/>
          <p:nvPr/>
        </p:nvPicPr>
        <p:blipFill>
          <a:blip r:embed="rId2"/>
          <a:stretch/>
        </p:blipFill>
        <p:spPr>
          <a:xfrm>
            <a:off x="4362120" y="1315440"/>
            <a:ext cx="4068360" cy="3105000"/>
          </a:xfrm>
          <a:prstGeom prst="rect">
            <a:avLst/>
          </a:prstGeom>
          <a:ln>
            <a:noFill/>
          </a:ln>
        </p:spPr>
      </p:pic>
      <p:sp>
        <p:nvSpPr>
          <p:cNvPr id="220" name="CustomShape 2"/>
          <p:cNvSpPr/>
          <p:nvPr/>
        </p:nvSpPr>
        <p:spPr>
          <a:xfrm>
            <a:off x="473400" y="4529520"/>
            <a:ext cx="1805760" cy="2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RMSE: 43 975 MW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2385360" y="4590000"/>
            <a:ext cx="813960" cy="1627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560">
            <a:solidFill>
              <a:srgbClr val="5151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3305880" y="4513320"/>
            <a:ext cx="36802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On passe à </a:t>
            </a:r>
            <a:r>
              <a:rPr b="1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14 658 333 ménages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sp>
        <p:nvSpPr>
          <p:cNvPr id="223" name="TextShape 5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23C2EFA-5541-42AC-B0F8-44BD36BC4D37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13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946440" y="27432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Impact"/>
                <a:ea typeface="Impact"/>
              </a:rPr>
              <a:t>Modèle de Machine Learning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Modèle Polynomial de degré 6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Google Shape;531;p71" descr=""/>
          <p:cNvPicPr/>
          <p:nvPr/>
        </p:nvPicPr>
        <p:blipFill>
          <a:blip r:embed="rId1"/>
          <a:stretch/>
        </p:blipFill>
        <p:spPr>
          <a:xfrm>
            <a:off x="52560" y="1282320"/>
            <a:ext cx="4214520" cy="3021480"/>
          </a:xfrm>
          <a:prstGeom prst="rect">
            <a:avLst/>
          </a:prstGeom>
          <a:ln>
            <a:noFill/>
          </a:ln>
        </p:spPr>
      </p:pic>
      <p:pic>
        <p:nvPicPr>
          <p:cNvPr id="226" name="Google Shape;532;p71" descr=""/>
          <p:cNvPicPr/>
          <p:nvPr/>
        </p:nvPicPr>
        <p:blipFill>
          <a:blip r:embed="rId2"/>
          <a:srcRect l="0" t="1164" r="-173" b="238"/>
          <a:stretch/>
        </p:blipFill>
        <p:spPr>
          <a:xfrm>
            <a:off x="4270680" y="1208160"/>
            <a:ext cx="4187160" cy="309780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2478960" y="4386240"/>
            <a:ext cx="622836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Sur-apprentissage</a:t>
            </a:r>
            <a:r>
              <a:rPr b="0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 : à un degré supplémentaire l'algorithme apprend par cœur les données sur lequelles il s’est entraîné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116280" y="4494240"/>
            <a:ext cx="1969920" cy="2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RMSE : 44 714 MW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2031480" y="4560480"/>
            <a:ext cx="414360" cy="13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560">
            <a:solidFill>
              <a:srgbClr val="5151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TextShape 5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FA6FBDD4-6410-4BBD-868D-CEE5766CF8BA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14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539280" y="370440"/>
            <a:ext cx="736344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 fontScale="61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Impact"/>
                <a:ea typeface="Impact"/>
              </a:rPr>
              <a:t>Modèle de boosting de gradient (extrême)</a:t>
            </a:r>
            <a:br/>
            <a:r>
              <a:rPr b="0" lang="fr-FR" sz="27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Paramètres supplémentaires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539280" y="2183040"/>
            <a:ext cx="4990320" cy="28908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 marL="139680" indent="-139320">
              <a:lnSpc>
                <a:spcPct val="95000"/>
              </a:lnSpc>
              <a:spcBef>
                <a:spcPts val="1199"/>
              </a:spcBef>
              <a:buClr>
                <a:srgbClr val="6f6f74"/>
              </a:buClr>
              <a:buFont typeface="Arial"/>
              <a:buChar char="•"/>
            </a:pPr>
            <a:r>
              <a:rPr b="1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L'heure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39680" indent="-139320">
              <a:lnSpc>
                <a:spcPct val="95000"/>
              </a:lnSpc>
              <a:spcBef>
                <a:spcPts val="1199"/>
              </a:spcBef>
              <a:buClr>
                <a:srgbClr val="6f6f74"/>
              </a:buClr>
              <a:buFont typeface="Arial"/>
              <a:buChar char="•"/>
            </a:pPr>
            <a:r>
              <a:rPr b="1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Le jour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39680" indent="-139320">
              <a:lnSpc>
                <a:spcPct val="95000"/>
              </a:lnSpc>
              <a:spcBef>
                <a:spcPts val="1199"/>
              </a:spcBef>
              <a:buClr>
                <a:srgbClr val="6f6f74"/>
              </a:buClr>
              <a:buFont typeface="Arial"/>
              <a:buChar char="•"/>
            </a:pPr>
            <a:r>
              <a:rPr b="1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La semaine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39680" indent="-139320">
              <a:lnSpc>
                <a:spcPct val="95000"/>
              </a:lnSpc>
              <a:spcBef>
                <a:spcPts val="1199"/>
              </a:spcBef>
              <a:buClr>
                <a:srgbClr val="6f6f74"/>
              </a:buClr>
              <a:buFont typeface="Arial"/>
              <a:buChar char="•"/>
            </a:pPr>
            <a:r>
              <a:rPr b="1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Le mois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39680" indent="-139320">
              <a:lnSpc>
                <a:spcPct val="95000"/>
              </a:lnSpc>
              <a:spcBef>
                <a:spcPts val="1199"/>
              </a:spcBef>
              <a:buClr>
                <a:srgbClr val="6f6f74"/>
              </a:buClr>
              <a:buFont typeface="Arial"/>
              <a:buChar char="•"/>
            </a:pPr>
            <a:r>
              <a:rPr b="1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L'année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58AED183-A27F-40FF-B187-DB2656493941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15</a:t>
            </a:fld>
            <a:endParaRPr b="0" lang="fr-FR" sz="2700" spc="-1" strike="noStrike">
              <a:latin typeface="Times New Roman"/>
            </a:endParaRPr>
          </a:p>
        </p:txBody>
      </p:sp>
      <p:sp>
        <p:nvSpPr>
          <p:cNvPr id="234" name="CustomShape 4"/>
          <p:cNvSpPr/>
          <p:nvPr/>
        </p:nvSpPr>
        <p:spPr>
          <a:xfrm>
            <a:off x="539280" y="1536840"/>
            <a:ext cx="687852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entury"/>
                <a:ea typeface="Century"/>
              </a:rPr>
              <a:t>Création de </a:t>
            </a:r>
            <a:r>
              <a:rPr b="0" lang="fr-FR" sz="1800" spc="-1" strike="noStrike" u="sng">
                <a:solidFill>
                  <a:srgbClr val="000000"/>
                </a:solidFill>
                <a:uFillTx/>
                <a:latin typeface="Century"/>
                <a:ea typeface="Century"/>
              </a:rPr>
              <a:t>nouveaux paramètres corrélés à la consommation </a:t>
            </a:r>
            <a:r>
              <a:rPr b="0" lang="fr-FR" sz="1800" spc="-1" strike="noStrike">
                <a:solidFill>
                  <a:srgbClr val="000000"/>
                </a:solidFill>
                <a:latin typeface="Century"/>
                <a:ea typeface="Century"/>
              </a:rPr>
              <a:t>électrique :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516240" y="20916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 fontScale="73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Impact"/>
                <a:ea typeface="Impact"/>
              </a:rPr>
              <a:t>Modèle de boosting de gradient (extrême)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Point Théorique : Apprentissage d’ensemble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Google Shape;550;p73" descr=""/>
          <p:cNvPicPr/>
          <p:nvPr/>
        </p:nvPicPr>
        <p:blipFill>
          <a:blip r:embed="rId1"/>
          <a:stretch/>
        </p:blipFill>
        <p:spPr>
          <a:xfrm>
            <a:off x="2423520" y="1364400"/>
            <a:ext cx="3455280" cy="3569760"/>
          </a:xfrm>
          <a:prstGeom prst="rect">
            <a:avLst/>
          </a:prstGeom>
          <a:ln>
            <a:noFill/>
          </a:ln>
        </p:spPr>
      </p:pic>
      <p:sp>
        <p:nvSpPr>
          <p:cNvPr id="237" name="TextShape 2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46648D08-048F-42AF-B5BA-776FFB19465A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16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72680" y="18144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 fontScale="61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Impact"/>
                <a:ea typeface="Impact"/>
              </a:rPr>
              <a:t>Modèle de boosting de gradient (extrême)</a:t>
            </a:r>
            <a:br/>
            <a:r>
              <a:rPr b="0" lang="fr-FR" sz="27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Point Théorique : Boosting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Google Shape;557;p74" descr=""/>
          <p:cNvPicPr/>
          <p:nvPr/>
        </p:nvPicPr>
        <p:blipFill>
          <a:blip r:embed="rId1"/>
          <a:stretch/>
        </p:blipFill>
        <p:spPr>
          <a:xfrm>
            <a:off x="567720" y="2139120"/>
            <a:ext cx="7389000" cy="1474560"/>
          </a:xfrm>
          <a:prstGeom prst="rect">
            <a:avLst/>
          </a:prstGeom>
          <a:ln>
            <a:noFill/>
          </a:ln>
        </p:spPr>
      </p:pic>
      <p:sp>
        <p:nvSpPr>
          <p:cNvPr id="240" name="TextShape 2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DF9E5E0-A7B7-4ABE-981E-9834C8C785E2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17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603360" y="23508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 fontScale="61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Impact"/>
                <a:ea typeface="Impact"/>
              </a:rPr>
              <a:t>Modèle de boosting de gradient (extrême)</a:t>
            </a:r>
            <a:br/>
            <a:r>
              <a:rPr b="0" lang="fr-FR" sz="27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Point Théorique : Boosting de gradient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Google Shape;564;p75" descr=""/>
          <p:cNvPicPr/>
          <p:nvPr/>
        </p:nvPicPr>
        <p:blipFill>
          <a:blip r:embed="rId1"/>
          <a:stretch/>
        </p:blipFill>
        <p:spPr>
          <a:xfrm>
            <a:off x="104400" y="1718280"/>
            <a:ext cx="8267400" cy="2910600"/>
          </a:xfrm>
          <a:prstGeom prst="rect">
            <a:avLst/>
          </a:prstGeom>
          <a:ln>
            <a:noFill/>
          </a:ln>
        </p:spPr>
      </p:pic>
      <p:sp>
        <p:nvSpPr>
          <p:cNvPr id="243" name="TextShape 2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61FA670D-420E-43A0-B078-BD1305FC04A7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18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111C995-4449-484F-9C4A-769BCC9AAF67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19</a:t>
            </a:fld>
            <a:endParaRPr b="0" lang="fr-FR" sz="2700" spc="-1" strike="noStrike">
              <a:latin typeface="Times New Roman"/>
            </a:endParaRPr>
          </a:p>
        </p:txBody>
      </p:sp>
      <p:pic>
        <p:nvPicPr>
          <p:cNvPr id="245" name="Google Shape;571;p76" descr=""/>
          <p:cNvPicPr/>
          <p:nvPr/>
        </p:nvPicPr>
        <p:blipFill>
          <a:blip r:embed="rId1"/>
          <a:stretch/>
        </p:blipFill>
        <p:spPr>
          <a:xfrm>
            <a:off x="1923840" y="140760"/>
            <a:ext cx="5295960" cy="486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946440" y="27432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300" spc="-1" strike="noStrike">
                <a:solidFill>
                  <a:srgbClr val="000000"/>
                </a:solidFill>
                <a:latin typeface="Impact"/>
                <a:ea typeface="Impact"/>
              </a:rPr>
              <a:t>Problématiques</a:t>
            </a:r>
            <a:endParaRPr b="0" lang="fr-F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946440" y="1512720"/>
            <a:ext cx="670104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 marL="216000" indent="-215640">
              <a:lnSpc>
                <a:spcPct val="95000"/>
              </a:lnSpc>
              <a:buClr>
                <a:srgbClr val="6f6f74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Comment prévoir efficacement la consommation électrique à venir ?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132840">
              <a:lnSpc>
                <a:spcPct val="95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132840">
              <a:lnSpc>
                <a:spcPct val="95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5000"/>
              </a:lnSpc>
              <a:buClr>
                <a:srgbClr val="6f6f74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Quels modèles de Machine Learning sont judicieux pour cette étude ?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132840">
              <a:lnSpc>
                <a:spcPct val="95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132840">
              <a:lnSpc>
                <a:spcPct val="95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5000"/>
              </a:lnSpc>
              <a:buClr>
                <a:srgbClr val="6f6f74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Comment fonctionnent-ils ?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132840">
              <a:lnSpc>
                <a:spcPct val="95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132840">
              <a:lnSpc>
                <a:spcPct val="95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5000"/>
              </a:lnSpc>
              <a:buClr>
                <a:srgbClr val="6f6f74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Arial"/>
              </a:rPr>
              <a:t>Quels sont les paramètres prédominants affectant les données ?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2F0BF142-4F27-49FE-83FA-F11C50E493BC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2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534960" y="25992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 fontScale="61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Impact"/>
                <a:ea typeface="Impact"/>
              </a:rPr>
              <a:t>Modèle de boosting de gradient (extrême)</a:t>
            </a:r>
            <a:br/>
            <a:r>
              <a:rPr b="0" lang="fr-FR" sz="27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Conditions d'arrêt de l'algorithme.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786960" y="1848960"/>
            <a:ext cx="6756480" cy="1445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 fontScale="94000"/>
          </a:bodyPr>
          <a:p>
            <a:pPr marL="139680" indent="-139320">
              <a:lnSpc>
                <a:spcPct val="95000"/>
              </a:lnSpc>
              <a:buClr>
                <a:srgbClr val="6f6f74"/>
              </a:buClr>
              <a:buSzPct val="74000"/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L'algorithme fait diminuer la RMSE sur le set d'entraînement.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39680" indent="-139320">
              <a:lnSpc>
                <a:spcPct val="95000"/>
              </a:lnSpc>
              <a:spcBef>
                <a:spcPts val="1199"/>
              </a:spcBef>
              <a:buClr>
                <a:srgbClr val="6f6f74"/>
              </a:buClr>
              <a:buSzPct val="74000"/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Parallèlement, le modèle devient de plus en plus précis sur le set de test.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39680" indent="-139320">
              <a:lnSpc>
                <a:spcPct val="95000"/>
              </a:lnSpc>
              <a:spcBef>
                <a:spcPts val="1199"/>
              </a:spcBef>
              <a:buClr>
                <a:srgbClr val="6f6f74"/>
              </a:buClr>
              <a:buSzPct val="74000"/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Arrêt de l'algorithme quand la RMSE sur le set de test augmente.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marL="139680" indent="-139320">
              <a:lnSpc>
                <a:spcPct val="95000"/>
              </a:lnSpc>
              <a:spcBef>
                <a:spcPts val="1199"/>
              </a:spcBef>
              <a:buClr>
                <a:srgbClr val="6f6f74"/>
              </a:buClr>
              <a:buSzPct val="74000"/>
              <a:buFont typeface="Arial"/>
              <a:buChar char="•"/>
            </a:pPr>
            <a:r>
              <a:rPr b="0" lang="fr-FR" sz="16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Prévient le phénomène d'overfitting.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6D04D134-68C4-4BD1-BD97-AC4E03244ED5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20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18320" y="312480"/>
            <a:ext cx="757836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 fontScale="61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Impact"/>
                <a:ea typeface="Impact"/>
              </a:rPr>
              <a:t>Modèle de boosting de gradient (extrême)</a:t>
            </a:r>
            <a:br/>
            <a:r>
              <a:rPr b="0" lang="fr-FR" sz="27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Paramètres dominants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Google Shape;584;p78" descr=""/>
          <p:cNvPicPr/>
          <p:nvPr/>
        </p:nvPicPr>
        <p:blipFill>
          <a:blip r:embed="rId1"/>
          <a:stretch/>
        </p:blipFill>
        <p:spPr>
          <a:xfrm>
            <a:off x="3341880" y="1237320"/>
            <a:ext cx="4492440" cy="3544920"/>
          </a:xfrm>
          <a:prstGeom prst="rect">
            <a:avLst/>
          </a:prstGeom>
          <a:ln>
            <a:noFill/>
          </a:ln>
        </p:spPr>
      </p:pic>
      <p:sp>
        <p:nvSpPr>
          <p:cNvPr id="251" name="TextShape 2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66C1E8FE-4D83-4012-9D50-A1B878677329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21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527760" y="51444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 fontScale="44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Impact"/>
                <a:ea typeface="Impact"/>
              </a:rPr>
              <a:t>Modèle de boosting de gradient (extrême)</a:t>
            </a:r>
            <a:br/>
            <a:r>
              <a:rPr b="0" lang="fr-FR" sz="27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Affichage des prédictions sur le set de test uniquement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Google Shape;591;p79" descr=""/>
          <p:cNvPicPr/>
          <p:nvPr/>
        </p:nvPicPr>
        <p:blipFill>
          <a:blip r:embed="rId1"/>
          <a:stretch/>
        </p:blipFill>
        <p:spPr>
          <a:xfrm>
            <a:off x="1133280" y="1619640"/>
            <a:ext cx="6057720" cy="3071520"/>
          </a:xfrm>
          <a:prstGeom prst="rect">
            <a:avLst/>
          </a:prstGeom>
          <a:ln>
            <a:noFill/>
          </a:ln>
        </p:spPr>
      </p:pic>
      <p:sp>
        <p:nvSpPr>
          <p:cNvPr id="254" name="TextShape 2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8FECB702-767B-4819-BBF6-DFF9441A53CA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22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597;p80" descr=""/>
          <p:cNvPicPr/>
          <p:nvPr/>
        </p:nvPicPr>
        <p:blipFill>
          <a:blip r:embed="rId1"/>
          <a:stretch/>
        </p:blipFill>
        <p:spPr>
          <a:xfrm>
            <a:off x="1015560" y="1399320"/>
            <a:ext cx="6216120" cy="3469320"/>
          </a:xfrm>
          <a:prstGeom prst="rect">
            <a:avLst/>
          </a:prstGeom>
          <a:ln>
            <a:noFill/>
          </a:ln>
        </p:spPr>
      </p:pic>
      <p:sp>
        <p:nvSpPr>
          <p:cNvPr id="256" name="TextShape 1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340BF5B2-6056-4A01-8024-2DB453FDF996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23</a:t>
            </a:fld>
            <a:endParaRPr b="0" lang="fr-FR" sz="2700" spc="-1" strike="noStrike">
              <a:latin typeface="Times New Roman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946080" y="274680"/>
            <a:ext cx="7268760" cy="9932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 fontScale="61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Impact"/>
                <a:ea typeface="Impact"/>
              </a:rPr>
              <a:t>Modèle de boosting de gradient (extrême)</a:t>
            </a:r>
            <a:br/>
            <a:r>
              <a:rPr b="0" lang="fr-FR" sz="27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Affichage de 100 données prédites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946440" y="27432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 fontScale="61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Impact"/>
                <a:ea typeface="Impact"/>
              </a:rPr>
              <a:t>Modèle de boosting de gradient (extrême)</a:t>
            </a:r>
            <a:br/>
            <a:r>
              <a:rPr b="0" lang="fr-FR" sz="27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Commentaires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946440" y="2119680"/>
            <a:ext cx="644616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Meilleur modèle prédictif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39680" indent="-139320">
              <a:lnSpc>
                <a:spcPct val="95000"/>
              </a:lnSpc>
              <a:spcBef>
                <a:spcPts val="1199"/>
              </a:spcBef>
              <a:buClr>
                <a:srgbClr val="6f6f74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5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Meilleur rapport Vitesse d'exécution / Précision des prédictions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 marL="139680" indent="-139320">
              <a:lnSpc>
                <a:spcPct val="95000"/>
              </a:lnSpc>
              <a:spcBef>
                <a:spcPts val="1199"/>
              </a:spcBef>
              <a:buClr>
                <a:srgbClr val="6f6f74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5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Meilleure RMSE : 1616.5 MW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Limite du modèle prédictif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39680" indent="-139320">
              <a:lnSpc>
                <a:spcPct val="95000"/>
              </a:lnSpc>
              <a:spcBef>
                <a:spcPts val="1199"/>
              </a:spcBef>
              <a:buClr>
                <a:srgbClr val="6f6f74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5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Précision des prédictions point par point</a:t>
            </a:r>
            <a:endParaRPr b="0" lang="fr-F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64305DEF-7465-4F54-BD3B-96602BA606BD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24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148040" y="1490040"/>
            <a:ext cx="5730480" cy="23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13 ans de données : </a:t>
            </a:r>
            <a:r>
              <a:rPr b="0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1 Janvier 2005 au 31 Juillet 2018</a:t>
            </a:r>
            <a:endParaRPr b="0" lang="fr-FR" sz="1400" spc="-1" strike="noStrike">
              <a:latin typeface="Arial"/>
            </a:endParaRPr>
          </a:p>
          <a:p>
            <a:pPr marL="216000" indent="-126720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Fréquence: </a:t>
            </a:r>
            <a:r>
              <a:rPr b="0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heure par heure</a:t>
            </a:r>
            <a:endParaRPr b="0" lang="fr-FR" sz="1800" spc="-1" strike="noStrike">
              <a:latin typeface="Arial"/>
            </a:endParaRPr>
          </a:p>
          <a:p>
            <a:pPr marL="216000" indent="-126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3 colonnes</a:t>
            </a:r>
            <a:endParaRPr b="0" lang="fr-FR" sz="1800" spc="-1" strike="noStrike">
              <a:latin typeface="Arial"/>
            </a:endParaRPr>
          </a:p>
          <a:p>
            <a:pPr marL="216000" indent="-126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119 020 lignes</a:t>
            </a:r>
            <a:endParaRPr b="0" lang="fr-FR" sz="1800" spc="-1" strike="noStrike">
              <a:latin typeface="Arial"/>
            </a:endParaRPr>
          </a:p>
          <a:p>
            <a:pPr marL="216000" indent="-126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F315A1B6-0E42-415D-BB54-5E246EB6237D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25</a:t>
            </a:fld>
            <a:endParaRPr b="0" lang="fr-FR" sz="2700" spc="-1" strike="noStrike">
              <a:latin typeface="Times New Roman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937440" y="496080"/>
            <a:ext cx="7269120" cy="9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Impact"/>
                <a:ea typeface="Impact"/>
              </a:rPr>
              <a:t>Modèle XGBoost avec température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Nouveau choix de base de données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946440" y="27432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200" spc="-1" strike="noStrike">
                <a:solidFill>
                  <a:srgbClr val="000000"/>
                </a:solidFill>
                <a:latin typeface="Impact"/>
                <a:ea typeface="Impact"/>
              </a:rPr>
              <a:t>Modèle XGBoost avec température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Comparaison de l’importance des paramètres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4FCFF826-ECD6-4897-A3C2-7E5ECD30BC8D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26</a:t>
            </a:fld>
            <a:endParaRPr b="0" lang="fr-FR" sz="2700" spc="-1" strike="noStrike">
              <a:latin typeface="Times New Roman"/>
            </a:endParaRPr>
          </a:p>
        </p:txBody>
      </p:sp>
      <p:pic>
        <p:nvPicPr>
          <p:cNvPr id="266" name="Google Shape;620;p83" descr=""/>
          <p:cNvPicPr/>
          <p:nvPr/>
        </p:nvPicPr>
        <p:blipFill>
          <a:blip r:embed="rId1"/>
          <a:stretch/>
        </p:blipFill>
        <p:spPr>
          <a:xfrm>
            <a:off x="204120" y="1486080"/>
            <a:ext cx="3907800" cy="3382920"/>
          </a:xfrm>
          <a:prstGeom prst="rect">
            <a:avLst/>
          </a:prstGeom>
          <a:ln>
            <a:noFill/>
          </a:ln>
        </p:spPr>
      </p:pic>
      <p:pic>
        <p:nvPicPr>
          <p:cNvPr id="267" name="Google Shape;621;p83" descr=""/>
          <p:cNvPicPr/>
          <p:nvPr/>
        </p:nvPicPr>
        <p:blipFill>
          <a:blip r:embed="rId2"/>
          <a:stretch/>
        </p:blipFill>
        <p:spPr>
          <a:xfrm>
            <a:off x="4307760" y="1486080"/>
            <a:ext cx="3907800" cy="338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527760" y="51444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 fontScale="44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Impact"/>
                <a:ea typeface="Impact"/>
              </a:rPr>
              <a:t>Modèle XGBoost avec température</a:t>
            </a:r>
            <a:br/>
            <a:r>
              <a:rPr b="0" lang="fr-FR" sz="27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Comparaison des prédictions sur le set de test uniquement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5DF0B937-09D5-4C07-8B46-E0B14706A61F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27</a:t>
            </a:fld>
            <a:endParaRPr b="0" lang="fr-FR" sz="2700" spc="-1" strike="noStrike">
              <a:latin typeface="Times New Roman"/>
            </a:endParaRPr>
          </a:p>
        </p:txBody>
      </p:sp>
      <p:pic>
        <p:nvPicPr>
          <p:cNvPr id="270" name="Google Shape;628;p84" descr=""/>
          <p:cNvPicPr/>
          <p:nvPr/>
        </p:nvPicPr>
        <p:blipFill>
          <a:blip r:embed="rId1"/>
          <a:stretch/>
        </p:blipFill>
        <p:spPr>
          <a:xfrm>
            <a:off x="0" y="1605600"/>
            <a:ext cx="4218480" cy="3177360"/>
          </a:xfrm>
          <a:prstGeom prst="rect">
            <a:avLst/>
          </a:prstGeom>
          <a:ln>
            <a:noFill/>
          </a:ln>
        </p:spPr>
      </p:pic>
      <p:pic>
        <p:nvPicPr>
          <p:cNvPr id="271" name="Google Shape;629;p84" descr=""/>
          <p:cNvPicPr/>
          <p:nvPr/>
        </p:nvPicPr>
        <p:blipFill>
          <a:blip r:embed="rId2"/>
          <a:stretch/>
        </p:blipFill>
        <p:spPr>
          <a:xfrm>
            <a:off x="4162320" y="1605600"/>
            <a:ext cx="4218480" cy="317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27760" y="51444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 fontScale="61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Impact"/>
                <a:ea typeface="Impact"/>
              </a:rPr>
              <a:t>Modèle XGBoost avec température</a:t>
            </a:r>
            <a:br/>
            <a:r>
              <a:rPr b="0" lang="fr-FR" sz="27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Comparaison sur 100 données prédites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4FEF848F-57F5-4972-9A2D-BFAD38A97A96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28</a:t>
            </a:fld>
            <a:endParaRPr b="0" lang="fr-FR" sz="2700" spc="-1" strike="noStrike">
              <a:latin typeface="Times New Roman"/>
            </a:endParaRPr>
          </a:p>
        </p:txBody>
      </p:sp>
      <p:pic>
        <p:nvPicPr>
          <p:cNvPr id="274" name="Google Shape;636;p85" descr=""/>
          <p:cNvPicPr/>
          <p:nvPr/>
        </p:nvPicPr>
        <p:blipFill>
          <a:blip r:embed="rId1"/>
          <a:stretch/>
        </p:blipFill>
        <p:spPr>
          <a:xfrm>
            <a:off x="4162320" y="1662840"/>
            <a:ext cx="4233240" cy="3188520"/>
          </a:xfrm>
          <a:prstGeom prst="rect">
            <a:avLst/>
          </a:prstGeom>
          <a:ln>
            <a:noFill/>
          </a:ln>
        </p:spPr>
      </p:pic>
      <p:pic>
        <p:nvPicPr>
          <p:cNvPr id="275" name="Google Shape;637;p85" descr=""/>
          <p:cNvPicPr/>
          <p:nvPr/>
        </p:nvPicPr>
        <p:blipFill>
          <a:blip r:embed="rId2"/>
          <a:stretch/>
        </p:blipFill>
        <p:spPr>
          <a:xfrm>
            <a:off x="0" y="1662840"/>
            <a:ext cx="4233240" cy="318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937440" y="50976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 fontScale="61000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600" spc="-1" strike="noStrike">
                <a:solidFill>
                  <a:srgbClr val="000000"/>
                </a:solidFill>
                <a:latin typeface="Impact"/>
                <a:ea typeface="Impact"/>
              </a:rPr>
              <a:t>Modèle XGBoost avec température</a:t>
            </a:r>
            <a:br/>
            <a:r>
              <a:rPr b="0" lang="fr-FR" sz="27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Commentaires</a:t>
            </a:r>
            <a:endParaRPr b="0" lang="fr-FR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937080" y="1794240"/>
            <a:ext cx="7167240" cy="29307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>
              <a:lnSpc>
                <a:spcPct val="95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Avantages de l’ajout de la température 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5000"/>
              </a:lnSpc>
              <a:buClr>
                <a:srgbClr val="6f6f74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Erreur </a:t>
            </a:r>
            <a:r>
              <a:rPr b="0" lang="fr-FR" sz="1800" spc="-1" strike="noStrike" u="sng">
                <a:solidFill>
                  <a:srgbClr val="000000"/>
                </a:solidFill>
                <a:uFillTx/>
                <a:latin typeface="Century Schoolbook"/>
                <a:ea typeface="Century Schoolbook"/>
              </a:rPr>
              <a:t>divisée par 3</a:t>
            </a:r>
            <a:r>
              <a:rPr b="0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 passant de 5040 MW à 1695 MW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196560">
              <a:lnSpc>
                <a:spcPct val="95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5000"/>
              </a:lnSpc>
              <a:buClr>
                <a:srgbClr val="6f6f74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Plus l’erreur est faible, plus il est difficile de la diminuer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95000"/>
              </a:lnSpc>
              <a:buClr>
                <a:srgbClr val="6f6f74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Prédiction précise des pics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6FD1F7DA-8DD3-41EA-8F08-A7020825727F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29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08400" y="493560"/>
            <a:ext cx="340020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300" spc="-1" strike="noStrike">
                <a:solidFill>
                  <a:srgbClr val="000000"/>
                </a:solidFill>
                <a:latin typeface="Impact"/>
                <a:ea typeface="Impact"/>
              </a:rPr>
              <a:t>Contexte</a:t>
            </a:r>
            <a:endParaRPr b="0" lang="fr-F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539280" y="1743840"/>
            <a:ext cx="3400200" cy="28908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 marL="139680" indent="-139320">
              <a:lnSpc>
                <a:spcPct val="95000"/>
              </a:lnSpc>
              <a:buClr>
                <a:srgbClr val="6f6f74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Besoin d'optimiser la production et la distribution d'électricité.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39680" indent="-139320">
              <a:lnSpc>
                <a:spcPct val="95000"/>
              </a:lnSpc>
              <a:spcBef>
                <a:spcPts val="1199"/>
              </a:spcBef>
              <a:buClr>
                <a:srgbClr val="6f6f74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Toute électricité produite en excès est soit stockée, soit perdue.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39680" indent="-139320">
              <a:lnSpc>
                <a:spcPct val="95000"/>
              </a:lnSpc>
              <a:spcBef>
                <a:spcPts val="1199"/>
              </a:spcBef>
              <a:buClr>
                <a:srgbClr val="6f6f74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Stockage de l'énergie inefficace et source de nombreuses pertes.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39680" indent="-139320">
              <a:lnSpc>
                <a:spcPct val="95000"/>
              </a:lnSpc>
              <a:spcBef>
                <a:spcPts val="1199"/>
              </a:spcBef>
              <a:buClr>
                <a:srgbClr val="6f6f74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Il faut produire en fonction de la demande.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39680" indent="-75960"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139680" indent="-75960">
              <a:lnSpc>
                <a:spcPct val="9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Google Shape;439;p60_0" descr=""/>
          <p:cNvPicPr/>
          <p:nvPr/>
        </p:nvPicPr>
        <p:blipFill>
          <a:blip r:embed="rId1"/>
          <a:stretch/>
        </p:blipFill>
        <p:spPr>
          <a:xfrm>
            <a:off x="4224960" y="1449000"/>
            <a:ext cx="3907080" cy="2245320"/>
          </a:xfrm>
          <a:prstGeom prst="rect">
            <a:avLst/>
          </a:prstGeom>
          <a:ln>
            <a:noFill/>
          </a:ln>
        </p:spPr>
      </p:pic>
      <p:sp>
        <p:nvSpPr>
          <p:cNvPr id="178" name="TextShape 3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EE65DDD1-9B3D-41EF-9676-9FC4A26BEDE7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3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946440" y="27432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3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Prochaine étape</a:t>
            </a:r>
            <a:endParaRPr b="0" lang="fr-F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946440" y="1371600"/>
            <a:ext cx="644616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 marL="457200" indent="-298080">
              <a:lnSpc>
                <a:spcPct val="95000"/>
              </a:lnSpc>
              <a:spcBef>
                <a:spcPts val="1100"/>
              </a:spcBef>
              <a:buClr>
                <a:srgbClr val="6f6f74"/>
              </a:buClr>
              <a:buFont typeface="Arial"/>
              <a:buChar char="-"/>
            </a:pPr>
            <a:r>
              <a:rPr b="0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prévoir les événements particuliers ( sport, ville)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100DE324-371C-4DDD-BA9B-E48B501FD00F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30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946440" y="27432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Impact"/>
                <a:ea typeface="Impact"/>
              </a:rPr>
              <a:t>Sources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946440" y="1371600"/>
            <a:ext cx="697068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 marL="137160" indent="-136800">
              <a:lnSpc>
                <a:spcPct val="95000"/>
              </a:lnSpc>
              <a:buClr>
                <a:srgbClr val="6f6f74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La fabrique de l’industrie: couvrir nos besoins énergétiques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37160" indent="-136800">
              <a:lnSpc>
                <a:spcPct val="95000"/>
              </a:lnSpc>
              <a:buClr>
                <a:srgbClr val="6f6f74"/>
              </a:buClr>
              <a:buFont typeface="Arial"/>
              <a:buChar char="•"/>
            </a:pPr>
            <a:r>
              <a:rPr b="0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https://kobia.fr/regression-metrics-quelle-metrique-choisir/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137160" indent="-45360">
              <a:lnSpc>
                <a:spcPct val="95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946440" y="27432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300" spc="-1" strike="noStrike">
                <a:solidFill>
                  <a:srgbClr val="000000"/>
                </a:solidFill>
                <a:latin typeface="Impact"/>
                <a:ea typeface="Impact"/>
              </a:rPr>
              <a:t>Contexte</a:t>
            </a:r>
            <a:endParaRPr b="0" lang="fr-FR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oogle Shape;446;p61_0" descr=""/>
          <p:cNvPicPr/>
          <p:nvPr/>
        </p:nvPicPr>
        <p:blipFill>
          <a:blip r:embed="rId1"/>
          <a:stretch/>
        </p:blipFill>
        <p:spPr>
          <a:xfrm>
            <a:off x="1582200" y="1438920"/>
            <a:ext cx="5403600" cy="2653560"/>
          </a:xfrm>
          <a:prstGeom prst="rect">
            <a:avLst/>
          </a:prstGeom>
          <a:ln>
            <a:noFill/>
          </a:ln>
        </p:spPr>
      </p:pic>
      <p:sp>
        <p:nvSpPr>
          <p:cNvPr id="181" name="TextShape 2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4EEF07C6-088C-436B-B0F3-617D38F7CA45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4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057320" y="49608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300" spc="-1" strike="noStrike">
                <a:solidFill>
                  <a:srgbClr val="000000"/>
                </a:solidFill>
                <a:latin typeface="Impact"/>
                <a:ea typeface="Impact"/>
              </a:rPr>
              <a:t>Base de données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libri"/>
              </a:rPr>
              <a:t>Consommation électrique aux Etats-Unis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141200" y="1490040"/>
            <a:ext cx="5516640" cy="25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12 ans de données : </a:t>
            </a:r>
            <a:r>
              <a:rPr b="0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31 décembre 2004 au 2 janvier 2018</a:t>
            </a:r>
            <a:endParaRPr b="0" lang="fr-FR" sz="1400" spc="-1" strike="noStrike">
              <a:latin typeface="Arial"/>
            </a:endParaRPr>
          </a:p>
          <a:p>
            <a:pPr marL="216000" indent="-126720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Fréquence: </a:t>
            </a:r>
            <a:r>
              <a:rPr b="0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heure par heure</a:t>
            </a:r>
            <a:endParaRPr b="0" lang="fr-FR" sz="1800" spc="-1" strike="noStrike">
              <a:latin typeface="Arial"/>
            </a:endParaRPr>
          </a:p>
          <a:p>
            <a:pPr marL="216000" indent="-126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2 colonnes</a:t>
            </a:r>
            <a:endParaRPr b="0" lang="fr-FR" sz="1800" spc="-1" strike="noStrike">
              <a:latin typeface="Arial"/>
            </a:endParaRPr>
          </a:p>
          <a:p>
            <a:pPr marL="216000" indent="-126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121 273 lignes</a:t>
            </a:r>
            <a:endParaRPr b="0" lang="fr-FR" sz="1800" spc="-1" strike="noStrike">
              <a:latin typeface="Arial"/>
            </a:endParaRPr>
          </a:p>
          <a:p>
            <a:pPr marL="216000" indent="-126720"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BFFEF43-F166-4A55-893F-E5F2867401EA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5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459;p63" descr=""/>
          <p:cNvPicPr/>
          <p:nvPr/>
        </p:nvPicPr>
        <p:blipFill>
          <a:blip r:embed="rId1"/>
          <a:stretch/>
        </p:blipFill>
        <p:spPr>
          <a:xfrm>
            <a:off x="385560" y="1544760"/>
            <a:ext cx="7635960" cy="2947680"/>
          </a:xfrm>
          <a:prstGeom prst="rect">
            <a:avLst/>
          </a:prstGeom>
          <a:ln>
            <a:noFill/>
          </a:ln>
        </p:spPr>
      </p:pic>
      <p:sp>
        <p:nvSpPr>
          <p:cNvPr id="186" name="TextShape 1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5C286458-EF70-4A36-85B0-0A8301D0FCE2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6</a:t>
            </a:fld>
            <a:endParaRPr b="0" lang="fr-FR" sz="2700" spc="-1" strike="noStrike">
              <a:latin typeface="Times New Roman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098720" y="426600"/>
            <a:ext cx="7269120" cy="9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300" spc="-1" strike="noStrike">
                <a:solidFill>
                  <a:srgbClr val="000000"/>
                </a:solidFill>
                <a:latin typeface="Impact"/>
                <a:ea typeface="Impact"/>
              </a:rPr>
              <a:t>Base de données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libri"/>
              </a:rPr>
              <a:t>Affichage des données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946440" y="27432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300" spc="-1" strike="noStrike">
                <a:solidFill>
                  <a:srgbClr val="000000"/>
                </a:solidFill>
                <a:latin typeface="Impact"/>
                <a:ea typeface="Impact"/>
              </a:rPr>
              <a:t>Base de données</a:t>
            </a:r>
            <a:br/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Calibri"/>
              </a:rPr>
              <a:t>Affichage des données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57104C1-1858-4046-AE31-4B0A92540200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7</a:t>
            </a:fld>
            <a:endParaRPr b="0" lang="fr-FR" sz="2700" spc="-1" strike="noStrike">
              <a:latin typeface="Times New Roman"/>
            </a:endParaRPr>
          </a:p>
        </p:txBody>
      </p:sp>
      <p:pic>
        <p:nvPicPr>
          <p:cNvPr id="190" name="Google Shape;468;p64" descr=""/>
          <p:cNvPicPr/>
          <p:nvPr/>
        </p:nvPicPr>
        <p:blipFill>
          <a:blip r:embed="rId1"/>
          <a:stretch/>
        </p:blipFill>
        <p:spPr>
          <a:xfrm>
            <a:off x="946440" y="1268640"/>
            <a:ext cx="4583520" cy="368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946440" y="27432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300" spc="-1" strike="noStrike">
                <a:solidFill>
                  <a:srgbClr val="000000"/>
                </a:solidFill>
                <a:latin typeface="Impact"/>
                <a:ea typeface="Impact"/>
              </a:rPr>
              <a:t>Partage des données : Train / Test</a:t>
            </a:r>
            <a:endParaRPr b="0" lang="fr-FR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Google Shape;474;p65" descr=""/>
          <p:cNvPicPr/>
          <p:nvPr/>
        </p:nvPicPr>
        <p:blipFill>
          <a:blip r:embed="rId1"/>
          <a:srcRect l="623" t="0" r="0" b="0"/>
          <a:stretch/>
        </p:blipFill>
        <p:spPr>
          <a:xfrm>
            <a:off x="488520" y="1998360"/>
            <a:ext cx="7063920" cy="2660400"/>
          </a:xfrm>
          <a:prstGeom prst="rect">
            <a:avLst/>
          </a:prstGeom>
          <a:ln>
            <a:noFill/>
          </a:ln>
        </p:spPr>
      </p:pic>
      <p:sp>
        <p:nvSpPr>
          <p:cNvPr id="193" name="TextShape 2"/>
          <p:cNvSpPr txBox="1"/>
          <p:nvPr/>
        </p:nvSpPr>
        <p:spPr>
          <a:xfrm>
            <a:off x="946440" y="1371600"/>
            <a:ext cx="6446160" cy="32630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>
            <a:normAutofit/>
          </a:bodyPr>
          <a:p>
            <a:pPr marL="343080" indent="-234720">
              <a:lnSpc>
                <a:spcPct val="95000"/>
              </a:lnSpc>
              <a:spcBef>
                <a:spcPts val="1100"/>
              </a:spcBef>
              <a:buClr>
                <a:srgbClr val="6f6f74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80%       Entraînement du modèle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marL="343080" indent="-234720">
              <a:lnSpc>
                <a:spcPct val="95000"/>
              </a:lnSpc>
              <a:spcBef>
                <a:spcPts val="1100"/>
              </a:spcBef>
              <a:buClr>
                <a:srgbClr val="6f6f74"/>
              </a:buClr>
              <a:buFont typeface="Arial"/>
              <a:buChar char="•"/>
            </a:pPr>
            <a:r>
              <a:rPr b="0" lang="fr-FR" sz="1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20%       Test du modèle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751040" y="1472040"/>
            <a:ext cx="236520" cy="7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560">
            <a:solidFill>
              <a:srgbClr val="5151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4"/>
          <p:cNvSpPr/>
          <p:nvPr/>
        </p:nvSpPr>
        <p:spPr>
          <a:xfrm>
            <a:off x="1751040" y="1814760"/>
            <a:ext cx="236520" cy="622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560">
            <a:solidFill>
              <a:srgbClr val="51515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extShape 5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70F4574A-E113-4815-85F8-7D3372127BBC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8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940680" y="115200"/>
            <a:ext cx="7269120" cy="99396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fr-FR" sz="3300" spc="-1" strike="noStrike">
                <a:solidFill>
                  <a:srgbClr val="000000"/>
                </a:solidFill>
                <a:latin typeface="Impact"/>
                <a:ea typeface="Impact"/>
              </a:rPr>
              <a:t>Erreur / évaluation des modèles</a:t>
            </a:r>
            <a:endParaRPr b="0" lang="fr-FR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484;p66" descr=""/>
          <p:cNvPicPr/>
          <p:nvPr/>
        </p:nvPicPr>
        <p:blipFill>
          <a:blip r:embed="rId1"/>
          <a:stretch/>
        </p:blipFill>
        <p:spPr>
          <a:xfrm>
            <a:off x="631440" y="1267560"/>
            <a:ext cx="4389120" cy="3263040"/>
          </a:xfrm>
          <a:prstGeom prst="rect">
            <a:avLst/>
          </a:prstGeom>
          <a:ln>
            <a:noFill/>
          </a:ln>
        </p:spPr>
      </p:pic>
      <p:pic>
        <p:nvPicPr>
          <p:cNvPr id="199" name="Google Shape;485;p66" descr="Une image contenant texte&#10;&#10;Description générée automatiquement"/>
          <p:cNvPicPr/>
          <p:nvPr/>
        </p:nvPicPr>
        <p:blipFill>
          <a:blip r:embed="rId2"/>
          <a:stretch/>
        </p:blipFill>
        <p:spPr>
          <a:xfrm>
            <a:off x="5069160" y="2373840"/>
            <a:ext cx="3140640" cy="1050840"/>
          </a:xfrm>
          <a:prstGeom prst="rect">
            <a:avLst/>
          </a:prstGeom>
          <a:ln>
            <a:noFill/>
          </a:ln>
        </p:spPr>
      </p:pic>
      <p:sp>
        <p:nvSpPr>
          <p:cNvPr id="200" name="CustomShape 2"/>
          <p:cNvSpPr/>
          <p:nvPr/>
        </p:nvSpPr>
        <p:spPr>
          <a:xfrm>
            <a:off x="5069160" y="1758960"/>
            <a:ext cx="3056040" cy="2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Century"/>
                <a:ea typeface="Century"/>
              </a:rPr>
              <a:t>RMSE : Root Mean Squared Error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8469720" y="4629240"/>
            <a:ext cx="685440" cy="444960"/>
          </a:xfrm>
          <a:prstGeom prst="rect">
            <a:avLst/>
          </a:prstGeom>
          <a:noFill/>
          <a:ln>
            <a:noFill/>
          </a:ln>
        </p:spPr>
        <p:txBody>
          <a:bodyPr lIns="34200" rIns="34200" tIns="34200" bIns="342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71C74CE8-6A40-4176-A624-5C9587E430DE}" type="slidenum">
              <a:rPr b="0" lang="fr-FR" sz="2700" spc="-1" strike="noStrike">
                <a:solidFill>
                  <a:srgbClr val="8e8e93"/>
                </a:solidFill>
                <a:latin typeface="Century Schoolbook"/>
                <a:ea typeface="Century Schoolbook"/>
              </a:rPr>
              <a:t>9</a:t>
            </a:fld>
            <a:endParaRPr b="0" lang="fr-FR" sz="27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2023-06-05T21:56:57Z</dcterms:modified>
  <cp:revision>1</cp:revision>
  <dc:subject/>
  <dc:title/>
</cp:coreProperties>
</file>