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2" r:id="rId3"/>
    <p:sldId id="257" r:id="rId4"/>
    <p:sldId id="273" r:id="rId5"/>
    <p:sldId id="261" r:id="rId6"/>
    <p:sldId id="267" r:id="rId7"/>
    <p:sldId id="287" r:id="rId8"/>
    <p:sldId id="259" r:id="rId9"/>
    <p:sldId id="288" r:id="rId10"/>
    <p:sldId id="258" r:id="rId11"/>
    <p:sldId id="289" r:id="rId12"/>
    <p:sldId id="296" r:id="rId13"/>
    <p:sldId id="290" r:id="rId14"/>
    <p:sldId id="291" r:id="rId15"/>
    <p:sldId id="292" r:id="rId16"/>
    <p:sldId id="293" r:id="rId17"/>
    <p:sldId id="294" r:id="rId18"/>
    <p:sldId id="295" r:id="rId19"/>
    <p:sldId id="28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ora" panose="020B060402020202020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EODORO   DAWN RODRIGUEZ" initials="JTDR" lastIdx="1" clrIdx="0">
    <p:extLst>
      <p:ext uri="{19B8F6BF-5375-455C-9EA6-DF929625EA0E}">
        <p15:presenceInfo xmlns:p15="http://schemas.microsoft.com/office/powerpoint/2012/main" userId="JORGE TEODORO   DAWN RODRIG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88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56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50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7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237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424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9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 de </a:t>
            </a:r>
            <a:r>
              <a:rPr lang="en" dirty="0">
                <a:highlight>
                  <a:srgbClr val="FFCD00"/>
                </a:highlight>
              </a:rPr>
              <a:t>clases-UML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b="1" i="1" dirty="0">
                <a:latin typeface="Lora"/>
                <a:ea typeface="Lora"/>
                <a:cs typeface="Lora"/>
                <a:sym typeface="Lora"/>
              </a:rPr>
              <a:t>Qué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composición?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/>
              <a:t>Composición</a:t>
            </a:r>
            <a:r>
              <a:rPr lang="en-US" sz="1800" dirty="0"/>
              <a:t> es el </a:t>
            </a:r>
            <a:r>
              <a:rPr lang="en-US" sz="1800" dirty="0" err="1"/>
              <a:t>acto</a:t>
            </a:r>
            <a:r>
              <a:rPr lang="en-US" sz="1800" dirty="0"/>
              <a:t> de </a:t>
            </a:r>
            <a:r>
              <a:rPr lang="en-US" sz="1800" dirty="0" err="1"/>
              <a:t>recolectar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varios</a:t>
            </a:r>
            <a:r>
              <a:rPr lang="en-US" sz="1800" dirty="0"/>
              <a:t> para </a:t>
            </a:r>
            <a:r>
              <a:rPr lang="en-US" sz="1800" dirty="0" err="1"/>
              <a:t>crear</a:t>
            </a:r>
            <a:r>
              <a:rPr lang="en-US" sz="1800" dirty="0"/>
              <a:t> uno nuevo. </a:t>
            </a:r>
            <a:endParaRPr sz="1200"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    !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" name="Google Shape;983;p40">
            <a:extLst>
              <a:ext uri="{FF2B5EF4-FFF2-40B4-BE49-F238E27FC236}">
                <a16:creationId xmlns:a16="http://schemas.microsoft.com/office/drawing/2014/main" id="{E4FF76D6-CBCD-47BA-B83B-779B837CBE47}"/>
              </a:ext>
            </a:extLst>
          </p:cNvPr>
          <p:cNvGrpSpPr/>
          <p:nvPr/>
        </p:nvGrpSpPr>
        <p:grpSpPr>
          <a:xfrm>
            <a:off x="2387975" y="798885"/>
            <a:ext cx="947912" cy="1093725"/>
            <a:chOff x="5526246" y="1011207"/>
            <a:chExt cx="592758" cy="720086"/>
          </a:xfrm>
        </p:grpSpPr>
        <p:sp>
          <p:nvSpPr>
            <p:cNvPr id="9" name="Google Shape;984;p40">
              <a:extLst>
                <a:ext uri="{FF2B5EF4-FFF2-40B4-BE49-F238E27FC236}">
                  <a16:creationId xmlns:a16="http://schemas.microsoft.com/office/drawing/2014/main" id="{07013F65-28C3-4AA7-AE30-C4FD1D49FBA9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85;p40">
              <a:extLst>
                <a:ext uri="{FF2B5EF4-FFF2-40B4-BE49-F238E27FC236}">
                  <a16:creationId xmlns:a16="http://schemas.microsoft.com/office/drawing/2014/main" id="{09FF9B44-CC93-4A2F-9B9E-85855935690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86;p40">
              <a:extLst>
                <a:ext uri="{FF2B5EF4-FFF2-40B4-BE49-F238E27FC236}">
                  <a16:creationId xmlns:a16="http://schemas.microsoft.com/office/drawing/2014/main" id="{8878D795-D371-4922-A15C-59DFED893DC0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87;p40">
              <a:extLst>
                <a:ext uri="{FF2B5EF4-FFF2-40B4-BE49-F238E27FC236}">
                  <a16:creationId xmlns:a16="http://schemas.microsoft.com/office/drawing/2014/main" id="{F2F227DE-09EA-4121-95CB-0B16A4F052EE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88;p40">
              <a:extLst>
                <a:ext uri="{FF2B5EF4-FFF2-40B4-BE49-F238E27FC236}">
                  <a16:creationId xmlns:a16="http://schemas.microsoft.com/office/drawing/2014/main" id="{AF8FDCE7-3ED2-4761-9C7B-15C55757551D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89;p40">
              <a:extLst>
                <a:ext uri="{FF2B5EF4-FFF2-40B4-BE49-F238E27FC236}">
                  <a16:creationId xmlns:a16="http://schemas.microsoft.com/office/drawing/2014/main" id="{36BBCA93-9AB1-4FB0-9131-41A088B1CC8C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* La composición es agregación, pero no viceversa.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Composición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25;p17">
            <a:extLst>
              <a:ext uri="{FF2B5EF4-FFF2-40B4-BE49-F238E27FC236}">
                <a16:creationId xmlns:a16="http://schemas.microsoft.com/office/drawing/2014/main" id="{92BCD7B9-08D8-45AB-BF8F-8DB10250B5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72" y="1408071"/>
            <a:ext cx="4553228" cy="260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s-MX" sz="1800" dirty="0"/>
              <a:t>La composición es un tipo de relación en la que los objetos que componen a otro no pueden existir de forma separada.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s-MX" sz="1800" dirty="0"/>
              <a:t>La agregación es un tipo de relación más general que la composición en la que los objetos que componen a otro pueden existir de manera independiente.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E24E870-B965-474A-8413-453C8F83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04468" y="3810833"/>
            <a:ext cx="181835" cy="4032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9D984A-3F4E-44C3-AF18-8E5173C70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1574" b="38203"/>
          <a:stretch/>
        </p:blipFill>
        <p:spPr>
          <a:xfrm rot="5400000">
            <a:off x="1801265" y="2341388"/>
            <a:ext cx="181837" cy="40320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A0EC9ED-BFB7-4F13-820B-378C9E2F0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57" y="663580"/>
            <a:ext cx="3096685" cy="34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Composición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146" name="Picture 2" descr="5.1. Clases en Visual Basic">
            <a:extLst>
              <a:ext uri="{FF2B5EF4-FFF2-40B4-BE49-F238E27FC236}">
                <a16:creationId xmlns:a16="http://schemas.microsoft.com/office/drawing/2014/main" id="{569D3285-796F-46A0-99FD-138A3559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447800"/>
            <a:ext cx="6038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7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701836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Herencia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82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600" b="1" i="1" dirty="0">
                <a:latin typeface="Lora"/>
                <a:ea typeface="Lora"/>
                <a:cs typeface="Lora"/>
                <a:sym typeface="Lora"/>
              </a:rPr>
              <a:t>Qué es la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herencia?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programación</a:t>
            </a:r>
            <a:r>
              <a:rPr lang="en-US" sz="1400" dirty="0"/>
              <a:t> </a:t>
            </a:r>
            <a:r>
              <a:rPr lang="en-US" sz="1400" dirty="0" err="1"/>
              <a:t>orientada</a:t>
            </a:r>
            <a:r>
              <a:rPr lang="en-US" sz="1400" dirty="0"/>
              <a:t> a </a:t>
            </a:r>
            <a:r>
              <a:rPr lang="en-US" sz="1400" dirty="0" err="1"/>
              <a:t>objetos</a:t>
            </a:r>
            <a:r>
              <a:rPr lang="en-US" sz="1400" dirty="0"/>
              <a:t> una </a:t>
            </a:r>
            <a:r>
              <a:rPr lang="en-US" sz="1400" dirty="0" err="1"/>
              <a:t>clase</a:t>
            </a:r>
            <a:r>
              <a:rPr lang="en-US" sz="1400" dirty="0"/>
              <a:t>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heredar</a:t>
            </a:r>
            <a:r>
              <a:rPr lang="en-US" sz="1400" dirty="0"/>
              <a:t> </a:t>
            </a:r>
            <a:r>
              <a:rPr lang="en-US" sz="1400" dirty="0" err="1"/>
              <a:t>atributos</a:t>
            </a:r>
            <a:r>
              <a:rPr lang="en-US" sz="1400" dirty="0"/>
              <a:t> y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otra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La </a:t>
            </a:r>
            <a:r>
              <a:rPr lang="en-US" sz="1400" dirty="0" err="1"/>
              <a:t>herencia</a:t>
            </a:r>
            <a:r>
              <a:rPr lang="en-US" sz="1400" dirty="0"/>
              <a:t> es la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famosa</a:t>
            </a:r>
            <a:r>
              <a:rPr lang="en-US" sz="1400" dirty="0"/>
              <a:t> y </a:t>
            </a:r>
            <a:r>
              <a:rPr lang="en-US" sz="1400" dirty="0" err="1"/>
              <a:t>mejor</a:t>
            </a:r>
            <a:r>
              <a:rPr lang="en-US" sz="1400" dirty="0"/>
              <a:t> </a:t>
            </a:r>
            <a:r>
              <a:rPr lang="en-US" sz="1400" dirty="0" err="1"/>
              <a:t>conocida</a:t>
            </a:r>
            <a:r>
              <a:rPr lang="en-US" sz="1400" dirty="0"/>
              <a:t> </a:t>
            </a:r>
            <a:r>
              <a:rPr lang="en-US" sz="1400" dirty="0" err="1"/>
              <a:t>relación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POO.</a:t>
            </a:r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    !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5" name="Google Shape;1048;p40">
            <a:extLst>
              <a:ext uri="{FF2B5EF4-FFF2-40B4-BE49-F238E27FC236}">
                <a16:creationId xmlns:a16="http://schemas.microsoft.com/office/drawing/2014/main" id="{EBD8762C-0FC8-4906-B9A2-7B4506A56A39}"/>
              </a:ext>
            </a:extLst>
          </p:cNvPr>
          <p:cNvGrpSpPr/>
          <p:nvPr/>
        </p:nvGrpSpPr>
        <p:grpSpPr>
          <a:xfrm>
            <a:off x="2568108" y="929623"/>
            <a:ext cx="873361" cy="933653"/>
            <a:chOff x="3778727" y="4460423"/>
            <a:chExt cx="720160" cy="647438"/>
          </a:xfrm>
        </p:grpSpPr>
        <p:sp>
          <p:nvSpPr>
            <p:cNvPr id="16" name="Google Shape;1049;p40">
              <a:extLst>
                <a:ext uri="{FF2B5EF4-FFF2-40B4-BE49-F238E27FC236}">
                  <a16:creationId xmlns:a16="http://schemas.microsoft.com/office/drawing/2014/main" id="{E2C5C108-6B2A-4103-A7DE-660A5E7923AB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0;p40">
              <a:extLst>
                <a:ext uri="{FF2B5EF4-FFF2-40B4-BE49-F238E27FC236}">
                  <a16:creationId xmlns:a16="http://schemas.microsoft.com/office/drawing/2014/main" id="{6A12E7C2-C881-4D5B-AF34-4292E98E6660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1;p40">
              <a:extLst>
                <a:ext uri="{FF2B5EF4-FFF2-40B4-BE49-F238E27FC236}">
                  <a16:creationId xmlns:a16="http://schemas.microsoft.com/office/drawing/2014/main" id="{FA8374DB-24CC-4BEE-85F0-C27445244EA4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2;p40">
              <a:extLst>
                <a:ext uri="{FF2B5EF4-FFF2-40B4-BE49-F238E27FC236}">
                  <a16:creationId xmlns:a16="http://schemas.microsoft.com/office/drawing/2014/main" id="{C01F4994-13D0-4EAE-8ADB-8DC5A75C4B8A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53;p40">
              <a:extLst>
                <a:ext uri="{FF2B5EF4-FFF2-40B4-BE49-F238E27FC236}">
                  <a16:creationId xmlns:a16="http://schemas.microsoft.com/office/drawing/2014/main" id="{C41D404D-4E65-4A7B-A024-DDA079561884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54;p40">
              <a:extLst>
                <a:ext uri="{FF2B5EF4-FFF2-40B4-BE49-F238E27FC236}">
                  <a16:creationId xmlns:a16="http://schemas.microsoft.com/office/drawing/2014/main" id="{A2D5D8A6-37DB-4420-B32B-999F2F270117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55;p40">
              <a:extLst>
                <a:ext uri="{FF2B5EF4-FFF2-40B4-BE49-F238E27FC236}">
                  <a16:creationId xmlns:a16="http://schemas.microsoft.com/office/drawing/2014/main" id="{CEE57E9A-BBB0-4FA1-A7E5-F1F4FFB9ECE3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26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Herencia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B3E51B-614F-4A95-A5FF-CC1FA7F62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30" y="864731"/>
            <a:ext cx="2647207" cy="2353908"/>
          </a:xfrm>
          <a:prstGeom prst="rect">
            <a:avLst/>
          </a:prstGeom>
        </p:spPr>
      </p:pic>
      <p:pic>
        <p:nvPicPr>
          <p:cNvPr id="4098" name="Picture 2" descr="Las Aventuras de Shelline y Daisy: ``Mario y Luigi Héroes de las Estrellas  parte 4, la derrota de los héroes´´">
            <a:extLst>
              <a:ext uri="{FF2B5EF4-FFF2-40B4-BE49-F238E27FC236}">
                <a16:creationId xmlns:a16="http://schemas.microsoft.com/office/drawing/2014/main" id="{DDF7099C-1343-42D9-8718-E53E98B9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4643" l="4000" r="98000">
                        <a14:foregroundMark x1="7667" y1="77976" x2="8333" y2="55357"/>
                        <a14:foregroundMark x1="17333" y1="93452" x2="23667" y2="91071"/>
                        <a14:foregroundMark x1="90000" y1="27381" x2="94667" y2="44048"/>
                        <a14:foregroundMark x1="85000" y1="94643" x2="87333" y2="95238"/>
                        <a14:foregroundMark x1="89000" y1="92262" x2="89000" y2="92262"/>
                        <a14:foregroundMark x1="92333" y1="91071" x2="92333" y2="91071"/>
                        <a14:foregroundMark x1="98333" y1="37500" x2="98333" y2="37500"/>
                        <a14:foregroundMark x1="4000" y1="65476" x2="4000" y2="65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88" y="30210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jores regalos Mario Bros - Merchandising - los100mejores.com">
            <a:extLst>
              <a:ext uri="{FF2B5EF4-FFF2-40B4-BE49-F238E27FC236}">
                <a16:creationId xmlns:a16="http://schemas.microsoft.com/office/drawing/2014/main" id="{82C3F95B-F494-4425-85BC-28F0F409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00" b="98000" l="2970" r="96535">
                        <a14:foregroundMark x1="16337" y1="33200" x2="14356" y2="12800"/>
                        <a14:foregroundMark x1="14356" y1="12800" x2="19307" y2="27600"/>
                        <a14:foregroundMark x1="6436" y1="22800" x2="14356" y2="14000"/>
                        <a14:foregroundMark x1="17822" y1="14000" x2="17822" y2="14000"/>
                        <a14:foregroundMark x1="20297" y1="12400" x2="20297" y2="12400"/>
                        <a14:foregroundMark x1="16832" y1="12000" x2="16832" y2="12000"/>
                        <a14:foregroundMark x1="17822" y1="11200" x2="17822" y2="11200"/>
                        <a14:foregroundMark x1="15347" y1="10000" x2="15347" y2="10000"/>
                        <a14:foregroundMark x1="44554" y1="10000" x2="69802" y2="2400"/>
                        <a14:foregroundMark x1="69802" y1="2400" x2="75248" y2="8400"/>
                        <a14:foregroundMark x1="62871" y1="9200" x2="77723" y2="19200"/>
                        <a14:foregroundMark x1="4950" y1="21200" x2="4455" y2="22400"/>
                        <a14:foregroundMark x1="82673" y1="58400" x2="87129" y2="68800"/>
                        <a14:foregroundMark x1="30198" y1="83200" x2="40099" y2="88400"/>
                        <a14:foregroundMark x1="58911" y1="89200" x2="82178" y2="98000"/>
                        <a14:foregroundMark x1="82178" y1="98000" x2="73762" y2="89600"/>
                        <a14:foregroundMark x1="79703" y1="68000" x2="85644" y2="56800"/>
                        <a14:foregroundMark x1="87624" y1="58800" x2="89604" y2="71200"/>
                        <a14:foregroundMark x1="92327" y1="65600" x2="90099" y2="61200"/>
                        <a14:foregroundMark x1="92934" y1="66800" x2="92327" y2="65600"/>
                        <a14:foregroundMark x1="94554" y1="70000" x2="93542" y2="68000"/>
                        <a14:foregroundMark x1="95215" y1="65600" x2="96205" y2="66800"/>
                        <a14:foregroundMark x1="91914" y1="61600" x2="95215" y2="65600"/>
                        <a14:foregroundMark x1="89604" y1="58800" x2="91914" y2="61600"/>
                        <a14:foregroundMark x1="92484" y1="61600" x2="94059" y2="63600"/>
                        <a14:foregroundMark x1="87129" y1="54800" x2="92484" y2="61600"/>
                        <a14:backgroundMark x1="99505" y1="61600" x2="99505" y2="61600"/>
                        <a14:backgroundMark x1="99505" y1="65600" x2="99505" y2="65600"/>
                        <a14:backgroundMark x1="99505" y1="66800" x2="99505" y2="68000"/>
                        <a14:backgroundMark x1="99505" y1="70000" x2="99505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37" y="3205972"/>
            <a:ext cx="1136592" cy="14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71;p20">
            <a:extLst>
              <a:ext uri="{FF2B5EF4-FFF2-40B4-BE49-F238E27FC236}">
                <a16:creationId xmlns:a16="http://schemas.microsoft.com/office/drawing/2014/main" id="{6B3F74D2-D0BC-4379-85CE-8DC424810A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3930" y="12343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Mario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Mario es un objeto que puede ser creado a partir de la clase </a:t>
            </a:r>
            <a:r>
              <a:rPr lang="en" sz="1800" b="1" i="1" dirty="0"/>
              <a:t>héroe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20" name="Google Shape;171;p20">
            <a:extLst>
              <a:ext uri="{FF2B5EF4-FFF2-40B4-BE49-F238E27FC236}">
                <a16:creationId xmlns:a16="http://schemas.microsoft.com/office/drawing/2014/main" id="{3B327518-5456-4BAB-8C05-50DDA50702C2}"/>
              </a:ext>
            </a:extLst>
          </p:cNvPr>
          <p:cNvSpPr txBox="1">
            <a:spLocks/>
          </p:cNvSpPr>
          <p:nvPr/>
        </p:nvSpPr>
        <p:spPr>
          <a:xfrm>
            <a:off x="6829129" y="1103812"/>
            <a:ext cx="2184053" cy="193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s-MX" b="1" dirty="0" err="1">
                <a:highlight>
                  <a:srgbClr val="FFCD00"/>
                </a:highlight>
              </a:rPr>
              <a:t>Bowser</a:t>
            </a:r>
            <a:endParaRPr lang="es-MX" b="1" dirty="0">
              <a:highlight>
                <a:srgbClr val="FFCD00"/>
              </a:highlight>
            </a:endParaRPr>
          </a:p>
          <a:p>
            <a:pPr marL="0" indent="0">
              <a:buFont typeface="Quattrocento Sans"/>
              <a:buNone/>
            </a:pPr>
            <a:r>
              <a:rPr lang="es-MX" sz="1800" dirty="0" err="1"/>
              <a:t>Bowser</a:t>
            </a:r>
            <a:r>
              <a:rPr lang="es-MX" sz="1800" dirty="0"/>
              <a:t> puede ser creado a partir de la clase </a:t>
            </a:r>
            <a:r>
              <a:rPr lang="es-MX" sz="1800" b="1" i="1" dirty="0"/>
              <a:t>enemigo</a:t>
            </a:r>
            <a:r>
              <a:rPr lang="es-MX" sz="1800" dirty="0"/>
              <a:t> y tener todas esas características.</a:t>
            </a:r>
          </a:p>
        </p:txBody>
      </p:sp>
      <p:sp>
        <p:nvSpPr>
          <p:cNvPr id="6" name="Explosión: 14 puntos 5">
            <a:extLst>
              <a:ext uri="{FF2B5EF4-FFF2-40B4-BE49-F238E27FC236}">
                <a16:creationId xmlns:a16="http://schemas.microsoft.com/office/drawing/2014/main" id="{3BC6931A-F5CF-49F8-99EB-ED029A2B41BB}"/>
              </a:ext>
            </a:extLst>
          </p:cNvPr>
          <p:cNvSpPr/>
          <p:nvPr/>
        </p:nvSpPr>
        <p:spPr>
          <a:xfrm>
            <a:off x="131926" y="2741317"/>
            <a:ext cx="3459371" cy="2159676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Tanto Mario como </a:t>
            </a:r>
            <a:r>
              <a:rPr lang="es-MX" sz="1200" dirty="0" err="1"/>
              <a:t>Bowser</a:t>
            </a:r>
            <a:r>
              <a:rPr lang="es-MX" sz="1200" dirty="0"/>
              <a:t> tienen los atributos de la clase “Personaje”.</a:t>
            </a:r>
          </a:p>
        </p:txBody>
      </p:sp>
    </p:spTree>
    <p:extLst>
      <p:ext uri="{BB962C8B-B14F-4D97-AF65-F5344CB8AC3E}">
        <p14:creationId xmlns:p14="http://schemas.microsoft.com/office/powerpoint/2010/main" val="5499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A2F69-B962-4BD8-BF33-93B2353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Refinamiento de un diagrama de clases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76A47-9F91-49D2-B7A9-D5DDCDE6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410" y="1577137"/>
            <a:ext cx="3425400" cy="3231000"/>
          </a:xfrm>
        </p:spPr>
        <p:txBody>
          <a:bodyPr/>
          <a:lstStyle/>
          <a:p>
            <a:r>
              <a:rPr lang="es-MX" dirty="0"/>
              <a:t>Sistema de búsqueda de  una biblioteca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0363C-3A1D-41D0-A619-8C9806B9B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41A266-8D13-4EED-8D41-DABA9E9F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8" y="2449609"/>
            <a:ext cx="2196866" cy="17712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794BC3-86AC-4EBF-95FE-3A6EE81D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3" y="1824233"/>
            <a:ext cx="4306504" cy="2396599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380D3944-6510-4A49-8D58-AF7FD2F98086}"/>
              </a:ext>
            </a:extLst>
          </p:cNvPr>
          <p:cNvSpPr/>
          <p:nvPr/>
        </p:nvSpPr>
        <p:spPr>
          <a:xfrm rot="16200000">
            <a:off x="3399904" y="2951018"/>
            <a:ext cx="631767" cy="656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99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A2F69-B962-4BD8-BF33-93B2353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Refinamiento de un diagrama de clases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0363C-3A1D-41D0-A619-8C9806B9B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BE36D5-4669-4765-82F1-3A467FB8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5" y="1682465"/>
            <a:ext cx="3664485" cy="2216205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B472E802-44A1-45C6-B056-DA03F65419AA}"/>
              </a:ext>
            </a:extLst>
          </p:cNvPr>
          <p:cNvSpPr/>
          <p:nvPr/>
        </p:nvSpPr>
        <p:spPr>
          <a:xfrm rot="16200000">
            <a:off x="4164676" y="2462214"/>
            <a:ext cx="631767" cy="656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5038F7C-02DC-40DF-A857-E9BADDC1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50" y="1427837"/>
            <a:ext cx="3396234" cy="27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A2F69-B962-4BD8-BF33-93B23536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Refinamiento de un diagrama de clases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0363C-3A1D-41D0-A619-8C9806B9B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8D940D-ECF5-42B1-B1FD-0894088E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21" y="1783167"/>
            <a:ext cx="4347816" cy="21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4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Alguna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pregunta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>
                <a:highlight>
                  <a:srgbClr val="FFCD00"/>
                </a:highlight>
              </a:rPr>
              <a:t>Big concept</a:t>
            </a:r>
            <a:endParaRPr sz="4800" i="1" dirty="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¡Presta atención!</a:t>
            </a:r>
            <a:endParaRPr sz="1800" dirty="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* Los objetos en POO, no son objetos propiamente, son modelos de objetos. Una de sus grandes virtudes es que podemos ignorar detalles irrelevantes para nuestro programa. </a:t>
            </a:r>
            <a:r>
              <a:rPr lang="es-MX" b="1" i="1" dirty="0"/>
              <a:t>¡SON UNA ABSTRACCIÓN!</a:t>
            </a:r>
            <a:endParaRPr b="1" i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Pequeña Introducción a POO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407383" y="2671863"/>
            <a:ext cx="3226800" cy="111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Clase: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En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el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modelado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orientado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a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objetos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el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término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clase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es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usado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para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describir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un   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tipo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objeto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Las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clases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describen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objetos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</p:txBody>
      </p:sp>
      <p:sp>
        <p:nvSpPr>
          <p:cNvPr id="93" name="Google Shape;93;p13"/>
          <p:cNvSpPr txBox="1"/>
          <p:nvPr/>
        </p:nvSpPr>
        <p:spPr>
          <a:xfrm>
            <a:off x="5509817" y="1188447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b="1" dirty="0" err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Object-oriented</a:t>
            </a:r>
            <a:r>
              <a:rPr lang="es-MX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? / Orientado a objetos?</a:t>
            </a:r>
            <a:endParaRPr lang="es-MX"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In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the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dictionary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oriented means directed toward. So object-oriented means functionally directed toward modeling objects.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 is defined by describing a collection of interacting objects via their data and behavior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8" name="Picture 4" descr="ᐈ Naranja imágenes de stock, fotos naranjas | descargar en Depositphotos®">
            <a:extLst>
              <a:ext uri="{FF2B5EF4-FFF2-40B4-BE49-F238E27FC236}">
                <a16:creationId xmlns:a16="http://schemas.microsoft.com/office/drawing/2014/main" id="{0BF44DC7-A604-44DD-BA36-98B4DAEC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583" y="1581869"/>
            <a:ext cx="863660" cy="8132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2;p13">
            <a:extLst>
              <a:ext uri="{FF2B5EF4-FFF2-40B4-BE49-F238E27FC236}">
                <a16:creationId xmlns:a16="http://schemas.microsoft.com/office/drawing/2014/main" id="{1D49294A-0B7F-426A-9581-F9D36CD87354}"/>
              </a:ext>
            </a:extLst>
          </p:cNvPr>
          <p:cNvSpPr txBox="1"/>
          <p:nvPr/>
        </p:nvSpPr>
        <p:spPr>
          <a:xfrm>
            <a:off x="407384" y="1324155"/>
            <a:ext cx="3226800" cy="148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Objeto: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Es algo tangible que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podemos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percibir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sentir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y manipular.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Formalmente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un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objeto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es una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colección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de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infomación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(data) y </a:t>
            </a:r>
            <a:r>
              <a:rPr lang="en-US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acciones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(methods, behaviors).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0" name="Picture 6" descr="Fruta: Los trucos para comprar las mejores naranjas en el mercado">
            <a:extLst>
              <a:ext uri="{FF2B5EF4-FFF2-40B4-BE49-F238E27FC236}">
                <a16:creationId xmlns:a16="http://schemas.microsoft.com/office/drawing/2014/main" id="{09DBC4B9-74C7-4FC6-864E-CEEF3DE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48" y="2879934"/>
            <a:ext cx="1529846" cy="114605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curvada hacia arriba 1">
            <a:extLst>
              <a:ext uri="{FF2B5EF4-FFF2-40B4-BE49-F238E27FC236}">
                <a16:creationId xmlns:a16="http://schemas.microsoft.com/office/drawing/2014/main" id="{95945B4C-A738-448F-87BF-7A0D8350D87A}"/>
              </a:ext>
            </a:extLst>
          </p:cNvPr>
          <p:cNvSpPr/>
          <p:nvPr/>
        </p:nvSpPr>
        <p:spPr>
          <a:xfrm rot="14851984">
            <a:off x="4086966" y="2160187"/>
            <a:ext cx="1615969" cy="4827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4767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Objetos con distintas características</a:t>
            </a:r>
            <a:endParaRPr dirty="0"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434596" y="231588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lass Naranja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5330151" y="1372733"/>
            <a:ext cx="3416286" cy="1036973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Sabor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: Acido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olor: Naranja-amarillo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P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eso: 200g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h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acer_Jugo()</a:t>
            </a:r>
          </a:p>
        </p:txBody>
      </p:sp>
      <p:sp>
        <p:nvSpPr>
          <p:cNvPr id="314" name="Google Shape;314;p29"/>
          <p:cNvSpPr/>
          <p:nvPr/>
        </p:nvSpPr>
        <p:spPr>
          <a:xfrm>
            <a:off x="2815400" y="1453538"/>
            <a:ext cx="1229828" cy="862329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aranja 1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cxnSpLocks/>
          </p:cNvCxnSpPr>
          <p:nvPr/>
        </p:nvCxnSpPr>
        <p:spPr>
          <a:xfrm flipV="1">
            <a:off x="1893033" y="2023234"/>
            <a:ext cx="879986" cy="4320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cxnSpLocks/>
          </p:cNvCxnSpPr>
          <p:nvPr/>
        </p:nvCxnSpPr>
        <p:spPr>
          <a:xfrm>
            <a:off x="2179330" y="3183836"/>
            <a:ext cx="8640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5" name="Google Shape;316;p29">
            <a:extLst>
              <a:ext uri="{FF2B5EF4-FFF2-40B4-BE49-F238E27FC236}">
                <a16:creationId xmlns:a16="http://schemas.microsoft.com/office/drawing/2014/main" id="{022B6241-2D29-4050-837D-D4F5F42A9EFB}"/>
              </a:ext>
            </a:extLst>
          </p:cNvPr>
          <p:cNvCxnSpPr>
            <a:cxnSpLocks/>
          </p:cNvCxnSpPr>
          <p:nvPr/>
        </p:nvCxnSpPr>
        <p:spPr>
          <a:xfrm>
            <a:off x="4234997" y="1923526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8" name="Google Shape;316;p29">
            <a:extLst>
              <a:ext uri="{FF2B5EF4-FFF2-40B4-BE49-F238E27FC236}">
                <a16:creationId xmlns:a16="http://schemas.microsoft.com/office/drawing/2014/main" id="{D813A953-F222-4A09-A2FC-4CAD74F64E6C}"/>
              </a:ext>
            </a:extLst>
          </p:cNvPr>
          <p:cNvCxnSpPr>
            <a:cxnSpLocks/>
          </p:cNvCxnSpPr>
          <p:nvPr/>
        </p:nvCxnSpPr>
        <p:spPr>
          <a:xfrm>
            <a:off x="4422915" y="3130973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0" name="Google Shape;314;p29">
            <a:extLst>
              <a:ext uri="{FF2B5EF4-FFF2-40B4-BE49-F238E27FC236}">
                <a16:creationId xmlns:a16="http://schemas.microsoft.com/office/drawing/2014/main" id="{B76DBD10-5F4E-40F8-8D30-BF33C8DE4DF1}"/>
              </a:ext>
            </a:extLst>
          </p:cNvPr>
          <p:cNvSpPr/>
          <p:nvPr/>
        </p:nvSpPr>
        <p:spPr>
          <a:xfrm>
            <a:off x="3114260" y="2719236"/>
            <a:ext cx="1229828" cy="862329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aranja 2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" name="Google Shape;314;p29">
            <a:extLst>
              <a:ext uri="{FF2B5EF4-FFF2-40B4-BE49-F238E27FC236}">
                <a16:creationId xmlns:a16="http://schemas.microsoft.com/office/drawing/2014/main" id="{6C7D8DFE-8437-4F1A-B826-0439C5FD6C7B}"/>
              </a:ext>
            </a:extLst>
          </p:cNvPr>
          <p:cNvSpPr/>
          <p:nvPr/>
        </p:nvSpPr>
        <p:spPr>
          <a:xfrm>
            <a:off x="2792897" y="3911571"/>
            <a:ext cx="1229828" cy="862329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aranja 3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2" name="Google Shape;315;p29">
            <a:extLst>
              <a:ext uri="{FF2B5EF4-FFF2-40B4-BE49-F238E27FC236}">
                <a16:creationId xmlns:a16="http://schemas.microsoft.com/office/drawing/2014/main" id="{965C0E01-15B1-4B6C-A1EA-F13CC76E4F72}"/>
              </a:ext>
            </a:extLst>
          </p:cNvPr>
          <p:cNvCxnSpPr>
            <a:cxnSpLocks/>
          </p:cNvCxnSpPr>
          <p:nvPr/>
        </p:nvCxnSpPr>
        <p:spPr>
          <a:xfrm>
            <a:off x="1893033" y="3848003"/>
            <a:ext cx="830290" cy="35837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5" name="Google Shape;316;p29">
            <a:extLst>
              <a:ext uri="{FF2B5EF4-FFF2-40B4-BE49-F238E27FC236}">
                <a16:creationId xmlns:a16="http://schemas.microsoft.com/office/drawing/2014/main" id="{E31BB05C-D166-4A9C-9B9D-6811B0FDB275}"/>
              </a:ext>
            </a:extLst>
          </p:cNvPr>
          <p:cNvCxnSpPr>
            <a:cxnSpLocks/>
          </p:cNvCxnSpPr>
          <p:nvPr/>
        </p:nvCxnSpPr>
        <p:spPr>
          <a:xfrm>
            <a:off x="4228373" y="439174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7" name="Google Shape;313;p29">
            <a:extLst>
              <a:ext uri="{FF2B5EF4-FFF2-40B4-BE49-F238E27FC236}">
                <a16:creationId xmlns:a16="http://schemas.microsoft.com/office/drawing/2014/main" id="{8E7086FD-7071-4DC6-A19C-269EDA9CBD63}"/>
              </a:ext>
            </a:extLst>
          </p:cNvPr>
          <p:cNvSpPr/>
          <p:nvPr/>
        </p:nvSpPr>
        <p:spPr>
          <a:xfrm>
            <a:off x="5477237" y="2588735"/>
            <a:ext cx="3416286" cy="1068863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Sabor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: Dulce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olor: Naranja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P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eso: 250g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h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acer_Jugo()</a:t>
            </a:r>
          </a:p>
        </p:txBody>
      </p:sp>
      <p:sp>
        <p:nvSpPr>
          <p:cNvPr id="28" name="Google Shape;313;p29">
            <a:extLst>
              <a:ext uri="{FF2B5EF4-FFF2-40B4-BE49-F238E27FC236}">
                <a16:creationId xmlns:a16="http://schemas.microsoft.com/office/drawing/2014/main" id="{5FC137ED-D943-46AC-9CA5-8ED330D67539}"/>
              </a:ext>
            </a:extLst>
          </p:cNvPr>
          <p:cNvSpPr/>
          <p:nvPr/>
        </p:nvSpPr>
        <p:spPr>
          <a:xfrm>
            <a:off x="5330151" y="3848003"/>
            <a:ext cx="3416286" cy="1066732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Sabor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: Agridulce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olor: Amarillo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P</a:t>
            </a:r>
            <a:r>
              <a:rPr lang="en" b="1" dirty="0">
                <a:latin typeface="Lora"/>
                <a:ea typeface="Lora"/>
                <a:cs typeface="Lora"/>
                <a:sym typeface="Lora"/>
              </a:rPr>
              <a:t>eso: 150g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 err="1">
                <a:latin typeface="Lora"/>
                <a:ea typeface="Lora"/>
                <a:cs typeface="Lora"/>
                <a:sym typeface="Lora"/>
              </a:rPr>
              <a:t>hacer_Jugo</a:t>
            </a:r>
            <a:r>
              <a:rPr lang="es-MX" b="1" dirty="0">
                <a:latin typeface="Lora"/>
                <a:ea typeface="Lora"/>
                <a:cs typeface="Lora"/>
                <a:sym typeface="Lora"/>
              </a:rPr>
              <a:t>()</a:t>
            </a:r>
            <a:endParaRPr lang="en" b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 clases-</a:t>
            </a:r>
            <a:r>
              <a:rPr lang="en" dirty="0">
                <a:highlight>
                  <a:srgbClr val="FFCD00"/>
                </a:highlight>
              </a:rPr>
              <a:t>UML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38539" y="1519388"/>
            <a:ext cx="4553228" cy="260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s-MX" sz="1800" dirty="0"/>
              <a:t>Un diagrama de clases es aquel en que podemos representar los atributos(características) y métodos(acciones) que posee un objeto.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s-MX" sz="1800" dirty="0"/>
              <a:t>Además podemos representar las relaciones que tienen nuestras clases con otras clases.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2DA18-B001-4783-9A32-9631EBE6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67" y="1464256"/>
            <a:ext cx="1590675" cy="2714625"/>
          </a:xfrm>
          <a:prstGeom prst="rect">
            <a:avLst/>
          </a:prstGeom>
        </p:spPr>
      </p:pic>
      <p:pic>
        <p:nvPicPr>
          <p:cNvPr id="18" name="Picture 4" descr="ᐈ Naranja imágenes de stock, fotos naranjas | descargar en Depositphotos®">
            <a:extLst>
              <a:ext uri="{FF2B5EF4-FFF2-40B4-BE49-F238E27FC236}">
                <a16:creationId xmlns:a16="http://schemas.microsoft.com/office/drawing/2014/main" id="{FE62DE95-3086-4AF2-BA8E-269FBA04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74" y="1342740"/>
            <a:ext cx="863660" cy="8132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 igual a 9">
            <a:extLst>
              <a:ext uri="{FF2B5EF4-FFF2-40B4-BE49-F238E27FC236}">
                <a16:creationId xmlns:a16="http://schemas.microsoft.com/office/drawing/2014/main" id="{C29FEC23-D91F-41DB-843E-ED5BF76F60A3}"/>
              </a:ext>
            </a:extLst>
          </p:cNvPr>
          <p:cNvSpPr/>
          <p:nvPr/>
        </p:nvSpPr>
        <p:spPr>
          <a:xfrm>
            <a:off x="7328702" y="2331610"/>
            <a:ext cx="723207" cy="4080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85075F7-C6F3-4C27-9860-9DC694B400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49" t="57249" r="19224" b="3408"/>
          <a:stretch/>
        </p:blipFill>
        <p:spPr>
          <a:xfrm>
            <a:off x="7033708" y="3100589"/>
            <a:ext cx="1313191" cy="1023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Asociación entre distintos objetos</a:t>
            </a:r>
            <a:endParaRPr dirty="0"/>
          </a:p>
        </p:txBody>
      </p:sp>
      <p:sp>
        <p:nvSpPr>
          <p:cNvPr id="208" name="Google Shape;208;p23"/>
          <p:cNvSpPr/>
          <p:nvPr/>
        </p:nvSpPr>
        <p:spPr>
          <a:xfrm>
            <a:off x="882675" y="1718019"/>
            <a:ext cx="3026200" cy="3031832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Canasta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207;p23">
            <a:extLst>
              <a:ext uri="{FF2B5EF4-FFF2-40B4-BE49-F238E27FC236}">
                <a16:creationId xmlns:a16="http://schemas.microsoft.com/office/drawing/2014/main" id="{44372598-8C1F-438F-AB12-A7BDF97D800B}"/>
              </a:ext>
            </a:extLst>
          </p:cNvPr>
          <p:cNvSpPr/>
          <p:nvPr/>
        </p:nvSpPr>
        <p:spPr>
          <a:xfrm>
            <a:off x="4801181" y="3560693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207;p23">
            <a:extLst>
              <a:ext uri="{FF2B5EF4-FFF2-40B4-BE49-F238E27FC236}">
                <a16:creationId xmlns:a16="http://schemas.microsoft.com/office/drawing/2014/main" id="{CFA70E5B-54FF-44AD-9F35-299B6DA15435}"/>
              </a:ext>
            </a:extLst>
          </p:cNvPr>
          <p:cNvSpPr/>
          <p:nvPr/>
        </p:nvSpPr>
        <p:spPr>
          <a:xfrm>
            <a:off x="5907646" y="1752334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207;p23">
            <a:extLst>
              <a:ext uri="{FF2B5EF4-FFF2-40B4-BE49-F238E27FC236}">
                <a16:creationId xmlns:a16="http://schemas.microsoft.com/office/drawing/2014/main" id="{471B3209-439B-45CB-8E82-E483B3220269}"/>
              </a:ext>
            </a:extLst>
          </p:cNvPr>
          <p:cNvSpPr/>
          <p:nvPr/>
        </p:nvSpPr>
        <p:spPr>
          <a:xfrm>
            <a:off x="7334672" y="2391659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207;p23">
            <a:extLst>
              <a:ext uri="{FF2B5EF4-FFF2-40B4-BE49-F238E27FC236}">
                <a16:creationId xmlns:a16="http://schemas.microsoft.com/office/drawing/2014/main" id="{5EB5DBD1-A18D-457F-B01B-B5D06C8C85F7}"/>
              </a:ext>
            </a:extLst>
          </p:cNvPr>
          <p:cNvSpPr/>
          <p:nvPr/>
        </p:nvSpPr>
        <p:spPr>
          <a:xfrm>
            <a:off x="7708092" y="3789731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31 L -0.08681 0.07068 C -0.10434 0.08673 -0.1316 0.09568 -0.16059 0.09568 C -0.19254 0.09568 -0.21841 0.08673 -0.23629 0.07068 L -0.32309 2.71605E-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47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14722 -0.00648 C -0.1783 -0.0105 -0.22396 -0.00556 -0.27083 0.00463 C -0.32465 0.01697 -0.36892 0.03148 -0.39705 0.04629 L -0.53837 0.11821 " pathEditMode="relative" rAng="21180000" ptsTypes="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18" y="32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20988E-6 L -0.18628 0.08148 C -0.22535 0.09845 -0.2842 0.11635 -0.34531 0.12994 C -0.41562 0.14506 -0.47222 0.15247 -0.51267 0.15216 L -0.70347 0.15339 " pathEditMode="relative" rAng="21180000" ptsTypes="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83" y="10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247 L -0.12795 -0.2145 C -0.1533 -0.26018 -0.19688 -0.30555 -0.24583 -0.33611 C -0.30139 -0.37315 -0.34861 -0.38796 -0.38542 -0.3821 L -0.55799 -0.36142 " pathEditMode="relative" rAng="1200000" ptsTypes="AAA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3452B43-04DA-4AEF-BFBC-AFDA42E1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66" y="1861519"/>
            <a:ext cx="2028825" cy="2562225"/>
          </a:xfrm>
          <a:prstGeom prst="rect">
            <a:avLst/>
          </a:prstGeom>
        </p:spPr>
      </p:pic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Asociación de clases</a:t>
            </a:r>
            <a:endParaRPr dirty="0"/>
          </a:p>
        </p:txBody>
      </p:sp>
      <p:sp>
        <p:nvSpPr>
          <p:cNvPr id="208" name="Google Shape;208;p23"/>
          <p:cNvSpPr/>
          <p:nvPr/>
        </p:nvSpPr>
        <p:spPr>
          <a:xfrm>
            <a:off x="882675" y="1718019"/>
            <a:ext cx="3026200" cy="3031832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Canasta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207;p23">
            <a:extLst>
              <a:ext uri="{FF2B5EF4-FFF2-40B4-BE49-F238E27FC236}">
                <a16:creationId xmlns:a16="http://schemas.microsoft.com/office/drawing/2014/main" id="{44372598-8C1F-438F-AB12-A7BDF97D800B}"/>
              </a:ext>
            </a:extLst>
          </p:cNvPr>
          <p:cNvSpPr/>
          <p:nvPr/>
        </p:nvSpPr>
        <p:spPr>
          <a:xfrm>
            <a:off x="1036476" y="3456332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207;p23">
            <a:extLst>
              <a:ext uri="{FF2B5EF4-FFF2-40B4-BE49-F238E27FC236}">
                <a16:creationId xmlns:a16="http://schemas.microsoft.com/office/drawing/2014/main" id="{CFA70E5B-54FF-44AD-9F35-299B6DA15435}"/>
              </a:ext>
            </a:extLst>
          </p:cNvPr>
          <p:cNvSpPr/>
          <p:nvPr/>
        </p:nvSpPr>
        <p:spPr>
          <a:xfrm>
            <a:off x="1842542" y="1808525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207;p23">
            <a:extLst>
              <a:ext uri="{FF2B5EF4-FFF2-40B4-BE49-F238E27FC236}">
                <a16:creationId xmlns:a16="http://schemas.microsoft.com/office/drawing/2014/main" id="{471B3209-439B-45CB-8E82-E483B3220269}"/>
              </a:ext>
            </a:extLst>
          </p:cNvPr>
          <p:cNvSpPr/>
          <p:nvPr/>
        </p:nvSpPr>
        <p:spPr>
          <a:xfrm>
            <a:off x="2600831" y="2262912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207;p23">
            <a:extLst>
              <a:ext uri="{FF2B5EF4-FFF2-40B4-BE49-F238E27FC236}">
                <a16:creationId xmlns:a16="http://schemas.microsoft.com/office/drawing/2014/main" id="{5EB5DBD1-A18D-457F-B01B-B5D06C8C85F7}"/>
              </a:ext>
            </a:extLst>
          </p:cNvPr>
          <p:cNvSpPr/>
          <p:nvPr/>
        </p:nvSpPr>
        <p:spPr>
          <a:xfrm>
            <a:off x="1919442" y="3777750"/>
            <a:ext cx="1106465" cy="85725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Naranja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0" name="Picture 2" descr="Fotos de Canasta naranjas de stock, imágenes de Canasta naranjas sin  royalties | Depositphotos">
            <a:extLst>
              <a:ext uri="{FF2B5EF4-FFF2-40B4-BE49-F238E27FC236}">
                <a16:creationId xmlns:a16="http://schemas.microsoft.com/office/drawing/2014/main" id="{4431CFB4-30E7-495A-AFBB-3D594FF6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54" b="98187" l="2444" r="97654">
                        <a14:foregroundMark x1="3030" y1="47539" x2="20430" y2="91192"/>
                        <a14:foregroundMark x1="20430" y1="91192" x2="59238" y2="94560"/>
                        <a14:foregroundMark x1="59238" y1="94560" x2="78006" y2="89508"/>
                        <a14:foregroundMark x1="78006" y1="89508" x2="91398" y2="70725"/>
                        <a14:foregroundMark x1="91398" y1="70725" x2="87292" y2="47150"/>
                        <a14:foregroundMark x1="87292" y1="47150" x2="69013" y2="36917"/>
                        <a14:foregroundMark x1="69013" y1="36917" x2="56403" y2="18523"/>
                        <a14:foregroundMark x1="56403" y1="18523" x2="38416" y2="13731"/>
                        <a14:foregroundMark x1="38416" y1="13731" x2="24633" y2="19301"/>
                        <a14:foregroundMark x1="2444" y1="46762" x2="14272" y2="89119"/>
                        <a14:foregroundMark x1="19941" y1="94560" x2="59922" y2="98187"/>
                        <a14:foregroundMark x1="59922" y1="98187" x2="79472" y2="92487"/>
                        <a14:foregroundMark x1="42815" y1="18135" x2="46334" y2="13601"/>
                        <a14:foregroundMark x1="37243" y1="11917" x2="37830" y2="7254"/>
                        <a14:foregroundMark x1="55034" y1="17746" x2="74096" y2="23316"/>
                        <a14:foregroundMark x1="74096" y1="23316" x2="77615" y2="37176"/>
                        <a14:foregroundMark x1="67253" y1="20207" x2="82600" y2="37565"/>
                        <a14:foregroundMark x1="82600" y1="37565" x2="82991" y2="39249"/>
                        <a14:foregroundMark x1="89541" y1="62176" x2="97654" y2="45078"/>
                        <a14:backgroundMark x1="56012" y1="99352" x2="56012" y2="99352"/>
                        <a14:backgroundMark x1="60411" y1="99741" x2="60411" y2="99741"/>
                        <a14:backgroundMark x1="61095" y1="98057" x2="61095" y2="98057"/>
                        <a14:backgroundMark x1="59824" y1="99741" x2="59824" y2="99741"/>
                        <a14:backgroundMark x1="58553" y1="99741" x2="58553" y2="99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04" y="2278855"/>
            <a:ext cx="1986036" cy="14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 igual a 16">
            <a:extLst>
              <a:ext uri="{FF2B5EF4-FFF2-40B4-BE49-F238E27FC236}">
                <a16:creationId xmlns:a16="http://schemas.microsoft.com/office/drawing/2014/main" id="{7BBE23BE-7150-430B-B7BB-AF6C30577BE9}"/>
              </a:ext>
            </a:extLst>
          </p:cNvPr>
          <p:cNvSpPr/>
          <p:nvPr/>
        </p:nvSpPr>
        <p:spPr>
          <a:xfrm>
            <a:off x="6053459" y="2916118"/>
            <a:ext cx="723207" cy="4080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B2F7F-621B-4183-9E51-71B7E6D0ED52}"/>
              </a:ext>
            </a:extLst>
          </p:cNvPr>
          <p:cNvSpPr/>
          <p:nvPr/>
        </p:nvSpPr>
        <p:spPr>
          <a:xfrm>
            <a:off x="7680960" y="2899492"/>
            <a:ext cx="465513" cy="40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2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893030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Relaciones entre clases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965557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Niveles de abstracción: Composición y herencia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701836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Composición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21094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492</Words>
  <Application>Microsoft Office PowerPoint</Application>
  <PresentationFormat>Presentación en pantalla (16:9)</PresentationFormat>
  <Paragraphs>95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Lora</vt:lpstr>
      <vt:lpstr>Quattrocento Sans</vt:lpstr>
      <vt:lpstr>Arial</vt:lpstr>
      <vt:lpstr>Viola template</vt:lpstr>
      <vt:lpstr>Diagramas de clases-UML</vt:lpstr>
      <vt:lpstr>Big concept</vt:lpstr>
      <vt:lpstr>Pequeña Introducción a POO</vt:lpstr>
      <vt:lpstr>Objetos con distintas características</vt:lpstr>
      <vt:lpstr>Diagrama de  clases-UML</vt:lpstr>
      <vt:lpstr>Asociación entre distintos objetos</vt:lpstr>
      <vt:lpstr>Asociación de clases</vt:lpstr>
      <vt:lpstr>Relaciones entre clases</vt:lpstr>
      <vt:lpstr>Composición</vt:lpstr>
      <vt:lpstr>     !</vt:lpstr>
      <vt:lpstr>Composición</vt:lpstr>
      <vt:lpstr>Composición</vt:lpstr>
      <vt:lpstr>Herencia</vt:lpstr>
      <vt:lpstr>     !</vt:lpstr>
      <vt:lpstr>Herencia</vt:lpstr>
      <vt:lpstr>Refinamiento de un diagrama de clases</vt:lpstr>
      <vt:lpstr>Refinamiento de un diagrama de clases</vt:lpstr>
      <vt:lpstr>Refinamiento de un diagrama de clases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clases-UML</dc:title>
  <dc:creator>Teo</dc:creator>
  <cp:lastModifiedBy>JORGE TEODORO   DAWN RODRIGUEZ</cp:lastModifiedBy>
  <cp:revision>29</cp:revision>
  <dcterms:modified xsi:type="dcterms:W3CDTF">2020-12-14T17:34:31Z</dcterms:modified>
</cp:coreProperties>
</file>