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9" r:id="rId6"/>
    <p:sldId id="267" r:id="rId7"/>
    <p:sldId id="268" r:id="rId8"/>
    <p:sldId id="271" r:id="rId9"/>
    <p:sldId id="275" r:id="rId10"/>
    <p:sldId id="273" r:id="rId11"/>
    <p:sldId id="274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EFE7"/>
    <a:srgbClr val="F4F1E6"/>
    <a:srgbClr val="D0CBD6"/>
    <a:srgbClr val="E8EABF"/>
    <a:srgbClr val="CFDDCB"/>
    <a:srgbClr val="F2E3D0"/>
    <a:srgbClr val="E9CACD"/>
    <a:srgbClr val="BFD6E2"/>
    <a:srgbClr val="DDDFCF"/>
    <a:srgbClr val="EA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7913" autoAdjust="0"/>
  </p:normalViewPr>
  <p:slideViewPr>
    <p:cSldViewPr showGuides="1">
      <p:cViewPr>
        <p:scale>
          <a:sx n="100" d="100"/>
          <a:sy n="100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7C523D6-8737-0249-80D1-417BDDC9B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40BDE9-354C-004D-8354-5ED369C02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230188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4603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6889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919163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roll Ontrack col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7506" y="5562600"/>
            <a:ext cx="2670053" cy="457201"/>
          </a:xfrm>
          <a:prstGeom prst="rect">
            <a:avLst/>
          </a:prstGeom>
        </p:spPr>
      </p:pic>
      <p:sp>
        <p:nvSpPr>
          <p:cNvPr id="10261" name="Rectangle 21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4567238"/>
            <a:ext cx="8231187" cy="685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pitchFamily="-108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5613" y="6440488"/>
            <a:ext cx="457200" cy="274637"/>
          </a:xfrm>
        </p:spPr>
        <p:txBody>
          <a:bodyPr/>
          <a:lstStyle>
            <a:lvl1pPr>
              <a:defRPr/>
            </a:lvl1pPr>
          </a:lstStyle>
          <a:p>
            <a:fld id="{A57CA127-8953-AD4E-98B5-7CCC25912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55613" y="3759200"/>
            <a:ext cx="8226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4" name="Picture 34" descr="PowerPoint Title Slide Header Rev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5E227-3BDF-3849-8811-CDED98AD9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36600"/>
            <a:ext cx="2055812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736600"/>
            <a:ext cx="6019800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E33486-2F10-F34E-A7E5-EBD444736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6425" cy="547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438900"/>
            <a:ext cx="457200" cy="274638"/>
          </a:xfrm>
        </p:spPr>
        <p:txBody>
          <a:bodyPr/>
          <a:lstStyle>
            <a:lvl1pPr>
              <a:defRPr smtClean="0"/>
            </a:lvl1pPr>
          </a:lstStyle>
          <a:p>
            <a:fld id="{87A0C46B-3D3E-684D-84A5-1603B3AF2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F80FB-35DB-7749-904A-C78153AA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5B08AF-BBFD-7F47-9CB0-88FF7EB95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4CD32-8205-6D47-A923-0FBD4B124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5585FB-2D04-E84B-A564-B987B96B9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B7EF97-38F0-7F47-AAED-DD5BB822C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F5A058-B6EF-6042-97E5-47FC3422E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CB1E7-3DAA-D440-83B7-6D4CBE87D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CACD0-B088-F443-BD50-7735B27FE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6600"/>
            <a:ext cx="82264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38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fld id="{95C55046-1327-6F48-BE0D-7DED876F9E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6397625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PowerPoint Text Slide Header Rev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0"/>
            <a:ext cx="4572000" cy="639763"/>
          </a:xfrm>
          <a:prstGeom prst="rect">
            <a:avLst/>
          </a:prstGeom>
          <a:noFill/>
        </p:spPr>
      </p:pic>
      <p:pic>
        <p:nvPicPr>
          <p:cNvPr id="11" name="Picture 10" descr="Kroll Ontrack colo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53517"/>
            <a:ext cx="1679453" cy="287578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 userDrawn="1"/>
        </p:nvSpPr>
        <p:spPr bwMode="auto">
          <a:xfrm>
            <a:off x="990600" y="6430498"/>
            <a:ext cx="3659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dirty="0" smtClean="0"/>
              <a:t> Kroll Ontrack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30188" indent="-230188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SzPct val="110000"/>
        <a:buFont typeface="Wingdings" pitchFamily="-108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684213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914400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Font typeface="Times" pitchFamily="-108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1445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6017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0589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5161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9733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.teststack.net/docs/getting-started" TargetMode="External"/><Relationship Id="rId2" Type="http://schemas.openxmlformats.org/officeDocument/2006/relationships/hyperlink" Target="https://github.com/TestStack/Wh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itscript.com/site/autoit/downloads/" TargetMode="External"/><Relationship Id="rId5" Type="http://schemas.openxmlformats.org/officeDocument/2006/relationships/hyperlink" Target="https://uiautomationverify.codeplex.com/releases/view/11366" TargetMode="External"/><Relationship Id="rId4" Type="http://schemas.openxmlformats.org/officeDocument/2006/relationships/hyperlink" Target="http://teststackwhite.readthedocs.org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eststackwhite.readthedocs.org/en/latest/UIItems/#controltype-to-uiitem-mapping-for-primary-uiitem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stackwhite.readthedocs.org/en/latest/" TargetMode="External"/><Relationship Id="rId2" Type="http://schemas.openxmlformats.org/officeDocument/2006/relationships/hyperlink" Target="https://github.com/TestStack/Wh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iautomationverify.codeplex.com/releases/view/113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Narzędzia do testowania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Wykorzystanie </a:t>
            </a:r>
            <a:r>
              <a:rPr lang="pl-PL" dirty="0" err="1" smtClean="0"/>
              <a:t>WhiteUI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53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WhiteUI - wstęp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</a:t>
            </a:r>
            <a:r>
              <a:rPr lang="pl-PL" dirty="0"/>
              <a:t>to jest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Framework pozwalający automatyzować testowanie aplikacji desktopowych, poprzez wywoływanie</a:t>
            </a:r>
          </a:p>
          <a:p>
            <a:pPr lvl="1"/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github.com/TestStack/White</a:t>
            </a:r>
            <a:endParaRPr lang="pl-PL" dirty="0" smtClean="0"/>
          </a:p>
          <a:p>
            <a:pPr lvl="1"/>
            <a:r>
              <a:rPr lang="pl-PL" dirty="0" smtClean="0">
                <a:hlinkClick r:id="rId3"/>
              </a:rPr>
              <a:t>http://white.teststack.net/docs/getting-started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4"/>
              </a:rPr>
              <a:t>http://teststackwhite.readthedocs.org/en/latest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 smtClean="0"/>
              <a:t>Co jest niezbędne żeby używać?</a:t>
            </a:r>
          </a:p>
          <a:p>
            <a:pPr lvl="1"/>
            <a:r>
              <a:rPr lang="pl-PL" dirty="0" smtClean="0"/>
              <a:t>Aplikacja do przeglądania UI, taka jak UI Verify (</a:t>
            </a: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uiautomationverify.codeplex.com/releases/view/11366</a:t>
            </a:r>
            <a:r>
              <a:rPr lang="pl-PL" dirty="0" smtClean="0"/>
              <a:t>) czy AutoIT (</a:t>
            </a:r>
            <a:r>
              <a:rPr lang="pl-PL" dirty="0">
                <a:hlinkClick r:id="rId6"/>
              </a:rPr>
              <a:t>https://www.autoitscript.com/site/autoit/downloads</a:t>
            </a:r>
            <a:r>
              <a:rPr lang="pl-PL" dirty="0" smtClean="0">
                <a:hlinkClick r:id="rId6"/>
              </a:rPr>
              <a:t>/</a:t>
            </a:r>
            <a:r>
              <a:rPr lang="pl-PL" dirty="0" smtClean="0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92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smtClean="0"/>
              <a:t>UI Verify 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 korzystać?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4881562" cy="372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5291"/>
            <a:ext cx="28670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9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6425" cy="547688"/>
          </a:xfrm>
        </p:spPr>
        <p:txBody>
          <a:bodyPr/>
          <a:lstStyle/>
          <a:p>
            <a:r>
              <a:rPr lang="pl-PL" sz="2800" dirty="0" smtClean="0"/>
              <a:t>TestStack.White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6425" cy="4953000"/>
          </a:xfrm>
        </p:spPr>
        <p:txBody>
          <a:bodyPr/>
          <a:lstStyle/>
          <a:p>
            <a:r>
              <a:rPr lang="pl-PL" sz="2000" dirty="0" smtClean="0"/>
              <a:t>Podpięcie do aplikacji</a:t>
            </a:r>
          </a:p>
          <a:p>
            <a:pPr lvl="1"/>
            <a:r>
              <a:rPr lang="pl-PL" sz="1600" dirty="0" smtClean="0"/>
              <a:t>Uruchomienie	</a:t>
            </a:r>
          </a:p>
          <a:p>
            <a:pPr lvl="2"/>
            <a:r>
              <a:rPr lang="pl-PL" sz="1400" dirty="0" smtClean="0"/>
              <a:t>Application app = Application.Launch( params );  - Uruchamia podaną aplikację</a:t>
            </a:r>
            <a:endParaRPr lang="pl-PL" sz="1200" dirty="0" smtClean="0"/>
          </a:p>
          <a:p>
            <a:pPr lvl="1"/>
            <a:r>
              <a:rPr lang="pl-PL" sz="1600" dirty="0" smtClean="0"/>
              <a:t>Podpięcie do procesu</a:t>
            </a:r>
          </a:p>
          <a:p>
            <a:pPr lvl="2"/>
            <a:r>
              <a:rPr lang="pl-PL" sz="1400" dirty="0"/>
              <a:t>Application app = </a:t>
            </a:r>
            <a:r>
              <a:rPr lang="pl-PL" sz="1400" dirty="0" smtClean="0"/>
              <a:t>Application.Attach( params ); - White lączy się z podanym procesem</a:t>
            </a:r>
          </a:p>
          <a:p>
            <a:pPr lvl="1"/>
            <a:r>
              <a:rPr lang="pl-PL" sz="1600" dirty="0" smtClean="0"/>
              <a:t>Uruchomienie lub podpięcie</a:t>
            </a:r>
          </a:p>
          <a:p>
            <a:pPr lvl="2"/>
            <a:r>
              <a:rPr lang="pl-PL" sz="1400" dirty="0"/>
              <a:t>Application app = </a:t>
            </a:r>
            <a:r>
              <a:rPr lang="pl-PL" sz="1400" dirty="0" smtClean="0"/>
              <a:t>Application.AttachOrLaunch( params ) </a:t>
            </a:r>
            <a:r>
              <a:rPr lang="pl-PL" sz="1400" dirty="0"/>
              <a:t>– </a:t>
            </a:r>
            <a:r>
              <a:rPr lang="pl-PL" sz="1400" dirty="0" smtClean="0"/>
              <a:t>White uruchamia podaną aplikację po czym łączy się z procesem</a:t>
            </a:r>
          </a:p>
          <a:p>
            <a:pPr marL="455613" lvl="2" indent="0">
              <a:buNone/>
            </a:pPr>
            <a:r>
              <a:rPr lang="pl-PL" sz="1400" dirty="0" smtClean="0">
                <a:solidFill>
                  <a:srgbClr val="92D050"/>
                </a:solidFill>
              </a:rPr>
              <a:t>//Przykład:</a:t>
            </a:r>
          </a:p>
          <a:p>
            <a:pPr marL="455613" lvl="2" indent="0">
              <a:buNone/>
            </a:pPr>
            <a:r>
              <a:rPr lang="pl-PL" sz="1200" dirty="0" smtClean="0">
                <a:solidFill>
                  <a:schemeClr val="accent1"/>
                </a:solidFill>
              </a:rPr>
              <a:t>Application</a:t>
            </a:r>
            <a:r>
              <a:rPr lang="pl-PL" sz="1200" dirty="0" smtClean="0"/>
              <a:t> </a:t>
            </a:r>
            <a:r>
              <a:rPr lang="pl-PL" sz="1200" dirty="0" err="1" smtClean="0"/>
              <a:t>app</a:t>
            </a:r>
            <a:r>
              <a:rPr lang="pl-PL" sz="1200" dirty="0" smtClean="0"/>
              <a:t> </a:t>
            </a:r>
            <a:r>
              <a:rPr lang="pl-PL" sz="1200" dirty="0"/>
              <a:t>= </a:t>
            </a:r>
            <a:r>
              <a:rPr lang="pl-PL" sz="1200" dirty="0" err="1">
                <a:solidFill>
                  <a:schemeClr val="accent1"/>
                </a:solidFill>
              </a:rPr>
              <a:t>Application</a:t>
            </a:r>
            <a:r>
              <a:rPr lang="pl-PL" sz="1200" dirty="0" err="1"/>
              <a:t>.AttachOrLaunch</a:t>
            </a:r>
            <a:r>
              <a:rPr lang="pl-PL" sz="1200" dirty="0"/>
              <a:t>(</a:t>
            </a:r>
            <a:r>
              <a:rPr lang="pl-PL" sz="1200" dirty="0" err="1">
                <a:solidFill>
                  <a:schemeClr val="accent2"/>
                </a:solidFill>
              </a:rPr>
              <a:t>new</a:t>
            </a:r>
            <a:r>
              <a:rPr lang="pl-PL" sz="1200" dirty="0">
                <a:solidFill>
                  <a:schemeClr val="accent1"/>
                </a:solidFill>
              </a:rPr>
              <a:t> </a:t>
            </a:r>
            <a:r>
              <a:rPr lang="pl-PL" sz="1200" dirty="0" err="1">
                <a:solidFill>
                  <a:schemeClr val="accent1"/>
                </a:solidFill>
              </a:rPr>
              <a:t>ProcessStartInfo</a:t>
            </a:r>
            <a:r>
              <a:rPr lang="pl-PL" sz="1200" dirty="0"/>
              <a:t>(</a:t>
            </a:r>
            <a:r>
              <a:rPr lang="pl-PL" sz="1200" dirty="0">
                <a:solidFill>
                  <a:srgbClr val="C00000"/>
                </a:solidFill>
              </a:rPr>
              <a:t>"</a:t>
            </a:r>
            <a:r>
              <a:rPr lang="pl-PL" sz="1200" dirty="0" err="1">
                <a:solidFill>
                  <a:srgbClr val="C00000"/>
                </a:solidFill>
              </a:rPr>
              <a:t>calc</a:t>
            </a:r>
            <a:r>
              <a:rPr lang="pl-PL" sz="1200" dirty="0" smtClean="0">
                <a:solidFill>
                  <a:srgbClr val="C00000"/>
                </a:solidFill>
              </a:rPr>
              <a:t>"</a:t>
            </a:r>
            <a:r>
              <a:rPr lang="pl-PL" sz="1200" dirty="0" smtClean="0"/>
              <a:t>));</a:t>
            </a:r>
          </a:p>
          <a:p>
            <a:pPr lvl="1"/>
            <a:r>
              <a:rPr lang="pl-PL" sz="1600" dirty="0" smtClean="0"/>
              <a:t>Wyłączenie aplikacji</a:t>
            </a:r>
          </a:p>
          <a:p>
            <a:pPr lvl="2"/>
            <a:r>
              <a:rPr lang="pl-PL" sz="1400" dirty="0" smtClean="0"/>
              <a:t>Application.Kill(); -  zabija process aplikacji</a:t>
            </a:r>
          </a:p>
          <a:p>
            <a:pPr lvl="2"/>
            <a:r>
              <a:rPr lang="pl-PL" sz="1400" dirty="0" smtClean="0"/>
              <a:t>Application.Close(); - zamyka główne okno aplikacji</a:t>
            </a:r>
            <a:endParaRPr lang="pl-PL" sz="1200" dirty="0" smtClean="0"/>
          </a:p>
          <a:p>
            <a:pPr marL="455613" lvl="2" indent="0">
              <a:buNone/>
            </a:pPr>
            <a:r>
              <a:rPr lang="pl-PL" sz="1400" dirty="0">
                <a:solidFill>
                  <a:srgbClr val="92D050"/>
                </a:solidFill>
              </a:rPr>
              <a:t>//Przykład</a:t>
            </a:r>
            <a:r>
              <a:rPr lang="pl-PL" sz="1400" dirty="0" smtClean="0">
                <a:solidFill>
                  <a:srgbClr val="92D050"/>
                </a:solidFill>
              </a:rPr>
              <a:t>:</a:t>
            </a:r>
          </a:p>
          <a:p>
            <a:pPr marL="455613" lvl="2" indent="0">
              <a:buNone/>
            </a:pPr>
            <a:r>
              <a:rPr lang="pl-PL" sz="1200" dirty="0" err="1"/>
              <a:t>app.Close</a:t>
            </a:r>
            <a:r>
              <a:rPr lang="pl-PL" sz="1200" dirty="0"/>
              <a:t>();</a:t>
            </a:r>
            <a:endParaRPr lang="pl-PL" sz="1200" dirty="0">
              <a:solidFill>
                <a:srgbClr val="92D050"/>
              </a:solidFill>
            </a:endParaRPr>
          </a:p>
          <a:p>
            <a:pPr marL="455613" lvl="2" indent="0">
              <a:buNone/>
            </a:pP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/>
              <a:t/>
            </a:r>
            <a:br>
              <a:rPr lang="pl-PL" sz="1200" dirty="0" smtClean="0"/>
            </a:b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531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Użycie </a:t>
            </a:r>
            <a:r>
              <a:rPr lang="pl-PL" sz="2800" dirty="0" smtClean="0"/>
              <a:t>White - </a:t>
            </a:r>
            <a:r>
              <a:rPr lang="pl-PL" sz="2800" dirty="0"/>
              <a:t>TestStack.White.UIItems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6425" cy="4968875"/>
          </a:xfrm>
        </p:spPr>
        <p:txBody>
          <a:bodyPr/>
          <a:lstStyle/>
          <a:p>
            <a:r>
              <a:rPr lang="pl-PL" sz="2000" dirty="0" smtClean="0"/>
              <a:t>Obsługa okna</a:t>
            </a:r>
          </a:p>
          <a:p>
            <a:pPr lvl="1"/>
            <a:r>
              <a:rPr lang="pl-PL" sz="1600" dirty="0" smtClean="0"/>
              <a:t>Znalezienie okna w procesie</a:t>
            </a:r>
          </a:p>
          <a:p>
            <a:pPr lvl="2"/>
            <a:r>
              <a:rPr lang="pl-PL" sz="1400" dirty="0" smtClean="0"/>
              <a:t>Application.</a:t>
            </a:r>
            <a:r>
              <a:rPr lang="pl-PL" sz="1400" dirty="0"/>
              <a:t> </a:t>
            </a:r>
            <a:r>
              <a:rPr lang="pl-PL" sz="1400" dirty="0" smtClean="0"/>
              <a:t>WindowItems.GetWindow( params ) – zwraca okno o podanym tytule</a:t>
            </a:r>
          </a:p>
          <a:p>
            <a:pPr lvl="2"/>
            <a:r>
              <a:rPr lang="pl-PL" sz="1400" dirty="0" smtClean="0"/>
              <a:t>Application.</a:t>
            </a:r>
            <a:r>
              <a:rPr lang="pl-PL" sz="1400" dirty="0"/>
              <a:t> </a:t>
            </a:r>
            <a:r>
              <a:rPr lang="pl-PL" sz="1400" dirty="0" smtClean="0"/>
              <a:t>WindowItems.GetWindows() – zwraca wszystkie okna aplikacji</a:t>
            </a:r>
          </a:p>
          <a:p>
            <a:pPr marL="455613" lvl="2" indent="0">
              <a:buNone/>
            </a:pPr>
            <a:r>
              <a:rPr lang="pl-PL" sz="1400" dirty="0" smtClean="0">
                <a:solidFill>
                  <a:srgbClr val="92D050"/>
                </a:solidFill>
              </a:rPr>
              <a:t>//Przykład:</a:t>
            </a:r>
          </a:p>
          <a:p>
            <a:pPr marL="455613" lvl="2" indent="0">
              <a:buNone/>
            </a:pPr>
            <a:r>
              <a:rPr lang="pl-PL" sz="1200" dirty="0" err="1">
                <a:solidFill>
                  <a:schemeClr val="accent1"/>
                </a:solidFill>
              </a:rPr>
              <a:t>Window</a:t>
            </a:r>
            <a:r>
              <a:rPr lang="pl-PL" sz="1200" dirty="0"/>
              <a:t> win = </a:t>
            </a:r>
            <a:r>
              <a:rPr lang="pl-PL" sz="1200" dirty="0" err="1"/>
              <a:t>app.GetWindow</a:t>
            </a:r>
            <a:r>
              <a:rPr lang="pl-PL" sz="1200" dirty="0"/>
              <a:t>(</a:t>
            </a:r>
            <a:r>
              <a:rPr lang="pl-PL" sz="1200" dirty="0">
                <a:solidFill>
                  <a:srgbClr val="C00000"/>
                </a:solidFill>
              </a:rPr>
              <a:t>"</a:t>
            </a:r>
            <a:r>
              <a:rPr lang="pl-PL" sz="1200" dirty="0" err="1">
                <a:solidFill>
                  <a:srgbClr val="C00000"/>
                </a:solidFill>
              </a:rPr>
              <a:t>Calculator</a:t>
            </a:r>
            <a:r>
              <a:rPr lang="pl-PL" sz="1200" dirty="0" smtClean="0">
                <a:solidFill>
                  <a:srgbClr val="C00000"/>
                </a:solidFill>
              </a:rPr>
              <a:t>"</a:t>
            </a:r>
            <a:r>
              <a:rPr lang="pl-PL" sz="1200" dirty="0" smtClean="0"/>
              <a:t>);</a:t>
            </a:r>
          </a:p>
          <a:p>
            <a:pPr marL="455613" lvl="2" indent="0">
              <a:buNone/>
            </a:pPr>
            <a:endParaRPr lang="pl-PL" sz="1200" dirty="0" smtClean="0">
              <a:solidFill>
                <a:srgbClr val="92D050"/>
              </a:solidFill>
            </a:endParaRPr>
          </a:p>
          <a:p>
            <a:pPr lvl="1"/>
            <a:r>
              <a:rPr lang="pl-PL" sz="1600" dirty="0" smtClean="0"/>
              <a:t>Znalezienie </a:t>
            </a:r>
            <a:r>
              <a:rPr lang="pl-PL" sz="1600" dirty="0"/>
              <a:t>okna </a:t>
            </a:r>
            <a:r>
              <a:rPr lang="pl-PL" sz="1600" dirty="0" smtClean="0"/>
              <a:t>dialogowego</a:t>
            </a:r>
          </a:p>
          <a:p>
            <a:pPr lvl="2"/>
            <a:r>
              <a:rPr lang="pl-PL" sz="1400" dirty="0" smtClean="0"/>
              <a:t>Window.ModalWindow( params ) </a:t>
            </a:r>
            <a:r>
              <a:rPr lang="pl-PL" sz="1400" dirty="0"/>
              <a:t>– </a:t>
            </a:r>
            <a:r>
              <a:rPr lang="pl-PL" sz="1400" dirty="0" smtClean="0"/>
              <a:t>zwraca modalne okno o podanym tytule lub spełniającym podane kryteria</a:t>
            </a:r>
          </a:p>
          <a:p>
            <a:pPr lvl="2"/>
            <a:r>
              <a:rPr lang="pl-PL" sz="1400" dirty="0" smtClean="0"/>
              <a:t>Window.ModalWindows() – zwraca wszystkie okna modalne</a:t>
            </a:r>
          </a:p>
          <a:p>
            <a:pPr marL="455613" lvl="2" indent="0">
              <a:buNone/>
            </a:pPr>
            <a:r>
              <a:rPr lang="pl-PL" sz="1600" dirty="0">
                <a:solidFill>
                  <a:srgbClr val="92D050"/>
                </a:solidFill>
              </a:rPr>
              <a:t>//Przykład:</a:t>
            </a:r>
          </a:p>
          <a:p>
            <a:pPr marL="455613" lvl="2" indent="0">
              <a:buNone/>
            </a:pPr>
            <a:r>
              <a:rPr lang="pl-PL" sz="1200" dirty="0" err="1" smtClean="0">
                <a:solidFill>
                  <a:schemeClr val="accent1"/>
                </a:solidFill>
              </a:rPr>
              <a:t>Window</a:t>
            </a:r>
            <a:r>
              <a:rPr lang="pl-PL" sz="1200" dirty="0" smtClean="0"/>
              <a:t> </a:t>
            </a:r>
            <a:r>
              <a:rPr lang="pl-PL" sz="1200" dirty="0" err="1" smtClean="0"/>
              <a:t>modalWindow</a:t>
            </a:r>
            <a:r>
              <a:rPr lang="pl-PL" sz="1200" dirty="0" smtClean="0"/>
              <a:t> = </a:t>
            </a:r>
            <a:r>
              <a:rPr lang="pl-PL" sz="1200" dirty="0" err="1" smtClean="0"/>
              <a:t>win.ModalWinow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„</a:t>
            </a:r>
            <a:r>
              <a:rPr lang="pl-PL" sz="1200" dirty="0" err="1" smtClean="0">
                <a:solidFill>
                  <a:srgbClr val="C00000"/>
                </a:solidFill>
              </a:rPr>
              <a:t>Warning</a:t>
            </a:r>
            <a:r>
              <a:rPr lang="pl-PL" sz="1200" dirty="0" smtClean="0">
                <a:solidFill>
                  <a:srgbClr val="C00000"/>
                </a:solidFill>
              </a:rPr>
              <a:t>"</a:t>
            </a:r>
            <a:r>
              <a:rPr lang="pl-PL" sz="1200" dirty="0" smtClean="0"/>
              <a:t>);</a:t>
            </a:r>
            <a:endParaRPr lang="pl-PL" sz="1400" dirty="0" smtClean="0"/>
          </a:p>
          <a:p>
            <a:pPr marL="455613" lvl="2" indent="0">
              <a:buNone/>
            </a:pPr>
            <a:endParaRPr lang="pl-PL" sz="1400" dirty="0"/>
          </a:p>
          <a:p>
            <a:pPr lvl="1"/>
            <a:endParaRPr lang="pl-PL" sz="160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Użycie White - </a:t>
            </a:r>
            <a:r>
              <a:rPr lang="pl-PL" sz="2800" dirty="0" err="1"/>
              <a:t>TestStack.White.UIItems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6425" cy="4740275"/>
          </a:xfrm>
        </p:spPr>
        <p:txBody>
          <a:bodyPr/>
          <a:lstStyle/>
          <a:p>
            <a:r>
              <a:rPr lang="pl-PL" sz="2000" dirty="0" smtClean="0"/>
              <a:t>Obsługa elementów okna</a:t>
            </a:r>
          </a:p>
          <a:p>
            <a:pPr lvl="1"/>
            <a:r>
              <a:rPr lang="pl-PL" sz="1600" dirty="0"/>
              <a:t>Znalezienie danego elementu okna</a:t>
            </a:r>
          </a:p>
          <a:p>
            <a:pPr lvl="2"/>
            <a:r>
              <a:rPr lang="pl-PL" sz="1400" dirty="0" err="1"/>
              <a:t>Window.Get</a:t>
            </a:r>
            <a:r>
              <a:rPr lang="pl-PL" sz="1400" dirty="0"/>
              <a:t>&lt;Typ&gt;(</a:t>
            </a:r>
            <a:r>
              <a:rPr lang="pl-PL" sz="1400" dirty="0" err="1"/>
              <a:t>SearchCriteria</a:t>
            </a:r>
            <a:r>
              <a:rPr lang="pl-PL" sz="1400" dirty="0"/>
              <a:t>) – zwraca element okna danego typu (np. przycisk, listę itp.), która spełnia podane kryteria </a:t>
            </a:r>
            <a:endParaRPr lang="pl-PL" sz="1400" dirty="0" smtClean="0"/>
          </a:p>
          <a:p>
            <a:pPr marL="455613" lvl="2" indent="0">
              <a:buNone/>
            </a:pPr>
            <a:r>
              <a:rPr lang="pl-PL" sz="1400" dirty="0" smtClean="0">
                <a:solidFill>
                  <a:srgbClr val="92D050"/>
                </a:solidFill>
              </a:rPr>
              <a:t>//Przykład:</a:t>
            </a:r>
          </a:p>
          <a:p>
            <a:pPr marL="455613" lvl="2" indent="0">
              <a:buNone/>
            </a:pPr>
            <a:r>
              <a:rPr lang="pl-PL" sz="1200" dirty="0" smtClean="0">
                <a:solidFill>
                  <a:schemeClr val="accent1"/>
                </a:solidFill>
              </a:rPr>
              <a:t>Button</a:t>
            </a:r>
            <a:r>
              <a:rPr lang="pl-PL" sz="1200" dirty="0" smtClean="0"/>
              <a:t> </a:t>
            </a:r>
            <a:r>
              <a:rPr lang="pl-PL" sz="1200" dirty="0" err="1" smtClean="0"/>
              <a:t>button</a:t>
            </a:r>
            <a:r>
              <a:rPr lang="pl-PL" sz="1200" dirty="0" smtClean="0"/>
              <a:t> = </a:t>
            </a:r>
            <a:r>
              <a:rPr lang="pl-PL" sz="1200" dirty="0" err="1" smtClean="0"/>
              <a:t>win.Get</a:t>
            </a:r>
            <a:r>
              <a:rPr lang="pl-PL" sz="1200" dirty="0" smtClean="0"/>
              <a:t>&lt;</a:t>
            </a:r>
            <a:r>
              <a:rPr lang="pl-PL" sz="1200" dirty="0" smtClean="0">
                <a:solidFill>
                  <a:schemeClr val="accent1"/>
                </a:solidFill>
              </a:rPr>
              <a:t>Button</a:t>
            </a:r>
            <a:r>
              <a:rPr lang="pl-PL" sz="1200" dirty="0" smtClean="0"/>
              <a:t>&gt;(</a:t>
            </a:r>
            <a:r>
              <a:rPr lang="pl-PL" sz="1200" dirty="0" err="1" smtClean="0">
                <a:solidFill>
                  <a:schemeClr val="accent1"/>
                </a:solidFill>
              </a:rPr>
              <a:t>SearchCriteria</a:t>
            </a:r>
            <a:r>
              <a:rPr lang="pl-PL" sz="1200" dirty="0" err="1" smtClean="0"/>
              <a:t>.ByAutomationId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”</a:t>
            </a:r>
            <a:r>
              <a:rPr lang="pl-PL" sz="1200" dirty="0" err="1" smtClean="0">
                <a:solidFill>
                  <a:srgbClr val="C00000"/>
                </a:solidFill>
              </a:rPr>
              <a:t>btnOK</a:t>
            </a:r>
            <a:r>
              <a:rPr lang="pl-PL" sz="1200" dirty="0" smtClean="0">
                <a:solidFill>
                  <a:srgbClr val="C00000"/>
                </a:solidFill>
              </a:rPr>
              <a:t>”</a:t>
            </a:r>
            <a:r>
              <a:rPr lang="pl-PL" sz="1200" dirty="0" smtClean="0"/>
              <a:t>));</a:t>
            </a:r>
          </a:p>
          <a:p>
            <a:pPr marL="455613" lvl="2" indent="0">
              <a:buNone/>
            </a:pPr>
            <a:r>
              <a:rPr lang="pl-PL" sz="1200" dirty="0" err="1" smtClean="0">
                <a:solidFill>
                  <a:schemeClr val="accent2"/>
                </a:solidFill>
              </a:rPr>
              <a:t>var</a:t>
            </a:r>
            <a:r>
              <a:rPr lang="pl-PL" sz="1200" dirty="0" smtClean="0">
                <a:solidFill>
                  <a:schemeClr val="accent1"/>
                </a:solidFill>
              </a:rPr>
              <a:t> </a:t>
            </a:r>
            <a:r>
              <a:rPr lang="pl-PL" sz="1200" dirty="0" err="1" smtClean="0"/>
              <a:t>checkbox</a:t>
            </a:r>
            <a:r>
              <a:rPr lang="pl-PL" sz="1200" dirty="0" smtClean="0"/>
              <a:t> = </a:t>
            </a:r>
            <a:r>
              <a:rPr lang="pl-PL" sz="1200" dirty="0" err="1" smtClean="0"/>
              <a:t>win.Get</a:t>
            </a:r>
            <a:r>
              <a:rPr lang="pl-PL" sz="1200" dirty="0" smtClean="0"/>
              <a:t>(</a:t>
            </a:r>
            <a:r>
              <a:rPr lang="pl-PL" sz="1200" dirty="0" err="1" smtClean="0">
                <a:solidFill>
                  <a:schemeClr val="accent1"/>
                </a:solidFill>
              </a:rPr>
              <a:t>SearchCriteria</a:t>
            </a:r>
            <a:r>
              <a:rPr lang="pl-PL" sz="1200" dirty="0" err="1" smtClean="0"/>
              <a:t>.ByText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”Checkbox1”</a:t>
            </a:r>
            <a:r>
              <a:rPr lang="pl-PL" sz="1200" dirty="0" smtClean="0"/>
              <a:t>));</a:t>
            </a:r>
            <a:endParaRPr lang="pl-PL" sz="1200" dirty="0"/>
          </a:p>
          <a:p>
            <a:pPr lvl="1"/>
            <a:r>
              <a:rPr lang="pl-PL" sz="1600" dirty="0" smtClean="0"/>
              <a:t>Obsługa </a:t>
            </a:r>
            <a:r>
              <a:rPr lang="pl-PL" sz="1600" dirty="0"/>
              <a:t>Menu</a:t>
            </a:r>
          </a:p>
          <a:p>
            <a:pPr lvl="2"/>
            <a:r>
              <a:rPr lang="pl-PL" sz="1400" dirty="0" err="1"/>
              <a:t>Window.MenuBars</a:t>
            </a:r>
            <a:r>
              <a:rPr lang="pl-PL" sz="1400" dirty="0"/>
              <a:t>;</a:t>
            </a:r>
          </a:p>
          <a:p>
            <a:pPr lvl="2"/>
            <a:r>
              <a:rPr lang="pl-PL" sz="1400" dirty="0" err="1"/>
              <a:t>Window.MenuBar</a:t>
            </a:r>
            <a:r>
              <a:rPr lang="pl-PL" sz="1400" dirty="0" smtClean="0"/>
              <a:t>;</a:t>
            </a:r>
          </a:p>
          <a:p>
            <a:pPr marL="455613" lvl="2" indent="0">
              <a:buNone/>
            </a:pPr>
            <a:r>
              <a:rPr lang="pl-PL" sz="1400" dirty="0" smtClean="0">
                <a:solidFill>
                  <a:srgbClr val="92D050"/>
                </a:solidFill>
              </a:rPr>
              <a:t>//Przykład</a:t>
            </a:r>
            <a:r>
              <a:rPr lang="pl-PL" sz="1200" dirty="0" smtClean="0">
                <a:solidFill>
                  <a:srgbClr val="92D050"/>
                </a:solidFill>
              </a:rPr>
              <a:t>:</a:t>
            </a:r>
          </a:p>
          <a:p>
            <a:pPr marL="455613" lvl="2" indent="0">
              <a:buNone/>
            </a:pPr>
            <a:r>
              <a:rPr lang="pl-PL" sz="1200" dirty="0" err="1" smtClean="0">
                <a:solidFill>
                  <a:schemeClr val="accent1"/>
                </a:solidFill>
              </a:rPr>
              <a:t>MenuBar</a:t>
            </a:r>
            <a:r>
              <a:rPr lang="pl-PL" sz="1200" dirty="0" smtClean="0">
                <a:solidFill>
                  <a:srgbClr val="92D050"/>
                </a:solidFill>
              </a:rPr>
              <a:t> </a:t>
            </a:r>
            <a:r>
              <a:rPr lang="pl-PL" sz="1200" dirty="0" err="1" smtClean="0"/>
              <a:t>menuBar</a:t>
            </a:r>
            <a:r>
              <a:rPr lang="pl-PL" sz="1200" dirty="0" smtClean="0"/>
              <a:t> = </a:t>
            </a:r>
            <a:r>
              <a:rPr lang="pl-PL" sz="1200" dirty="0" err="1" smtClean="0"/>
              <a:t>win.MenuBar</a:t>
            </a:r>
            <a:r>
              <a:rPr lang="pl-PL" sz="1200" dirty="0" smtClean="0"/>
              <a:t>;</a:t>
            </a:r>
            <a:r>
              <a:rPr lang="pl-PL" sz="1200" dirty="0" smtClean="0">
                <a:solidFill>
                  <a:srgbClr val="92D050"/>
                </a:solidFill>
              </a:rPr>
              <a:t> - pobiera główne menu danego okna</a:t>
            </a:r>
          </a:p>
          <a:p>
            <a:pPr marL="455613" lvl="2" indent="0">
              <a:buNone/>
            </a:pPr>
            <a:r>
              <a:rPr lang="pl-PL" sz="1200" dirty="0" smtClean="0">
                <a:solidFill>
                  <a:schemeClr val="accent1"/>
                </a:solidFill>
              </a:rPr>
              <a:t>Menu</a:t>
            </a:r>
            <a:r>
              <a:rPr lang="pl-PL" sz="1200" dirty="0" smtClean="0">
                <a:solidFill>
                  <a:srgbClr val="92D050"/>
                </a:solidFill>
              </a:rPr>
              <a:t> </a:t>
            </a:r>
            <a:r>
              <a:rPr lang="pl-PL" sz="1200" dirty="0" err="1" smtClean="0"/>
              <a:t>menu</a:t>
            </a:r>
            <a:r>
              <a:rPr lang="pl-PL" sz="1200" dirty="0" smtClean="0"/>
              <a:t> = </a:t>
            </a:r>
            <a:r>
              <a:rPr lang="pl-PL" sz="1200" dirty="0" err="1" smtClean="0"/>
              <a:t>menuBar.MenuItemBy</a:t>
            </a:r>
            <a:r>
              <a:rPr lang="pl-PL" sz="1200" dirty="0" smtClean="0"/>
              <a:t>(</a:t>
            </a:r>
            <a:r>
              <a:rPr lang="pl-PL" sz="1200" dirty="0" err="1" smtClean="0">
                <a:solidFill>
                  <a:schemeClr val="accent1"/>
                </a:solidFill>
              </a:rPr>
              <a:t>SearchCriteria</a:t>
            </a:r>
            <a:r>
              <a:rPr lang="pl-PL" sz="1200" dirty="0" err="1" smtClean="0"/>
              <a:t>.ByText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”Menu </a:t>
            </a:r>
            <a:r>
              <a:rPr lang="pl-PL" sz="1200" dirty="0" err="1" smtClean="0">
                <a:solidFill>
                  <a:srgbClr val="C00000"/>
                </a:solidFill>
              </a:rPr>
              <a:t>name</a:t>
            </a:r>
            <a:r>
              <a:rPr lang="pl-PL" sz="1200" dirty="0" smtClean="0">
                <a:solidFill>
                  <a:srgbClr val="C00000"/>
                </a:solidFill>
              </a:rPr>
              <a:t>”</a:t>
            </a:r>
            <a:r>
              <a:rPr lang="pl-PL" sz="1200" dirty="0" smtClean="0"/>
              <a:t>);</a:t>
            </a:r>
            <a:r>
              <a:rPr lang="pl-PL" sz="1200" dirty="0" smtClean="0">
                <a:solidFill>
                  <a:srgbClr val="92D050"/>
                </a:solidFill>
              </a:rPr>
              <a:t> - pobiera dane menu, np</a:t>
            </a:r>
            <a:r>
              <a:rPr lang="pl-PL" sz="1200" dirty="0">
                <a:solidFill>
                  <a:srgbClr val="92D050"/>
                </a:solidFill>
              </a:rPr>
              <a:t>.</a:t>
            </a:r>
            <a:r>
              <a:rPr lang="pl-PL" sz="1200" dirty="0" smtClean="0">
                <a:solidFill>
                  <a:srgbClr val="92D050"/>
                </a:solidFill>
              </a:rPr>
              <a:t>: File</a:t>
            </a:r>
          </a:p>
          <a:p>
            <a:pPr marL="455613" lvl="2" indent="0">
              <a:buNone/>
            </a:pPr>
            <a:r>
              <a:rPr lang="pl-PL" sz="1200" dirty="0" smtClean="0">
                <a:solidFill>
                  <a:schemeClr val="accent1"/>
                </a:solidFill>
              </a:rPr>
              <a:t>Menu</a:t>
            </a:r>
            <a:r>
              <a:rPr lang="pl-PL" sz="1200" dirty="0" smtClean="0">
                <a:solidFill>
                  <a:srgbClr val="92D050"/>
                </a:solidFill>
              </a:rPr>
              <a:t> </a:t>
            </a:r>
            <a:r>
              <a:rPr lang="pl-PL" sz="1200" dirty="0" err="1" smtClean="0"/>
              <a:t>subMenu</a:t>
            </a:r>
            <a:r>
              <a:rPr lang="pl-PL" sz="1200" dirty="0" smtClean="0"/>
              <a:t> = </a:t>
            </a:r>
            <a:r>
              <a:rPr lang="pl-PL" sz="1200" dirty="0" err="1" smtClean="0"/>
              <a:t>menu.SubMenu</a:t>
            </a:r>
            <a:r>
              <a:rPr lang="pl-PL" sz="1200" dirty="0" smtClean="0"/>
              <a:t>(</a:t>
            </a:r>
            <a:r>
              <a:rPr lang="pl-PL" sz="1200" dirty="0" err="1" smtClean="0">
                <a:solidFill>
                  <a:schemeClr val="accent1"/>
                </a:solidFill>
              </a:rPr>
              <a:t>SearchCriteria</a:t>
            </a:r>
            <a:r>
              <a:rPr lang="pl-PL" sz="1200" dirty="0" err="1" smtClean="0"/>
              <a:t>.ByText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”Submenu </a:t>
            </a:r>
            <a:r>
              <a:rPr lang="pl-PL" sz="1200" dirty="0" err="1" smtClean="0">
                <a:solidFill>
                  <a:srgbClr val="C00000"/>
                </a:solidFill>
              </a:rPr>
              <a:t>name</a:t>
            </a:r>
            <a:r>
              <a:rPr lang="pl-PL" sz="1200" dirty="0" smtClean="0">
                <a:solidFill>
                  <a:srgbClr val="C00000"/>
                </a:solidFill>
              </a:rPr>
              <a:t>”</a:t>
            </a:r>
            <a:r>
              <a:rPr lang="pl-PL" sz="1200" dirty="0" smtClean="0"/>
              <a:t>);</a:t>
            </a:r>
            <a:r>
              <a:rPr lang="pl-PL" sz="1200" dirty="0" smtClean="0">
                <a:solidFill>
                  <a:srgbClr val="92D050"/>
                </a:solidFill>
              </a:rPr>
              <a:t> pobiera pod-menu </a:t>
            </a:r>
          </a:p>
          <a:p>
            <a:pPr marL="455613" lvl="2" indent="0">
              <a:buNone/>
            </a:pPr>
            <a:endParaRPr lang="pl-PL" sz="1200" dirty="0" smtClean="0">
              <a:solidFill>
                <a:srgbClr val="92D050"/>
              </a:solidFill>
            </a:endParaRPr>
          </a:p>
          <a:p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Użycie White - TestStack.White.UIItems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pl-PL" sz="1600" dirty="0" smtClean="0"/>
              <a:t>Kryteria </a:t>
            </a:r>
            <a:r>
              <a:rPr lang="pl-PL" sz="1600" dirty="0"/>
              <a:t>wyszukiwania elementów   </a:t>
            </a:r>
          </a:p>
          <a:p>
            <a:pPr lvl="2"/>
            <a:r>
              <a:rPr lang="pl-PL" sz="1400" dirty="0"/>
              <a:t>(And)ByText()</a:t>
            </a:r>
            <a:endParaRPr lang="pl-PL" sz="1200" dirty="0"/>
          </a:p>
          <a:p>
            <a:pPr lvl="2"/>
            <a:r>
              <a:rPr lang="pl-PL" sz="1400" dirty="0"/>
              <a:t>(And)ByClassName()</a:t>
            </a:r>
          </a:p>
          <a:p>
            <a:pPr lvl="2"/>
            <a:r>
              <a:rPr lang="pl-PL" sz="1400" dirty="0"/>
              <a:t>(And)ByAutomationID()</a:t>
            </a:r>
          </a:p>
          <a:p>
            <a:pPr lvl="2"/>
            <a:r>
              <a:rPr lang="pl-PL" sz="1400" dirty="0"/>
              <a:t>(And)ByControlType()</a:t>
            </a:r>
          </a:p>
          <a:p>
            <a:pPr lvl="2"/>
            <a:endParaRPr lang="pl-PL" sz="1400" b="1" dirty="0"/>
          </a:p>
          <a:p>
            <a:pPr lvl="2"/>
            <a:endParaRPr lang="pl-PL" sz="1200" dirty="0"/>
          </a:p>
          <a:p>
            <a:pPr lvl="1"/>
            <a:endParaRPr lang="pl-PL" sz="1600" dirty="0"/>
          </a:p>
          <a:p>
            <a:pPr lvl="2"/>
            <a:endParaRPr lang="pl-PL" sz="1400" dirty="0"/>
          </a:p>
          <a:p>
            <a:pPr lvl="1"/>
            <a:endParaRPr lang="pl-PL" sz="1800" dirty="0"/>
          </a:p>
          <a:p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l-PL" sz="1600" dirty="0"/>
              <a:t>Typy </a:t>
            </a:r>
            <a:r>
              <a:rPr lang="pl-PL" sz="1600" dirty="0" smtClean="0"/>
              <a:t>UIItems – najczęściej używane typy:</a:t>
            </a:r>
            <a:endParaRPr lang="pl-PL" sz="1600" dirty="0"/>
          </a:p>
          <a:p>
            <a:pPr lvl="1"/>
            <a:endParaRPr lang="pl-PL" sz="1600" dirty="0" smtClean="0"/>
          </a:p>
          <a:p>
            <a:pPr lvl="1"/>
            <a:endParaRPr lang="pl-PL" sz="1600" dirty="0"/>
          </a:p>
          <a:p>
            <a:pPr lvl="1"/>
            <a:endParaRPr lang="pl-PL" sz="1600" dirty="0" smtClean="0"/>
          </a:p>
          <a:p>
            <a:pPr lvl="1"/>
            <a:endParaRPr lang="pl-PL" sz="1600" dirty="0"/>
          </a:p>
          <a:p>
            <a:pPr lvl="1"/>
            <a:endParaRPr lang="pl-PL" sz="1600" dirty="0" smtClean="0"/>
          </a:p>
          <a:p>
            <a:pPr lvl="1"/>
            <a:endParaRPr lang="pl-PL" sz="1600" dirty="0"/>
          </a:p>
          <a:p>
            <a:pPr lvl="1"/>
            <a:endParaRPr lang="pl-PL" sz="1600" dirty="0" smtClean="0"/>
          </a:p>
          <a:p>
            <a:pPr lvl="1"/>
            <a:endParaRPr lang="pl-PL" sz="1600" dirty="0"/>
          </a:p>
          <a:p>
            <a:pPr marL="231775" lvl="1" indent="0">
              <a:buNone/>
            </a:pPr>
            <a:r>
              <a:rPr lang="pl-PL" sz="1100" dirty="0"/>
              <a:t>Więcej </a:t>
            </a:r>
            <a:r>
              <a:rPr lang="pl-PL" sz="1100" dirty="0" smtClean="0"/>
              <a:t>typów na: </a:t>
            </a:r>
            <a:r>
              <a:rPr lang="pl-PL" sz="1100" dirty="0">
                <a:hlinkClick r:id="rId2"/>
              </a:rPr>
              <a:t>http://teststackwhite.readthedocs.org/en/latest/UIItems/#</a:t>
            </a:r>
            <a:r>
              <a:rPr lang="pl-PL" sz="1100" dirty="0" smtClean="0">
                <a:hlinkClick r:id="rId2"/>
              </a:rPr>
              <a:t>controltype-to-uiitem-mapping-for-primary-uiitems</a:t>
            </a:r>
            <a:r>
              <a:rPr lang="pl-PL" sz="1100" dirty="0" smtClean="0"/>
              <a:t> </a:t>
            </a:r>
            <a:endParaRPr lang="pl-PL" sz="1600" dirty="0"/>
          </a:p>
          <a:p>
            <a:pPr lvl="1"/>
            <a:endParaRPr lang="pl-P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18383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13939"/>
              </p:ext>
            </p:extLst>
          </p:nvPr>
        </p:nvGraphicFramePr>
        <p:xfrm>
          <a:off x="4724400" y="2134125"/>
          <a:ext cx="3810000" cy="281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24568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UIA ControlType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White’s UIItem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 smtClean="0"/>
                        <a:t>ListBox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DataGrid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ListView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TextBox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Label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ComboBox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ComboBox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Button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Button</a:t>
                      </a:r>
                      <a:endParaRPr lang="pl-PL" sz="1400" dirty="0"/>
                    </a:p>
                  </a:txBody>
                  <a:tcPr/>
                </a:tc>
              </a:tr>
              <a:tr h="35633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ListItem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ListItem</a:t>
                      </a:r>
                      <a:endParaRPr lang="pl-P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2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Użycie </a:t>
            </a:r>
            <a:r>
              <a:rPr lang="pl-PL" sz="2800" dirty="0" smtClean="0"/>
              <a:t>White - TestStack.White.InputDevices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6425" cy="4968875"/>
          </a:xfrm>
        </p:spPr>
        <p:txBody>
          <a:bodyPr/>
          <a:lstStyle/>
          <a:p>
            <a:r>
              <a:rPr lang="pl-PL" sz="2000" dirty="0" smtClean="0"/>
              <a:t>Obsługa klawiatury</a:t>
            </a:r>
          </a:p>
          <a:p>
            <a:pPr lvl="1"/>
            <a:r>
              <a:rPr lang="pl-PL" sz="1600" dirty="0" err="1" smtClean="0"/>
              <a:t>Keyboard.Instance.Enter</a:t>
            </a:r>
            <a:r>
              <a:rPr lang="pl-PL" sz="1600" dirty="0" smtClean="0"/>
              <a:t>(string) - Naciśniecie dowolnego klawisza</a:t>
            </a:r>
          </a:p>
          <a:p>
            <a:pPr lvl="1"/>
            <a:r>
              <a:rPr lang="pl-PL" sz="1600" dirty="0" err="1" smtClean="0"/>
              <a:t>Keyboard.Instance.PressSpecialKey</a:t>
            </a:r>
            <a:r>
              <a:rPr lang="pl-PL" sz="1600" dirty="0" smtClean="0"/>
              <a:t>(</a:t>
            </a:r>
            <a:r>
              <a:rPr lang="pl-PL" sz="1600" dirty="0" err="1" smtClean="0"/>
              <a:t>SpecialKeys</a:t>
            </a:r>
            <a:r>
              <a:rPr lang="pl-PL" sz="1600" dirty="0" smtClean="0"/>
              <a:t>) - Naciśnięcie specjalnego klawisza</a:t>
            </a:r>
          </a:p>
          <a:p>
            <a:pPr lvl="1"/>
            <a:r>
              <a:rPr lang="pl-PL" sz="1600" dirty="0" err="1" smtClean="0"/>
              <a:t>Keyboard.Instance.HoldKey</a:t>
            </a:r>
            <a:r>
              <a:rPr lang="pl-PL" sz="1600" dirty="0" smtClean="0"/>
              <a:t>(</a:t>
            </a:r>
            <a:r>
              <a:rPr lang="pl-PL" sz="1600" dirty="0" err="1" smtClean="0"/>
              <a:t>SpecialKeys</a:t>
            </a:r>
            <a:r>
              <a:rPr lang="pl-PL" sz="1600" dirty="0" smtClean="0"/>
              <a:t>) – Przytrzymanie klawisza</a:t>
            </a:r>
          </a:p>
          <a:p>
            <a:pPr lvl="1"/>
            <a:r>
              <a:rPr lang="pl-PL" sz="1600" dirty="0" err="1" smtClean="0"/>
              <a:t>Keyboard.Instance.LeaveKey</a:t>
            </a:r>
            <a:r>
              <a:rPr lang="pl-PL" sz="1600" dirty="0" smtClean="0"/>
              <a:t>(</a:t>
            </a:r>
            <a:r>
              <a:rPr lang="pl-PL" sz="1600" dirty="0" err="1" smtClean="0"/>
              <a:t>SpecialKeys</a:t>
            </a:r>
            <a:r>
              <a:rPr lang="pl-PL" sz="1600" dirty="0" smtClean="0"/>
              <a:t>) - Zwolnienie klawisza</a:t>
            </a:r>
          </a:p>
          <a:p>
            <a:pPr lvl="1"/>
            <a:r>
              <a:rPr lang="pl-PL" sz="1600" dirty="0" smtClean="0"/>
              <a:t>Przykłady niektórych klawiszy specjalnych:</a:t>
            </a:r>
          </a:p>
          <a:p>
            <a:pPr lvl="2"/>
            <a:r>
              <a:rPr lang="pl-PL" sz="1400" dirty="0"/>
              <a:t>KeyboardInput.SpecialKeys.ALT; </a:t>
            </a:r>
            <a:endParaRPr lang="pl-PL" sz="1400" dirty="0" smtClean="0"/>
          </a:p>
          <a:p>
            <a:pPr lvl="2"/>
            <a:r>
              <a:rPr lang="pl-PL" sz="1400" dirty="0" smtClean="0"/>
              <a:t>KeyboardInput.SpecialKeys.CONTROL</a:t>
            </a:r>
            <a:r>
              <a:rPr lang="pl-PL" sz="1400" dirty="0"/>
              <a:t>; </a:t>
            </a:r>
            <a:endParaRPr lang="pl-PL" sz="1400" dirty="0" smtClean="0"/>
          </a:p>
          <a:p>
            <a:pPr lvl="2"/>
            <a:r>
              <a:rPr lang="pl-PL" sz="1400" dirty="0" smtClean="0"/>
              <a:t>KeyboardInput.SpecialKeys.RETURN;</a:t>
            </a:r>
          </a:p>
          <a:p>
            <a:pPr lvl="2"/>
            <a:r>
              <a:rPr lang="pl-PL" sz="1400" dirty="0" smtClean="0"/>
              <a:t>KeyboardInput.SpecialKeys.SHIFT;</a:t>
            </a:r>
          </a:p>
          <a:p>
            <a:pPr lvl="2"/>
            <a:r>
              <a:rPr lang="pl-PL" sz="1400" dirty="0" err="1" smtClean="0"/>
              <a:t>KeyboardInput.SpecialKeys.ESCAPE</a:t>
            </a:r>
            <a:endParaRPr lang="pl-PL" sz="1400" dirty="0"/>
          </a:p>
          <a:p>
            <a:pPr marL="455613" lvl="2" indent="0">
              <a:buNone/>
            </a:pPr>
            <a:r>
              <a:rPr lang="pl-PL" sz="1400" dirty="0" smtClean="0">
                <a:solidFill>
                  <a:srgbClr val="92D050"/>
                </a:solidFill>
              </a:rPr>
              <a:t>//</a:t>
            </a:r>
            <a:r>
              <a:rPr lang="pl-PL" sz="1400" dirty="0">
                <a:solidFill>
                  <a:srgbClr val="92D050"/>
                </a:solidFill>
              </a:rPr>
              <a:t>Przykład</a:t>
            </a:r>
            <a:r>
              <a:rPr lang="pl-PL" sz="1200" dirty="0">
                <a:solidFill>
                  <a:srgbClr val="92D050"/>
                </a:solidFill>
              </a:rPr>
              <a:t>:</a:t>
            </a:r>
          </a:p>
          <a:p>
            <a:pPr marL="455613" lvl="2" indent="0">
              <a:buNone/>
            </a:pPr>
            <a:r>
              <a:rPr lang="pl-PL" sz="1200" dirty="0" err="1" smtClean="0"/>
              <a:t>win.Keyboard.HoldKey</a:t>
            </a:r>
            <a:r>
              <a:rPr lang="pl-PL" sz="1200" dirty="0" smtClean="0"/>
              <a:t>(</a:t>
            </a:r>
            <a:r>
              <a:rPr lang="pl-PL" sz="1200" dirty="0" err="1" smtClean="0">
                <a:solidFill>
                  <a:schemeClr val="accent1"/>
                </a:solidFill>
              </a:rPr>
              <a:t>KeyboardInput</a:t>
            </a:r>
            <a:r>
              <a:rPr lang="pl-PL" sz="1200" dirty="0" err="1" smtClean="0"/>
              <a:t>.</a:t>
            </a:r>
            <a:r>
              <a:rPr lang="pl-PL" sz="1200" dirty="0" err="1" smtClean="0">
                <a:solidFill>
                  <a:schemeClr val="accent1"/>
                </a:solidFill>
              </a:rPr>
              <a:t>SpecialKeys</a:t>
            </a:r>
            <a:r>
              <a:rPr lang="pl-PL" sz="1200" dirty="0" err="1" smtClean="0"/>
              <a:t>.CONTROL</a:t>
            </a:r>
            <a:r>
              <a:rPr lang="pl-PL" sz="1200" dirty="0" smtClean="0"/>
              <a:t>);</a:t>
            </a:r>
          </a:p>
          <a:p>
            <a:pPr marL="455613" lvl="2" indent="0">
              <a:buNone/>
            </a:pPr>
            <a:r>
              <a:rPr lang="pl-PL" sz="1200" dirty="0" err="1" smtClean="0"/>
              <a:t>win.Keyboard.Enter</a:t>
            </a:r>
            <a:r>
              <a:rPr lang="pl-PL" sz="1200" dirty="0" smtClean="0"/>
              <a:t>(</a:t>
            </a:r>
            <a:r>
              <a:rPr lang="pl-PL" sz="1200" dirty="0" smtClean="0">
                <a:solidFill>
                  <a:srgbClr val="C00000"/>
                </a:solidFill>
              </a:rPr>
              <a:t>”c”</a:t>
            </a:r>
            <a:r>
              <a:rPr lang="pl-PL" sz="1200" dirty="0" smtClean="0"/>
              <a:t>);</a:t>
            </a:r>
          </a:p>
          <a:p>
            <a:pPr marL="455613" lvl="2" indent="0">
              <a:buNone/>
            </a:pPr>
            <a:r>
              <a:rPr lang="pl-PL" sz="1200" dirty="0" err="1" smtClean="0"/>
              <a:t>win.Keyboard.LeaveKey</a:t>
            </a:r>
            <a:r>
              <a:rPr lang="pl-PL" sz="1200" dirty="0" smtClean="0"/>
              <a:t>(</a:t>
            </a:r>
            <a:r>
              <a:rPr lang="pl-PL" sz="1200" dirty="0" err="1" smtClean="0">
                <a:solidFill>
                  <a:schemeClr val="accent1"/>
                </a:solidFill>
              </a:rPr>
              <a:t>KeyboardInput</a:t>
            </a:r>
            <a:r>
              <a:rPr lang="pl-PL" sz="1200" dirty="0" err="1" smtClean="0"/>
              <a:t>.</a:t>
            </a:r>
            <a:r>
              <a:rPr lang="pl-PL" sz="1200" dirty="0" err="1" smtClean="0">
                <a:solidFill>
                  <a:schemeClr val="accent1"/>
                </a:solidFill>
              </a:rPr>
              <a:t>SpecialKeys</a:t>
            </a:r>
            <a:r>
              <a:rPr lang="pl-PL" sz="1200" dirty="0" err="1" smtClean="0"/>
              <a:t>.CONTROL</a:t>
            </a:r>
            <a:r>
              <a:rPr lang="pl-PL" sz="12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smtClean="0"/>
              <a:t>White – przydatne linki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github.com/TestStack/White</a:t>
            </a:r>
            <a:endParaRPr lang="pl-PL" dirty="0" smtClean="0"/>
          </a:p>
          <a:p>
            <a:r>
              <a:rPr lang="pl-PL" dirty="0">
                <a:hlinkClick r:id="rId3"/>
              </a:rPr>
              <a:t>http://teststackwhite.readthedocs.org/en/latest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uiautomationverify.codeplex.com/releases/view/11366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38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oll Ontrack External PowerPoint">
  <a:themeElements>
    <a:clrScheme name="">
      <a:dk1>
        <a:srgbClr val="000000"/>
      </a:dk1>
      <a:lt1>
        <a:srgbClr val="FFFFFF"/>
      </a:lt1>
      <a:dk2>
        <a:srgbClr val="D7D3C7"/>
      </a:dk2>
      <a:lt2>
        <a:srgbClr val="675C53"/>
      </a:lt2>
      <a:accent1>
        <a:srgbClr val="00A5E6"/>
      </a:accent1>
      <a:accent2>
        <a:srgbClr val="003C69"/>
      </a:accent2>
      <a:accent3>
        <a:srgbClr val="FFFFFF"/>
      </a:accent3>
      <a:accent4>
        <a:srgbClr val="000000"/>
      </a:accent4>
      <a:accent5>
        <a:srgbClr val="AACFF0"/>
      </a:accent5>
      <a:accent6>
        <a:srgbClr val="00355E"/>
      </a:accent6>
      <a:hlink>
        <a:srgbClr val="E05206"/>
      </a:hlink>
      <a:folHlink>
        <a:srgbClr val="006778"/>
      </a:folHlink>
    </a:clrScheme>
    <a:fontScheme name="Altegrity PowerPoint Inter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Altegrity PowerPoint 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A93502691AE942A0FB2487356B452B" ma:contentTypeVersion="0" ma:contentTypeDescription="Create a new document." ma:contentTypeScope="" ma:versionID="b8938c4b9076c80d9562e8bd367ec9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E2315-CDDD-49CF-B0FF-229C45A28DD9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E7F2F8-72A2-4EBD-815C-68F8BAE64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0D72A-AEAF-415E-91B9-C67D3FA80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Kroll Ontrack External PowerPoint.pot</Template>
  <TotalTime>16226</TotalTime>
  <Words>369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Kroll Ontrack External PowerPoint</vt:lpstr>
      <vt:lpstr>Narzędzia do testowania</vt:lpstr>
      <vt:lpstr>WhiteUI - wstęp</vt:lpstr>
      <vt:lpstr>UI Verify </vt:lpstr>
      <vt:lpstr>TestStack.White</vt:lpstr>
      <vt:lpstr>Użycie White - TestStack.White.UIItems</vt:lpstr>
      <vt:lpstr>Użycie White - TestStack.White.UIItems</vt:lpstr>
      <vt:lpstr>Użycie White - TestStack.White.UIItems</vt:lpstr>
      <vt:lpstr>Użycie White - TestStack.White.InputDevices</vt:lpstr>
      <vt:lpstr>White – przydatne linki</vt:lpstr>
    </vt:vector>
  </TitlesOfParts>
  <Company>USIS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30pt</dc:title>
  <dc:creator>Amy Mayberry</dc:creator>
  <cp:lastModifiedBy>Ocios, Michal</cp:lastModifiedBy>
  <cp:revision>815</cp:revision>
  <dcterms:created xsi:type="dcterms:W3CDTF">2011-01-28T20:27:55Z</dcterms:created>
  <dcterms:modified xsi:type="dcterms:W3CDTF">2016-10-24T18:19:40Z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0x01010075A93502691AE942A0FB2487356B452B</vt:lpwstr>
  </property>
</Properties>
</file>