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8" r:id="rId5"/>
    <p:sldId id="258" r:id="rId6"/>
    <p:sldId id="269" r:id="rId7"/>
    <p:sldId id="259" r:id="rId8"/>
    <p:sldId id="265" r:id="rId9"/>
    <p:sldId id="260" r:id="rId10"/>
    <p:sldId id="261" r:id="rId11"/>
    <p:sldId id="262" r:id="rId12"/>
    <p:sldId id="263" r:id="rId13"/>
    <p:sldId id="266" r:id="rId14"/>
    <p:sldId id="267" r:id="rId15"/>
    <p:sldId id="264" r:id="rId16"/>
    <p:sldId id="271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14/11/2023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71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14/11/2023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41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14/11/2023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88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14/11/2023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76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14/11/2023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12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14/11/2023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85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14/11/2023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32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14/11/2023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63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14/11/2023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28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14/11/2023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14/11/2023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76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AA5B-A067-44C5-BC05-80171B363320}" type="datetimeFigureOut">
              <a:rPr lang="it-IT" smtClean="0"/>
              <a:t>14/11/2023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8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47784" y="2767280"/>
            <a:ext cx="7496432" cy="13234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it-IT" sz="4000" dirty="0" smtClean="0"/>
              <a:t>Dot </a:t>
            </a:r>
            <a:r>
              <a:rPr lang="it-IT" sz="4000" dirty="0" err="1" smtClean="0"/>
              <a:t>Patterns</a:t>
            </a:r>
            <a:r>
              <a:rPr lang="it-IT" sz="4000" dirty="0" smtClean="0"/>
              <a:t> </a:t>
            </a:r>
            <a:r>
              <a:rPr lang="it-IT" sz="4000" dirty="0" err="1" smtClean="0"/>
              <a:t>Perceptual</a:t>
            </a:r>
            <a:r>
              <a:rPr lang="it-IT" sz="4000" dirty="0" smtClean="0"/>
              <a:t> </a:t>
            </a:r>
            <a:r>
              <a:rPr lang="it-IT" sz="4000" dirty="0" err="1" smtClean="0"/>
              <a:t>Grouping</a:t>
            </a:r>
            <a:r>
              <a:rPr lang="it-IT" sz="4000" dirty="0" smtClean="0"/>
              <a:t>:</a:t>
            </a:r>
          </a:p>
          <a:p>
            <a:pPr algn="ctr"/>
            <a:r>
              <a:rPr lang="it-IT" sz="4000" dirty="0" smtClean="0"/>
              <a:t>RDG vs K-</a:t>
            </a:r>
            <a:r>
              <a:rPr lang="it-IT" sz="4000" dirty="0" err="1" smtClean="0"/>
              <a:t>means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7323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163964" y="180000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 smtClean="0"/>
              <a:t>Reduced</a:t>
            </a:r>
            <a:r>
              <a:rPr lang="it-IT" sz="2800" dirty="0" smtClean="0"/>
              <a:t> </a:t>
            </a:r>
            <a:r>
              <a:rPr lang="it-IT" sz="2800" dirty="0" err="1" smtClean="0"/>
              <a:t>Delaunay</a:t>
            </a:r>
            <a:r>
              <a:rPr lang="it-IT" sz="2800" dirty="0" smtClean="0"/>
              <a:t> </a:t>
            </a:r>
            <a:r>
              <a:rPr lang="it-IT" sz="2800" dirty="0" err="1" smtClean="0"/>
              <a:t>Graph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25610" y="761547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Tenere solo alcuni </a:t>
            </a:r>
            <a:r>
              <a:rPr lang="it-IT" dirty="0" err="1" smtClean="0"/>
              <a:t>edge</a:t>
            </a:r>
            <a:r>
              <a:rPr lang="it-IT" dirty="0"/>
              <a:t> </a:t>
            </a:r>
            <a:r>
              <a:rPr lang="it-IT" dirty="0" smtClean="0"/>
              <a:t>in modo da evidenziare le zone prossimali.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36747" y="946213"/>
            <a:ext cx="1235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/>
              <a:t>[spiegare che il principio fondamentale usato è la prossimità, ma vengono anche sfruttati principi di buona continuazione/closure per riempire le linee aperte/mancanti e connessione per connettere i punti rilevanti per formare ad esempio una faccina]</a:t>
            </a:r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7" y="2086377"/>
            <a:ext cx="5816276" cy="446222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20" y="2086378"/>
            <a:ext cx="5819393" cy="44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869157" y="180000"/>
            <a:ext cx="2453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RDG: Algoritmo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16905" y="2706905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1. Calcolare la </a:t>
            </a:r>
            <a:r>
              <a:rPr lang="it-IT" b="1" dirty="0" smtClean="0"/>
              <a:t>triangolazione di </a:t>
            </a:r>
            <a:r>
              <a:rPr lang="it-IT" b="1" dirty="0" err="1" smtClean="0"/>
              <a:t>Delaunay</a:t>
            </a:r>
            <a:r>
              <a:rPr lang="it-IT" dirty="0"/>
              <a:t> </a:t>
            </a:r>
            <a:r>
              <a:rPr lang="it-IT" dirty="0" smtClean="0"/>
              <a:t>sui punti dati in input</a:t>
            </a:r>
            <a:endParaRPr lang="it-IT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16905" y="3076237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2. Calcolare le </a:t>
            </a:r>
            <a:r>
              <a:rPr lang="it-IT" b="1" dirty="0" smtClean="0"/>
              <a:t>distanze</a:t>
            </a:r>
            <a:r>
              <a:rPr lang="it-IT" dirty="0" smtClean="0"/>
              <a:t> tra i vicini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016905" y="3445569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3. </a:t>
            </a:r>
            <a:r>
              <a:rPr lang="it-IT" b="1" dirty="0" smtClean="0"/>
              <a:t>Normalizzare</a:t>
            </a:r>
            <a:r>
              <a:rPr lang="it-IT" dirty="0" smtClean="0"/>
              <a:t> distanze con il minimo delle distanze tra i vicini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016904" y="3814901"/>
            <a:ext cx="1073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  <a:r>
              <a:rPr lang="it-IT" dirty="0" smtClean="0"/>
              <a:t>. Calcolare la </a:t>
            </a:r>
            <a:r>
              <a:rPr lang="it-IT" b="1" dirty="0" smtClean="0"/>
              <a:t>media geometrica </a:t>
            </a:r>
            <a:r>
              <a:rPr lang="it-IT" dirty="0" smtClean="0"/>
              <a:t>tra i due rapporti che ho trovato per ogni </a:t>
            </a:r>
            <a:r>
              <a:rPr lang="it-IT" dirty="0" err="1" smtClean="0"/>
              <a:t>edge</a:t>
            </a:r>
            <a:r>
              <a:rPr lang="it-IT" dirty="0" smtClean="0"/>
              <a:t> e associo il risultato ad ogni </a:t>
            </a:r>
            <a:r>
              <a:rPr lang="it-IT" dirty="0" err="1" smtClean="0"/>
              <a:t>edge</a:t>
            </a:r>
            <a:endParaRPr lang="it-IT" dirty="0" smtClean="0"/>
          </a:p>
        </p:txBody>
      </p:sp>
      <p:sp>
        <p:nvSpPr>
          <p:cNvPr id="7" name="CasellaDiTesto 6"/>
          <p:cNvSpPr txBox="1"/>
          <p:nvPr/>
        </p:nvSpPr>
        <p:spPr>
          <a:xfrm>
            <a:off x="1016905" y="4184233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5. </a:t>
            </a:r>
            <a:r>
              <a:rPr lang="it-IT" b="1" dirty="0" err="1" smtClean="0"/>
              <a:t>Thresholding</a:t>
            </a:r>
            <a:r>
              <a:rPr lang="it-IT" dirty="0" smtClean="0"/>
              <a:t>: eliminare gli </a:t>
            </a:r>
            <a:r>
              <a:rPr lang="it-IT" dirty="0" err="1" smtClean="0"/>
              <a:t>edge</a:t>
            </a:r>
            <a:r>
              <a:rPr lang="it-IT" dirty="0" smtClean="0"/>
              <a:t> il cui numero assegnato al punto 4. è maggiore di un certo </a:t>
            </a:r>
            <a:r>
              <a:rPr lang="it-IT" dirty="0" err="1" smtClean="0"/>
              <a:t>threshold</a:t>
            </a:r>
            <a:endParaRPr lang="it-IT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1016905" y="1118718"/>
            <a:ext cx="770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Input</a:t>
            </a:r>
            <a:r>
              <a:rPr lang="it-IT" dirty="0" smtClean="0"/>
              <a:t>: un array di punti nel piano caratterizzati da una coppia di coordinate [</a:t>
            </a:r>
            <a:r>
              <a:rPr lang="it-IT" dirty="0" err="1" smtClean="0"/>
              <a:t>x,y</a:t>
            </a:r>
            <a:r>
              <a:rPr lang="it-IT" dirty="0" smtClean="0"/>
              <a:t>].</a:t>
            </a:r>
          </a:p>
          <a:p>
            <a:r>
              <a:rPr lang="it-IT" b="1" dirty="0" smtClean="0"/>
              <a:t>Output</a:t>
            </a:r>
            <a:r>
              <a:rPr lang="it-IT" dirty="0" smtClean="0"/>
              <a:t>: un array di punti ridotto che, collegati con </a:t>
            </a:r>
            <a:r>
              <a:rPr lang="it-IT" dirty="0" err="1" smtClean="0"/>
              <a:t>edge</a:t>
            </a:r>
            <a:r>
              <a:rPr lang="it-IT" dirty="0" smtClean="0"/>
              <a:t>, formano l’RDG.</a:t>
            </a:r>
          </a:p>
        </p:txBody>
      </p:sp>
    </p:spTree>
    <p:extLst>
      <p:ext uri="{BB962C8B-B14F-4D97-AF65-F5344CB8AC3E}">
        <p14:creationId xmlns:p14="http://schemas.microsoft.com/office/powerpoint/2010/main" val="17335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65252" y="703220"/>
            <a:ext cx="3308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[mettere immagini e magari complessità computazionale e tempi di esecuzione medi]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2" y="2353191"/>
            <a:ext cx="3700024" cy="282559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24" y="3635914"/>
            <a:ext cx="3924459" cy="300921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754" y="810323"/>
            <a:ext cx="3566053" cy="27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86249" y="1375719"/>
            <a:ext cx="5584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[somiglianze e differenze]</a:t>
            </a:r>
          </a:p>
          <a:p>
            <a:r>
              <a:rPr lang="it-IT" b="1" dirty="0" smtClean="0"/>
              <a:t>Somiglianze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Entrambi sono algoritmi </a:t>
            </a:r>
            <a:r>
              <a:rPr lang="it-IT" b="1" dirty="0" smtClean="0"/>
              <a:t>non supervisionati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La </a:t>
            </a:r>
            <a:r>
              <a:rPr lang="it-IT" b="1" dirty="0" err="1" smtClean="0"/>
              <a:t>tassellazione</a:t>
            </a:r>
            <a:r>
              <a:rPr lang="it-IT" dirty="0" smtClean="0"/>
              <a:t> del piano è parte delle loro operazioni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186249" y="3253380"/>
            <a:ext cx="5636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Differenze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RDG usa un </a:t>
            </a:r>
            <a:r>
              <a:rPr lang="it-IT" b="1" dirty="0" smtClean="0"/>
              <a:t>grafo</a:t>
            </a:r>
            <a:r>
              <a:rPr lang="it-IT" dirty="0" smtClean="0"/>
              <a:t> per considerare le distanze tra i punti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K-</a:t>
            </a:r>
            <a:r>
              <a:rPr lang="it-IT" dirty="0" err="1" smtClean="0"/>
              <a:t>means</a:t>
            </a:r>
            <a:r>
              <a:rPr lang="it-IT" dirty="0" smtClean="0"/>
              <a:t> ha elementi di </a:t>
            </a:r>
            <a:r>
              <a:rPr lang="it-IT" b="1" dirty="0" smtClean="0"/>
              <a:t>casualità</a:t>
            </a:r>
          </a:p>
        </p:txBody>
      </p:sp>
    </p:spTree>
    <p:extLst>
      <p:ext uri="{BB962C8B-B14F-4D97-AF65-F5344CB8AC3E}">
        <p14:creationId xmlns:p14="http://schemas.microsoft.com/office/powerpoint/2010/main" val="12834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75872" y="2136338"/>
            <a:ext cx="56201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[pro e contro di entrambi]</a:t>
            </a:r>
          </a:p>
          <a:p>
            <a:r>
              <a:rPr lang="it-IT" b="1" dirty="0" smtClean="0"/>
              <a:t>Pro del k-</a:t>
            </a:r>
            <a:r>
              <a:rPr lang="it-IT" b="1" dirty="0" err="1" smtClean="0"/>
              <a:t>means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Semplice</a:t>
            </a:r>
            <a:r>
              <a:rPr lang="it-IT" dirty="0" smtClean="0"/>
              <a:t> da implementare</a:t>
            </a:r>
            <a:endParaRPr lang="it-IT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Converge sempre </a:t>
            </a:r>
            <a:r>
              <a:rPr lang="it-IT" dirty="0" smtClean="0"/>
              <a:t>ad un </a:t>
            </a:r>
            <a:r>
              <a:rPr lang="it-IT" b="1" dirty="0" smtClean="0"/>
              <a:t>minimo locale </a:t>
            </a:r>
            <a:r>
              <a:rPr lang="it-IT" dirty="0" smtClean="0"/>
              <a:t>per ogni cluster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r>
              <a:rPr lang="it-IT" b="1" dirty="0"/>
              <a:t>Contro del k-</a:t>
            </a:r>
            <a:r>
              <a:rPr lang="it-IT" b="1" dirty="0" err="1"/>
              <a:t>means</a:t>
            </a:r>
            <a:r>
              <a:rPr lang="it-IT" dirty="0" smtClean="0"/>
              <a:t>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Perde l’</a:t>
            </a:r>
            <a:r>
              <a:rPr lang="it-IT" b="1" dirty="0" smtClean="0"/>
              <a:t>informazione spaziale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Impostare k è difficile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Sensibile ai centri iniziali </a:t>
            </a:r>
            <a:r>
              <a:rPr lang="it-IT" b="1" dirty="0" smtClean="0"/>
              <a:t>casuali</a:t>
            </a:r>
            <a:r>
              <a:rPr lang="it-IT" dirty="0" smtClean="0"/>
              <a:t> e al </a:t>
            </a:r>
            <a:r>
              <a:rPr lang="it-IT" b="1" dirty="0" smtClean="0"/>
              <a:t>rumore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Non modella bene la percezione umana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268676" y="2136338"/>
            <a:ext cx="47352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[pro e contro di entrambi]</a:t>
            </a:r>
          </a:p>
          <a:p>
            <a:r>
              <a:rPr lang="it-IT" b="1" dirty="0" smtClean="0"/>
              <a:t>Pro dell’RDG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Modella bene la percezione umana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Può trovare gruppi anche in </a:t>
            </a:r>
            <a:r>
              <a:rPr lang="it-IT" b="1" dirty="0" smtClean="0"/>
              <a:t>forme complesse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r>
              <a:rPr lang="it-IT" b="1" dirty="0"/>
              <a:t>Contro </a:t>
            </a:r>
            <a:r>
              <a:rPr lang="it-IT" b="1" dirty="0" smtClean="0"/>
              <a:t>dell’RDG</a:t>
            </a:r>
            <a:r>
              <a:rPr lang="it-IT" dirty="0" smtClean="0"/>
              <a:t>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Impostare il </a:t>
            </a:r>
            <a:r>
              <a:rPr lang="it-IT" dirty="0" err="1" smtClean="0"/>
              <a:t>threshold</a:t>
            </a:r>
            <a:r>
              <a:rPr lang="it-IT" dirty="0" smtClean="0"/>
              <a:t> è difficile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19952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186249" y="1375719"/>
            <a:ext cx="601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[magari esporre l’esperimento che hanno compiuto nel </a:t>
            </a:r>
            <a:r>
              <a:rPr lang="it-IT" dirty="0" err="1" smtClean="0"/>
              <a:t>paper</a:t>
            </a:r>
            <a:r>
              <a:rPr lang="it-IT" dirty="0" smtClean="0"/>
              <a:t>]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013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01753" y="1002232"/>
            <a:ext cx="727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mtClean="0"/>
              <a:t>Una cosa a cui abbiamo pensato è l’impostazione di un </a:t>
            </a:r>
            <a:r>
              <a:rPr lang="it-IT" b="1" smtClean="0"/>
              <a:t>threshold dinamico</a:t>
            </a:r>
            <a:r>
              <a:rPr lang="it-IT" smtClean="0"/>
              <a:t>.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848852" y="180000"/>
            <a:ext cx="4494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smtClean="0"/>
              <a:t>Come si potrebbe migliorare?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93308" y="2065476"/>
            <a:ext cx="516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mtClean="0"/>
              <a:t>In base alla media dei risultati associati ad ogni edge.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3" y="2434808"/>
            <a:ext cx="5166892" cy="4209731"/>
          </a:xfrm>
          <a:prstGeom prst="rect">
            <a:avLst/>
          </a:prstGeom>
        </p:spPr>
      </p:pic>
      <p:cxnSp>
        <p:nvCxnSpPr>
          <p:cNvPr id="7" name="Connettore 2 6"/>
          <p:cNvCxnSpPr>
            <a:stCxn id="2" idx="2"/>
            <a:endCxn id="4" idx="0"/>
          </p:cNvCxnSpPr>
          <p:nvPr/>
        </p:nvCxnSpPr>
        <p:spPr>
          <a:xfrm flipH="1">
            <a:off x="3073567" y="1371564"/>
            <a:ext cx="3067933" cy="69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719689" y="2065476"/>
            <a:ext cx="516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mtClean="0"/>
              <a:t>In base all’area del minimum bounding circle.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14" y="2437588"/>
            <a:ext cx="5166892" cy="4204171"/>
          </a:xfrm>
          <a:prstGeom prst="rect">
            <a:avLst/>
          </a:prstGeom>
        </p:spPr>
      </p:pic>
      <p:cxnSp>
        <p:nvCxnSpPr>
          <p:cNvPr id="10" name="Connettore 2 9"/>
          <p:cNvCxnSpPr>
            <a:stCxn id="2" idx="2"/>
            <a:endCxn id="8" idx="0"/>
          </p:cNvCxnSpPr>
          <p:nvPr/>
        </p:nvCxnSpPr>
        <p:spPr>
          <a:xfrm>
            <a:off x="6141500" y="1371564"/>
            <a:ext cx="3158448" cy="69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6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54996" y="1770730"/>
            <a:ext cx="100820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smtClean="0"/>
              <a:t>Percezione di Dot Patterns e Gestalt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smtClean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smtClean="0"/>
              <a:t>Algoritmo di Clustering 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smtClean="0"/>
              <a:t>Algoritmo basato sul Reduced Delaunay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smtClean="0"/>
              <a:t>Confronto tra i due algoritmi</a:t>
            </a:r>
            <a:endParaRPr lang="it-IT" sz="2800"/>
          </a:p>
        </p:txBody>
      </p:sp>
      <p:sp>
        <p:nvSpPr>
          <p:cNvPr id="3" name="CasellaDiTesto 2"/>
          <p:cNvSpPr txBox="1"/>
          <p:nvPr/>
        </p:nvSpPr>
        <p:spPr>
          <a:xfrm>
            <a:off x="4601684" y="180000"/>
            <a:ext cx="2988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smtClean="0"/>
              <a:t>Di cosa parleremo?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54996" y="5085009"/>
            <a:ext cx="1008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smtClean="0"/>
              <a:t>Come si può modellare la percezione dei Dot Patterns?</a:t>
            </a:r>
            <a:endParaRPr lang="it-IT" sz="2800" b="1"/>
          </a:p>
        </p:txBody>
      </p:sp>
    </p:spTree>
    <p:extLst>
      <p:ext uri="{BB962C8B-B14F-4D97-AF65-F5344CB8AC3E}">
        <p14:creationId xmlns:p14="http://schemas.microsoft.com/office/powerpoint/2010/main" val="17685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91911" y="180000"/>
            <a:ext cx="200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Dot </a:t>
            </a:r>
            <a:r>
              <a:rPr lang="it-IT" sz="2800" dirty="0" err="1" smtClean="0"/>
              <a:t>Patterns</a:t>
            </a:r>
            <a:endParaRPr lang="it-IT" sz="28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90" y="739359"/>
            <a:ext cx="7401802" cy="565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80514" y="180000"/>
            <a:ext cx="2830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Leggi della Gestalt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1791902" y="766072"/>
            <a:ext cx="8608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La psicologia della Gestalt concerne la </a:t>
            </a:r>
            <a:r>
              <a:rPr lang="it-IT" b="1" dirty="0" smtClean="0"/>
              <a:t>forma</a:t>
            </a:r>
            <a:r>
              <a:rPr lang="it-IT" dirty="0" smtClean="0"/>
              <a:t> e la </a:t>
            </a:r>
            <a:r>
              <a:rPr lang="it-IT" b="1" dirty="0" smtClean="0"/>
              <a:t>rappresentazione</a:t>
            </a:r>
            <a:r>
              <a:rPr lang="it-IT" dirty="0" smtClean="0"/>
              <a:t> nel contesto del Sistema Visivo Umano.</a:t>
            </a:r>
          </a:p>
          <a:p>
            <a:r>
              <a:rPr lang="it-IT" dirty="0" smtClean="0"/>
              <a:t>Elementi in un gruppo possono avere proprietà che emergono da </a:t>
            </a:r>
            <a:r>
              <a:rPr lang="it-IT" b="1" dirty="0" smtClean="0"/>
              <a:t>relazioni reciproche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77" y="1804200"/>
            <a:ext cx="8473045" cy="458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786168" y="180000"/>
            <a:ext cx="46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Legge della Gestalt: prossimità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160613" y="5563402"/>
            <a:ext cx="5937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Vogliamo riprodurlo </a:t>
            </a:r>
            <a:r>
              <a:rPr lang="it-IT" sz="2800" b="1" dirty="0" smtClean="0"/>
              <a:t>algoritmicamente</a:t>
            </a:r>
            <a:r>
              <a:rPr lang="it-IT" sz="2800" dirty="0" smtClean="0"/>
              <a:t>!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1791902" y="766072"/>
            <a:ext cx="86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 smtClean="0"/>
              <a:t>L'occhio </a:t>
            </a:r>
            <a:r>
              <a:rPr lang="it-IT" dirty="0"/>
              <a:t>umano tende a </a:t>
            </a:r>
            <a:r>
              <a:rPr lang="it-IT" b="1" dirty="0"/>
              <a:t>raggruppare</a:t>
            </a:r>
            <a:r>
              <a:rPr lang="it-IT" dirty="0"/>
              <a:t> gli elementi </a:t>
            </a:r>
            <a:r>
              <a:rPr lang="it-IT" b="1" dirty="0"/>
              <a:t>vicini</a:t>
            </a:r>
            <a:r>
              <a:rPr lang="it-IT" dirty="0"/>
              <a:t>, separandoli da quelli più lontani.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96" b="23282"/>
          <a:stretch/>
        </p:blipFill>
        <p:spPr>
          <a:xfrm>
            <a:off x="1399040" y="1365001"/>
            <a:ext cx="9393920" cy="37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18416" y="180000"/>
            <a:ext cx="6755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Un modo per modellare la Gestalt: Clustering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627244" y="1116028"/>
            <a:ext cx="54687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 smtClean="0"/>
              <a:t>Il </a:t>
            </a:r>
            <a:r>
              <a:rPr lang="it-IT" b="1" dirty="0" err="1" smtClean="0"/>
              <a:t>clustering</a:t>
            </a:r>
            <a:r>
              <a:rPr lang="it-IT" dirty="0" smtClean="0"/>
              <a:t> è quell’insieme di tecniche non supervisionate volte </a:t>
            </a:r>
            <a:r>
              <a:rPr lang="it-IT" dirty="0"/>
              <a:t>alla selezione e </a:t>
            </a:r>
            <a:r>
              <a:rPr lang="it-IT" b="1" dirty="0"/>
              <a:t>raggruppamento</a:t>
            </a:r>
            <a:r>
              <a:rPr lang="it-IT" dirty="0"/>
              <a:t> di </a:t>
            </a:r>
            <a:r>
              <a:rPr lang="it-IT" b="1" dirty="0"/>
              <a:t>elementi omogenei </a:t>
            </a:r>
            <a:r>
              <a:rPr lang="it-IT" dirty="0"/>
              <a:t>in un insieme di dati</a:t>
            </a:r>
            <a:r>
              <a:rPr lang="it-IT" dirty="0" smtClean="0"/>
              <a:t>.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smtClean="0"/>
              <a:t>Tipologie: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esclusivo </a:t>
            </a:r>
            <a:r>
              <a:rPr lang="it-IT" dirty="0" smtClean="0"/>
              <a:t>(o hard </a:t>
            </a:r>
            <a:r>
              <a:rPr lang="it-IT" dirty="0" err="1" smtClean="0"/>
              <a:t>clustering</a:t>
            </a:r>
            <a:r>
              <a:rPr lang="it-IT" dirty="0" smtClean="0"/>
              <a:t>): ogni elemento è assegnato ad uno e un solo cluster.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non-esclusivo</a:t>
            </a:r>
            <a:r>
              <a:rPr lang="it-IT" dirty="0" smtClean="0"/>
              <a:t> (o soft/</a:t>
            </a:r>
            <a:r>
              <a:rPr lang="it-IT" dirty="0" err="1" smtClean="0"/>
              <a:t>fuzzy</a:t>
            </a:r>
            <a:r>
              <a:rPr lang="it-IT" dirty="0" smtClean="0"/>
              <a:t> </a:t>
            </a:r>
            <a:r>
              <a:rPr lang="it-IT" dirty="0" err="1" smtClean="0"/>
              <a:t>clustering</a:t>
            </a:r>
            <a:r>
              <a:rPr lang="it-IT" dirty="0" smtClean="0"/>
              <a:t>): </a:t>
            </a:r>
            <a:r>
              <a:rPr lang="it-IT" dirty="0"/>
              <a:t>un elemento può appartenere a più cluster con gradi di appartenenza </a:t>
            </a:r>
            <a:r>
              <a:rPr lang="it-IT" dirty="0" smtClean="0"/>
              <a:t>diversi.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partizionale </a:t>
            </a:r>
            <a:r>
              <a:rPr lang="it-IT" dirty="0" smtClean="0"/>
              <a:t>(o non gerarchico o k-</a:t>
            </a:r>
            <a:r>
              <a:rPr lang="it-IT" dirty="0" err="1" smtClean="0"/>
              <a:t>clustering</a:t>
            </a:r>
            <a:r>
              <a:rPr lang="it-IT" dirty="0" smtClean="0"/>
              <a:t>): </a:t>
            </a:r>
            <a:r>
              <a:rPr lang="it-IT" dirty="0"/>
              <a:t>l'appartenenza ad un gruppo viene </a:t>
            </a:r>
            <a:r>
              <a:rPr lang="it-IT" dirty="0" smtClean="0"/>
              <a:t>data da una </a:t>
            </a:r>
            <a:r>
              <a:rPr lang="it-IT" dirty="0"/>
              <a:t>distanza da un punto </a:t>
            </a:r>
            <a:r>
              <a:rPr lang="it-IT" dirty="0" smtClean="0"/>
              <a:t>rappresentativo. Esempio: </a:t>
            </a:r>
            <a:r>
              <a:rPr lang="it-IT" b="1" dirty="0" smtClean="0"/>
              <a:t>k-</a:t>
            </a:r>
            <a:r>
              <a:rPr lang="it-IT" b="1" dirty="0" err="1" smtClean="0"/>
              <a:t>means</a:t>
            </a:r>
            <a:r>
              <a:rPr lang="it-IT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gerarchico</a:t>
            </a:r>
            <a:r>
              <a:rPr lang="it-IT" dirty="0" smtClean="0"/>
              <a:t>: presenta una </a:t>
            </a:r>
            <a:r>
              <a:rPr lang="it-IT" dirty="0"/>
              <a:t>gerarchia di partizioni caratterizzate da un numero (de)crescente di </a:t>
            </a:r>
            <a:r>
              <a:rPr lang="it-IT" dirty="0" smtClean="0"/>
              <a:t>gruppi.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t="2667" r="2526" b="772"/>
          <a:stretch/>
        </p:blipFill>
        <p:spPr>
          <a:xfrm>
            <a:off x="6916960" y="856648"/>
            <a:ext cx="4614105" cy="55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03485" y="1069358"/>
            <a:ext cx="9736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Una prima idea è usare l’algoritmo </a:t>
            </a:r>
            <a:r>
              <a:rPr lang="it-IT" b="1" dirty="0" smtClean="0"/>
              <a:t>k-</a:t>
            </a:r>
            <a:r>
              <a:rPr lang="it-IT" b="1" dirty="0" err="1" smtClean="0"/>
              <a:t>means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b="1" dirty="0" smtClean="0"/>
              <a:t>Input</a:t>
            </a:r>
            <a:r>
              <a:rPr lang="it-IT" dirty="0" smtClean="0"/>
              <a:t>: </a:t>
            </a:r>
            <a:r>
              <a:rPr lang="it-IT" dirty="0"/>
              <a:t>un array di punti nel piano caratterizzati da una coppia di coordinate [</a:t>
            </a:r>
            <a:r>
              <a:rPr lang="it-IT" dirty="0" err="1" smtClean="0"/>
              <a:t>x,y</a:t>
            </a:r>
            <a:r>
              <a:rPr lang="it-IT" dirty="0" smtClean="0"/>
              <a:t>] e </a:t>
            </a:r>
            <a:r>
              <a:rPr lang="it-IT" dirty="0" err="1" smtClean="0"/>
              <a:t>ilnumero</a:t>
            </a:r>
            <a:r>
              <a:rPr lang="it-IT" dirty="0" smtClean="0"/>
              <a:t> k di cluster.</a:t>
            </a:r>
          </a:p>
          <a:p>
            <a:r>
              <a:rPr lang="it-IT" b="1" dirty="0" smtClean="0"/>
              <a:t>Output ed effetti</a:t>
            </a:r>
            <a:r>
              <a:rPr lang="it-IT" dirty="0" smtClean="0"/>
              <a:t> (tipicamente): le coordinate dei </a:t>
            </a:r>
            <a:r>
              <a:rPr lang="it-IT" dirty="0" err="1" smtClean="0"/>
              <a:t>centroidi</a:t>
            </a:r>
            <a:r>
              <a:rPr lang="it-IT" dirty="0" smtClean="0"/>
              <a:t> per ogni cluster e assegnamento di ogni punto in input ad un cluster.</a:t>
            </a:r>
            <a:endParaRPr lang="it-IT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621814" y="180000"/>
            <a:ext cx="2948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</a:t>
            </a:r>
            <a:r>
              <a:rPr lang="it-IT" sz="2800" dirty="0" err="1" smtClean="0"/>
              <a:t>clustering</a:t>
            </a:r>
            <a:endParaRPr lang="it-IT" sz="28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303485" y="3059668"/>
            <a:ext cx="457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1. Inizializzare </a:t>
            </a:r>
            <a:r>
              <a:rPr lang="it-IT" b="1" dirty="0" smtClean="0"/>
              <a:t>casualmente</a:t>
            </a:r>
            <a:r>
              <a:rPr lang="it-IT" dirty="0" smtClean="0"/>
              <a:t> k </a:t>
            </a:r>
            <a:r>
              <a:rPr lang="it-IT" dirty="0" err="1" smtClean="0"/>
              <a:t>centroidi</a:t>
            </a:r>
            <a:r>
              <a:rPr lang="it-IT" dirty="0" smtClean="0"/>
              <a:t> c</a:t>
            </a:r>
            <a:r>
              <a:rPr lang="it-IT" baseline="-25000" dirty="0" smtClean="0"/>
              <a:t>1</a:t>
            </a:r>
            <a:r>
              <a:rPr lang="it-IT" dirty="0" smtClean="0"/>
              <a:t>, …, </a:t>
            </a:r>
            <a:r>
              <a:rPr lang="it-IT" dirty="0" err="1" smtClean="0"/>
              <a:t>c</a:t>
            </a:r>
            <a:r>
              <a:rPr lang="it-IT" baseline="-25000" dirty="0" err="1" smtClean="0"/>
              <a:t>k</a:t>
            </a:r>
            <a:endParaRPr lang="it-IT" baseline="-25000" dirty="0" smtClean="0"/>
          </a:p>
        </p:txBody>
      </p:sp>
      <p:sp>
        <p:nvSpPr>
          <p:cNvPr id="3" name="Rettangolo 2"/>
          <p:cNvSpPr/>
          <p:nvPr/>
        </p:nvSpPr>
        <p:spPr>
          <a:xfrm>
            <a:off x="1303485" y="3429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smtClean="0"/>
              <a:t>2. Dati </a:t>
            </a:r>
            <a:r>
              <a:rPr lang="it-IT" dirty="0"/>
              <a:t>i </a:t>
            </a:r>
            <a:r>
              <a:rPr lang="it-IT" dirty="0" err="1"/>
              <a:t>centroidi</a:t>
            </a:r>
            <a:r>
              <a:rPr lang="it-IT" dirty="0"/>
              <a:t> trova i punti per ogni cluster: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dirty="0"/>
              <a:t>Per ogni punto p trovare il c</a:t>
            </a:r>
            <a:r>
              <a:rPr lang="it-IT" baseline="-25000" dirty="0"/>
              <a:t>i</a:t>
            </a:r>
            <a:r>
              <a:rPr lang="it-IT" dirty="0"/>
              <a:t> più vicino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dirty="0"/>
              <a:t>Mettere p nel cluster </a:t>
            </a:r>
            <a:r>
              <a:rPr lang="it-IT" dirty="0" smtClean="0"/>
              <a:t>i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1303485" y="4349136"/>
            <a:ext cx="8793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3. Dati </a:t>
            </a:r>
            <a:r>
              <a:rPr lang="it-IT" dirty="0"/>
              <a:t>i punti trovati in ogni cluster, trovare c</a:t>
            </a:r>
            <a:r>
              <a:rPr lang="it-IT" baseline="-25000" dirty="0"/>
              <a:t>i</a:t>
            </a:r>
            <a:r>
              <a:rPr lang="it-IT" dirty="0"/>
              <a:t> e settare c</a:t>
            </a:r>
            <a:r>
              <a:rPr lang="it-IT" baseline="-25000" dirty="0"/>
              <a:t>i</a:t>
            </a:r>
            <a:r>
              <a:rPr lang="it-IT" dirty="0"/>
              <a:t> come media dei punti del cluster </a:t>
            </a:r>
            <a:r>
              <a:rPr lang="it-IT" dirty="0" smtClean="0"/>
              <a:t>i</a:t>
            </a:r>
          </a:p>
        </p:txBody>
      </p:sp>
      <p:sp>
        <p:nvSpPr>
          <p:cNvPr id="8" name="Rettangolo 7"/>
          <p:cNvSpPr/>
          <p:nvPr/>
        </p:nvSpPr>
        <p:spPr>
          <a:xfrm>
            <a:off x="1303485" y="4718468"/>
            <a:ext cx="672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4. Se </a:t>
            </a:r>
            <a:r>
              <a:rPr lang="it-IT" dirty="0"/>
              <a:t>c</a:t>
            </a:r>
            <a:r>
              <a:rPr lang="it-IT" baseline="-25000" dirty="0"/>
              <a:t>i</a:t>
            </a:r>
            <a:r>
              <a:rPr lang="it-IT" dirty="0"/>
              <a:t> è cambiato rispetto al corrente tornare 2. </a:t>
            </a:r>
            <a:r>
              <a:rPr lang="it-IT" dirty="0" smtClean="0"/>
              <a:t>altrimenti terminare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4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4621814" y="180000"/>
            <a:ext cx="2948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</a:t>
            </a:r>
            <a:r>
              <a:rPr lang="it-IT" sz="2800" dirty="0" err="1" smtClean="0"/>
              <a:t>clustering</a:t>
            </a:r>
            <a:endParaRPr lang="it-IT" sz="28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692" y="734816"/>
            <a:ext cx="6766615" cy="515835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949015" y="5924765"/>
            <a:ext cx="629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smtClean="0"/>
              <a:t>Vogliamo modellare meglio la </a:t>
            </a:r>
            <a:r>
              <a:rPr lang="it-IT" sz="2800" b="1" smtClean="0"/>
              <a:t>percezione</a:t>
            </a:r>
            <a:r>
              <a:rPr lang="it-IT" sz="2800" smtClean="0"/>
              <a:t>!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31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76864" y="362464"/>
            <a:ext cx="3442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Diagramma di </a:t>
            </a:r>
            <a:r>
              <a:rPr lang="it-IT" sz="2800" dirty="0" err="1" smtClean="0"/>
              <a:t>Voronoi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647935" y="362464"/>
            <a:ext cx="4083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Triangolazione di </a:t>
            </a:r>
            <a:r>
              <a:rPr lang="it-IT" sz="2800" dirty="0" err="1" smtClean="0"/>
              <a:t>Delaunay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 r="53994" b="59363"/>
          <a:stretch/>
        </p:blipFill>
        <p:spPr>
          <a:xfrm>
            <a:off x="510745" y="1318055"/>
            <a:ext cx="4975655" cy="4401537"/>
          </a:xfrm>
          <a:prstGeom prst="rect">
            <a:avLst/>
          </a:prstGeom>
        </p:spPr>
      </p:pic>
      <p:cxnSp>
        <p:nvCxnSpPr>
          <p:cNvPr id="7" name="Connettore 2 6"/>
          <p:cNvCxnSpPr>
            <a:stCxn id="5" idx="3"/>
            <a:endCxn id="10" idx="1"/>
          </p:cNvCxnSpPr>
          <p:nvPr/>
        </p:nvCxnSpPr>
        <p:spPr>
          <a:xfrm flipV="1">
            <a:off x="5486400" y="3518823"/>
            <a:ext cx="1161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0" r="10302" b="58838"/>
          <a:stretch/>
        </p:blipFill>
        <p:spPr>
          <a:xfrm>
            <a:off x="6647935" y="1318054"/>
            <a:ext cx="4526010" cy="44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714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Teo</dc:creator>
  <cp:lastModifiedBy>Matteo</cp:lastModifiedBy>
  <cp:revision>21</cp:revision>
  <dcterms:created xsi:type="dcterms:W3CDTF">2023-11-10T10:42:19Z</dcterms:created>
  <dcterms:modified xsi:type="dcterms:W3CDTF">2023-11-14T13:05:14Z</dcterms:modified>
</cp:coreProperties>
</file>