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71225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0e9440867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a0e9440867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0253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30bd601a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a30bd601a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7457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0e9440867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a0e9440867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4740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0e9440867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a0e9440867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061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0e94408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a0e94408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9947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0e9440867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a0e9440867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608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30bd601a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2a30bd601a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1986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0e944086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a0e944086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6157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0e9440867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2a0e9440867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1390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0e9440867_2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a0e9440867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58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0e944086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a0e944086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4553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0e9440867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a0e9440867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9744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0e944086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a0e944086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9005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0e9440867_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a0e9440867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587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30bd601a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2a30bd601a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a17ee4e2c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2a17ee4e2c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9006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0e944086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0e944086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4352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17ee4e2c3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2a17ee4e2c3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7860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a0e9440867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2a0e9440867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049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0e9440867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2a0e9440867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778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a17ee4e2c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2a17ee4e2c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8964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a0e9440867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2a0e9440867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3759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30bd601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a30bd601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8790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a17ee4e2c3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2a17ee4e2c3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28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a17ee4e2c3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2a17ee4e2c3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2353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17ee4e2c3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2a17ee4e2c3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08916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a17ee4e2c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2a17ee4e2c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146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17ee4e2c3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17ee4e2c3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467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0e9440867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2a0e9440867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222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17ee4e2c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17ee4e2c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961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0e9440867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2a0e9440867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0693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0e9440867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a0e9440867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919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30bd601a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a30bd601a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264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5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8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sbooks.umn.edu/sensationandperception/chapter/columns-and-hypercolumns-in-v1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cs.rug.nl/~petkov/publications/2005LNCS3704_grouping_dots.pdf" TargetMode="External"/><Relationship Id="rId4" Type="http://schemas.openxmlformats.org/officeDocument/2006/relationships/hyperlink" Target="https://www.analytixlabs.co.in/blog/types-of-clustering-algorithm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1760838" y="2075460"/>
            <a:ext cx="5622324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Patterns Perceptual Grouping: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 vs K-means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4498406" y="-24043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 rot="10800000">
            <a:off x="-469599" y="524275"/>
            <a:ext cx="5190549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/>
        </p:nvSpPr>
        <p:spPr>
          <a:xfrm>
            <a:off x="791247" y="2306260"/>
            <a:ext cx="7561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Clustering e K-means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4498406" y="-24043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 rot="10800000">
            <a:off x="-469599" y="524275"/>
            <a:ext cx="5190549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/>
        </p:nvSpPr>
        <p:spPr>
          <a:xfrm>
            <a:off x="2038812" y="135000"/>
            <a:ext cx="506638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modo per modellare la Gestalt: Clustering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5"/>
          <p:cNvSpPr/>
          <p:nvPr/>
        </p:nvSpPr>
        <p:spPr>
          <a:xfrm>
            <a:off x="470433" y="837021"/>
            <a:ext cx="4101566" cy="380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quell’insieme di tecniche non supervisionate volte alla selezione e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raggruppamento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elementi omogenei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un insieme di dati.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Tipologie: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esclusivo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 hard clustering): ogni elemento è assegnato ad uno e un solo cluster.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non-esclusivo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 soft/fuzzy clustering): un elemento può appartenere a più cluster con gradi di appartenenza diversi.</a:t>
            </a:r>
            <a:endParaRPr sz="1100"/>
          </a:p>
          <a:p>
            <a:pPr marL="215900" marR="0" lvl="0" indent="-127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partizionale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 non gerarchico o k-clustering): l'appartenenza ad un gruppo viene data da una distanza da un punto rappresentativo. Esempio: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gerarchico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presenta una gerarchia di partizioni caratterizzate da un numero (de)crescente di gruppi.</a:t>
            </a:r>
            <a:endParaRPr sz="1100"/>
          </a:p>
        </p:txBody>
      </p:sp>
      <p:pic>
        <p:nvPicPr>
          <p:cNvPr id="208" name="Google Shape;208;p35"/>
          <p:cNvPicPr preferRelativeResize="0"/>
          <p:nvPr/>
        </p:nvPicPr>
        <p:blipFill rotWithShape="1">
          <a:blip r:embed="rId3">
            <a:alphaModFix/>
          </a:blip>
          <a:srcRect l="1654" r="55152"/>
          <a:stretch/>
        </p:blipFill>
        <p:spPr>
          <a:xfrm>
            <a:off x="5154650" y="642475"/>
            <a:ext cx="3443650" cy="41978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/>
        </p:nvSpPr>
        <p:spPr>
          <a:xfrm>
            <a:off x="1302400" y="615125"/>
            <a:ext cx="6965100" cy="15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prima idea è usare l’algoritmo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Identificazione dei gruppi → scelta di centroidi rappresentanti che minimizzino una certa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funzione di costo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∑</a:t>
            </a:r>
            <a:r>
              <a:rPr lang="it" sz="1700" i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j=1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E(C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7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esempio la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of Square Distances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(SSD): 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∑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i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∑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punti p nel cluster i 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||p - c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it" sz="1700" i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6"/>
          <p:cNvSpPr txBox="1"/>
          <p:nvPr/>
        </p:nvSpPr>
        <p:spPr>
          <a:xfrm>
            <a:off x="3466360" y="135000"/>
            <a:ext cx="2211279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13" y="2203425"/>
            <a:ext cx="6396575" cy="22444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sp>
        <p:nvSpPr>
          <p:cNvPr id="216" name="Google Shape;216;p36"/>
          <p:cNvSpPr txBox="1"/>
          <p:nvPr/>
        </p:nvSpPr>
        <p:spPr>
          <a:xfrm>
            <a:off x="1851600" y="4580825"/>
            <a:ext cx="54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dell’uovo e la gallina con i gruppi e i centroidi corrispondenti!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/>
        </p:nvSpPr>
        <p:spPr>
          <a:xfrm>
            <a:off x="977614" y="945469"/>
            <a:ext cx="73026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 array di punti nel piano caratterizzati da una coppia di coordinate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[x,y]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il numero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cluster.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ed effetti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(tipicamente): le coordinate dei centroidi per ogni cluster e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assegnazione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 ogni punto in input ad un cluster.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7"/>
          <p:cNvSpPr txBox="1"/>
          <p:nvPr/>
        </p:nvSpPr>
        <p:spPr>
          <a:xfrm>
            <a:off x="3466361" y="135000"/>
            <a:ext cx="2211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7"/>
          <p:cNvSpPr txBox="1"/>
          <p:nvPr/>
        </p:nvSpPr>
        <p:spPr>
          <a:xfrm>
            <a:off x="977634" y="2294750"/>
            <a:ext cx="6084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Inizializzare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casualmente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centroidi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400" i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7"/>
          <p:cNvSpPr/>
          <p:nvPr/>
        </p:nvSpPr>
        <p:spPr>
          <a:xfrm>
            <a:off x="977614" y="2571750"/>
            <a:ext cx="45720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Dati i centroidi trovare i punti per ogni cluster:</a:t>
            </a:r>
            <a:endParaRPr sz="1100"/>
          </a:p>
          <a:p>
            <a:pPr marL="596900" marR="0" lvl="1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ogni punto </a:t>
            </a:r>
            <a:r>
              <a:rPr lang="it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trovare il </a:t>
            </a:r>
            <a:r>
              <a:rPr lang="it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più vicino</a:t>
            </a:r>
            <a:endParaRPr sz="1100"/>
          </a:p>
          <a:p>
            <a:pPr marL="596900" marR="0" lvl="1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Mettere </a:t>
            </a:r>
            <a:r>
              <a:rPr lang="it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nel cluster </a:t>
            </a:r>
            <a:r>
              <a:rPr lang="it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7"/>
          <p:cNvSpPr/>
          <p:nvPr/>
        </p:nvSpPr>
        <p:spPr>
          <a:xfrm>
            <a:off x="977626" y="3261850"/>
            <a:ext cx="7415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Dati i punti trovati in ogni cluster, trovare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settare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come media dei punti del cluster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100" i="1"/>
          </a:p>
        </p:txBody>
      </p:sp>
      <p:sp>
        <p:nvSpPr>
          <p:cNvPr id="226" name="Google Shape;226;p37"/>
          <p:cNvSpPr/>
          <p:nvPr/>
        </p:nvSpPr>
        <p:spPr>
          <a:xfrm>
            <a:off x="977628" y="3538850"/>
            <a:ext cx="6283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Se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cambiato rispetto al corrente tornare 2. altrimenti terminare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3466360" y="135000"/>
            <a:ext cx="2211279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2211749" y="4536224"/>
            <a:ext cx="4840314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Vogliamo modellare meglio la </a:t>
            </a:r>
            <a:r>
              <a:rPr lang="it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percezione</a:t>
            </a:r>
            <a:r>
              <a:rPr lang="it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181" y="551112"/>
            <a:ext cx="4791646" cy="3868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/>
        </p:nvSpPr>
        <p:spPr>
          <a:xfrm>
            <a:off x="2484600" y="2075400"/>
            <a:ext cx="41748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Algoritmo basato sul Reduced Delaunay Graph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4498406" y="-24043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9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 rot="10800000">
            <a:off x="-469599" y="524275"/>
            <a:ext cx="5190549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/>
        </p:nvSpPr>
        <p:spPr>
          <a:xfrm>
            <a:off x="1059299" y="304900"/>
            <a:ext cx="7025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Diagramma di Voronoi e Triangolazione di Delaunay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0"/>
          <p:cNvSpPr txBox="1"/>
          <p:nvPr/>
        </p:nvSpPr>
        <p:spPr>
          <a:xfrm>
            <a:off x="1212000" y="1504350"/>
            <a:ext cx="6872700" cy="21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 un insieme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it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punti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nel piano,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partizioniamo il piano in celle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modo tale che i punti appartenenti alla cella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associata al punto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siano più vicini a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che a qualsiasi altro punto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S, k ≠ j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∈ C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⇔ d(q,p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≤ d(q,p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  ∀q, ∀p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S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duale del Diagramma o Tassellazione di Voronoi, chiamato Grafo o Triangolazione di Delaunay, si ottiene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connettendo tutte le coppie di punti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S le cui celle nel diagramma di Voronoi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condividono un confine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/>
        </p:nvSpPr>
        <p:spPr>
          <a:xfrm>
            <a:off x="957648" y="271848"/>
            <a:ext cx="258195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Diagramma di Voronoi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1"/>
          <p:cNvSpPr txBox="1"/>
          <p:nvPr/>
        </p:nvSpPr>
        <p:spPr>
          <a:xfrm>
            <a:off x="4985951" y="271848"/>
            <a:ext cx="3062906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Triangolazione di Delaunay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41"/>
          <p:cNvPicPr preferRelativeResize="0"/>
          <p:nvPr/>
        </p:nvPicPr>
        <p:blipFill rotWithShape="1">
          <a:blip r:embed="rId3">
            <a:alphaModFix/>
          </a:blip>
          <a:srcRect l="7797" r="53994" b="59363"/>
          <a:stretch/>
        </p:blipFill>
        <p:spPr>
          <a:xfrm>
            <a:off x="383059" y="988541"/>
            <a:ext cx="3731741" cy="330115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cxnSp>
        <p:nvCxnSpPr>
          <p:cNvPr id="254" name="Google Shape;254;p41"/>
          <p:cNvCxnSpPr>
            <a:stCxn id="253" idx="3"/>
            <a:endCxn id="255" idx="1"/>
          </p:cNvCxnSpPr>
          <p:nvPr/>
        </p:nvCxnSpPr>
        <p:spPr>
          <a:xfrm>
            <a:off x="4114800" y="2639118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55" name="Google Shape;255;p41"/>
          <p:cNvPicPr preferRelativeResize="0"/>
          <p:nvPr/>
        </p:nvPicPr>
        <p:blipFill rotWithShape="1">
          <a:blip r:embed="rId3">
            <a:alphaModFix/>
          </a:blip>
          <a:srcRect l="54550" r="10302" b="58838"/>
          <a:stretch/>
        </p:blipFill>
        <p:spPr>
          <a:xfrm>
            <a:off x="4985951" y="988541"/>
            <a:ext cx="3394507" cy="330115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/>
        </p:nvSpPr>
        <p:spPr>
          <a:xfrm>
            <a:off x="3122973" y="135000"/>
            <a:ext cx="2898053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Delaunay Graph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2"/>
          <p:cNvSpPr txBox="1"/>
          <p:nvPr/>
        </p:nvSpPr>
        <p:spPr>
          <a:xfrm>
            <a:off x="769207" y="571160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 t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enere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alcuni edge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modo da evidenziare le zone prossimali.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42"/>
          <p:cNvPicPr preferRelativeResize="0"/>
          <p:nvPr/>
        </p:nvPicPr>
        <p:blipFill rotWithShape="1">
          <a:blip r:embed="rId3">
            <a:alphaModFix/>
          </a:blip>
          <a:srcRect t="544" b="534"/>
          <a:stretch/>
        </p:blipFill>
        <p:spPr>
          <a:xfrm>
            <a:off x="244748" y="1200258"/>
            <a:ext cx="4362207" cy="334666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pic>
        <p:nvPicPr>
          <p:cNvPr id="263" name="Google Shape;263;p42"/>
          <p:cNvPicPr preferRelativeResize="0"/>
          <p:nvPr/>
        </p:nvPicPr>
        <p:blipFill rotWithShape="1">
          <a:blip r:embed="rId4">
            <a:alphaModFix/>
          </a:blip>
          <a:srcRect l="1709" r="1709"/>
          <a:stretch/>
        </p:blipFill>
        <p:spPr>
          <a:xfrm>
            <a:off x="4714179" y="1184599"/>
            <a:ext cx="4185081" cy="337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/>
        </p:nvSpPr>
        <p:spPr>
          <a:xfrm>
            <a:off x="3122973" y="135000"/>
            <a:ext cx="2898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Delaunay Graph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3"/>
          <p:cNvSpPr txBox="1"/>
          <p:nvPr/>
        </p:nvSpPr>
        <p:spPr>
          <a:xfrm>
            <a:off x="769207" y="862210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scegliere quali edge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pq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rimuovere, calcoliamo una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distanza normalizzata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325" y="1338016"/>
            <a:ext cx="5687350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 txBox="1"/>
          <p:nvPr/>
        </p:nvSpPr>
        <p:spPr>
          <a:xfrm>
            <a:off x="769207" y="2509510"/>
            <a:ext cx="7605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Assegniamo così due rapporti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 = ξ(p, q)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 = ξ(q, p)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 ogni edge del grafo. Dunque, li riduciamo ad una sola quantità, la loro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geometrica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125" y="3068025"/>
            <a:ext cx="2254575" cy="5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3"/>
          <p:cNvSpPr txBox="1"/>
          <p:nvPr/>
        </p:nvSpPr>
        <p:spPr>
          <a:xfrm>
            <a:off x="769207" y="3703010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rimuoviamo dal grafo ogni edge per cui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r(e)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maggiore di un certo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0988" y="4161138"/>
            <a:ext cx="4662019" cy="5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791272" y="1489435"/>
            <a:ext cx="7561500" cy="13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Patterns, percezione e Gestalt</a:t>
            </a:r>
            <a:endParaRPr sz="1100"/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lustering e K-Means</a:t>
            </a:r>
            <a:endParaRPr sz="1100"/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basato sul Reduced Delaunay Graph</a:t>
            </a:r>
            <a:endParaRPr sz="1100"/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Confronto</a:t>
            </a: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K-means vs RDG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3451263" y="135000"/>
            <a:ext cx="2241479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 cosa parleremo?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791247" y="3813757"/>
            <a:ext cx="7561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si può modellare la percezione dei Dot Patterns?</a:t>
            </a:r>
            <a:endParaRPr sz="21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/>
        </p:nvSpPr>
        <p:spPr>
          <a:xfrm>
            <a:off x="3122973" y="135000"/>
            <a:ext cx="2898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Delaunay Graph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725" y="659975"/>
            <a:ext cx="5588500" cy="4311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/>
        </p:nvSpPr>
        <p:spPr>
          <a:xfrm>
            <a:off x="3651868" y="135000"/>
            <a:ext cx="1840264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RDG: Algoritmo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5"/>
          <p:cNvSpPr txBox="1"/>
          <p:nvPr/>
        </p:nvSpPr>
        <p:spPr>
          <a:xfrm>
            <a:off x="762604" y="2470966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Calcolare la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triangolazione di Delaunay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sui punti dati in input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5"/>
          <p:cNvSpPr txBox="1"/>
          <p:nvPr/>
        </p:nvSpPr>
        <p:spPr>
          <a:xfrm>
            <a:off x="762604" y="2747965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Calcolare le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distanze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 i vicini per ogni punto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5"/>
          <p:cNvSpPr txBox="1"/>
          <p:nvPr/>
        </p:nvSpPr>
        <p:spPr>
          <a:xfrm>
            <a:off x="762604" y="3024964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Normalizzare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distanze con il minimo delle distanze tra i vicini</a:t>
            </a:r>
            <a:endParaRPr sz="1100"/>
          </a:p>
        </p:txBody>
      </p:sp>
      <p:sp>
        <p:nvSpPr>
          <p:cNvPr id="289" name="Google Shape;289;p45"/>
          <p:cNvSpPr txBox="1"/>
          <p:nvPr/>
        </p:nvSpPr>
        <p:spPr>
          <a:xfrm>
            <a:off x="762600" y="3301963"/>
            <a:ext cx="8381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Calcolare la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geometrica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 i due rapporti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trovati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ogni edge, e associ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loro il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risultato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5"/>
          <p:cNvSpPr txBox="1"/>
          <p:nvPr/>
        </p:nvSpPr>
        <p:spPr>
          <a:xfrm>
            <a:off x="762604" y="3578962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Thresholding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eliminare gli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il cui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maggiore di un certo threshold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5"/>
          <p:cNvSpPr txBox="1"/>
          <p:nvPr/>
        </p:nvSpPr>
        <p:spPr>
          <a:xfrm>
            <a:off x="762600" y="1279838"/>
            <a:ext cx="6027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 array di punti nel piano caratterizzati da una coppia di coordinate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[x,y]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 array di punti ridotto che, collegati con edge, formano l’RDG.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/>
        </p:nvSpPr>
        <p:spPr>
          <a:xfrm>
            <a:off x="701700" y="2306250"/>
            <a:ext cx="7740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Confronto: K-means vs RDG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46"/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4498406" y="-24043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6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 rot="10800000">
            <a:off x="-469599" y="524275"/>
            <a:ext cx="5190549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/>
        </p:nvSpPr>
        <p:spPr>
          <a:xfrm>
            <a:off x="3613685" y="135000"/>
            <a:ext cx="1916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970"/>
          <a:stretch/>
        </p:blipFill>
        <p:spPr>
          <a:xfrm>
            <a:off x="681250" y="2834050"/>
            <a:ext cx="2565650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475" y="2834050"/>
            <a:ext cx="2582000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7"/>
          <p:cNvPicPr preferRelativeResize="0"/>
          <p:nvPr/>
        </p:nvPicPr>
        <p:blipFill rotWithShape="1">
          <a:blip r:embed="rId5">
            <a:alphaModFix/>
          </a:blip>
          <a:srcRect l="199" r="209"/>
          <a:stretch/>
        </p:blipFill>
        <p:spPr>
          <a:xfrm>
            <a:off x="3249200" y="2834050"/>
            <a:ext cx="2611275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250" y="749475"/>
            <a:ext cx="2611275" cy="2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44175" y="749475"/>
            <a:ext cx="2598300" cy="2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7"/>
          <p:cNvPicPr preferRelativeResize="0"/>
          <p:nvPr/>
        </p:nvPicPr>
        <p:blipFill rotWithShape="1">
          <a:blip r:embed="rId8">
            <a:alphaModFix/>
          </a:blip>
          <a:srcRect l="59" r="59" b="438"/>
          <a:stretch/>
        </p:blipFill>
        <p:spPr>
          <a:xfrm>
            <a:off x="3294825" y="749475"/>
            <a:ext cx="2552675" cy="2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/>
        </p:nvSpPr>
        <p:spPr>
          <a:xfrm>
            <a:off x="3613685" y="135000"/>
            <a:ext cx="191663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379" y="689900"/>
            <a:ext cx="2547441" cy="205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950" y="689900"/>
            <a:ext cx="2550125" cy="20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8"/>
          <p:cNvPicPr preferRelativeResize="0"/>
          <p:nvPr/>
        </p:nvPicPr>
        <p:blipFill rotWithShape="1">
          <a:blip r:embed="rId5">
            <a:alphaModFix/>
          </a:blip>
          <a:srcRect l="1709" r="1709" b="388"/>
          <a:stretch/>
        </p:blipFill>
        <p:spPr>
          <a:xfrm>
            <a:off x="3292825" y="689900"/>
            <a:ext cx="2608125" cy="20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375" y="2819100"/>
            <a:ext cx="2613199" cy="20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8"/>
          <p:cNvPicPr preferRelativeResize="0"/>
          <p:nvPr/>
        </p:nvPicPr>
        <p:blipFill rotWithShape="1">
          <a:blip r:embed="rId7">
            <a:alphaModFix/>
          </a:blip>
          <a:srcRect t="2496"/>
          <a:stretch/>
        </p:blipFill>
        <p:spPr>
          <a:xfrm>
            <a:off x="5921325" y="2819100"/>
            <a:ext cx="2529750" cy="20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8"/>
          <p:cNvPicPr preferRelativeResize="0"/>
          <p:nvPr/>
        </p:nvPicPr>
        <p:blipFill rotWithShape="1">
          <a:blip r:embed="rId8">
            <a:alphaModFix/>
          </a:blip>
          <a:srcRect l="4254" r="4245"/>
          <a:stretch/>
        </p:blipFill>
        <p:spPr>
          <a:xfrm>
            <a:off x="3358575" y="2819100"/>
            <a:ext cx="2562750" cy="20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/>
        </p:nvSpPr>
        <p:spPr>
          <a:xfrm>
            <a:off x="3613685" y="135000"/>
            <a:ext cx="1916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13" y="719750"/>
            <a:ext cx="2547624" cy="18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488" y="713200"/>
            <a:ext cx="2547625" cy="18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9"/>
          <p:cNvPicPr preferRelativeResize="0"/>
          <p:nvPr/>
        </p:nvPicPr>
        <p:blipFill rotWithShape="1">
          <a:blip r:embed="rId5">
            <a:alphaModFix/>
          </a:blip>
          <a:srcRect t="855" b="864"/>
          <a:stretch/>
        </p:blipFill>
        <p:spPr>
          <a:xfrm>
            <a:off x="3272025" y="713200"/>
            <a:ext cx="2470450" cy="18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425" y="2710175"/>
            <a:ext cx="2497449" cy="21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2650" y="2710175"/>
            <a:ext cx="2497450" cy="21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9"/>
          <p:cNvPicPr preferRelativeResize="0"/>
          <p:nvPr/>
        </p:nvPicPr>
        <p:blipFill rotWithShape="1">
          <a:blip r:embed="rId8">
            <a:alphaModFix/>
          </a:blip>
          <a:srcRect l="3384" r="3384"/>
          <a:stretch/>
        </p:blipFill>
        <p:spPr>
          <a:xfrm>
            <a:off x="3221861" y="2710175"/>
            <a:ext cx="2570804" cy="21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/>
        </p:nvSpPr>
        <p:spPr>
          <a:xfrm>
            <a:off x="3613685" y="121750"/>
            <a:ext cx="1916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50"/>
          <p:cNvSpPr txBox="1"/>
          <p:nvPr/>
        </p:nvSpPr>
        <p:spPr>
          <a:xfrm>
            <a:off x="1881925" y="1442425"/>
            <a:ext cx="54066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Somiglianze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Entrambi sono algoritmi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supervisionati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tassellazione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piano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può far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parte delle loro operazioni o o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utput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Entrambi funzionano bene con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nuvole di punti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50"/>
          <p:cNvSpPr txBox="1"/>
          <p:nvPr/>
        </p:nvSpPr>
        <p:spPr>
          <a:xfrm>
            <a:off x="1881925" y="2769850"/>
            <a:ext cx="63855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Differenze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 usa un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grafo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considerare le distanze tra i punti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 tecnicamente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sceglie rappresentanti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i gruppi trovati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può avere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elementi di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casualità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/>
        </p:nvSpPr>
        <p:spPr>
          <a:xfrm>
            <a:off x="3613685" y="135000"/>
            <a:ext cx="191663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51"/>
          <p:cNvSpPr txBox="1"/>
          <p:nvPr/>
        </p:nvSpPr>
        <p:spPr>
          <a:xfrm>
            <a:off x="627076" y="1459650"/>
            <a:ext cx="36114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 del k-means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Semplice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implementare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Computazionalmente (abbastanza)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efficiente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 sempre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un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minimo locale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ogni cluster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27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 del k-means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Impostare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difficile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Sensibile ai centri iniziali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casuali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al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rumore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Adatto principalmente a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sferici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modella bene la percezione umana</a:t>
            </a:r>
            <a:endParaRPr sz="1100"/>
          </a:p>
        </p:txBody>
      </p:sp>
      <p:sp>
        <p:nvSpPr>
          <p:cNvPr id="345" name="Google Shape;345;p51"/>
          <p:cNvSpPr txBox="1"/>
          <p:nvPr/>
        </p:nvSpPr>
        <p:spPr>
          <a:xfrm>
            <a:off x="4636125" y="1459650"/>
            <a:ext cx="38808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 d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Modella bene la percezione umana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Può trovare gruppi anche in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forme complesse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Robusto ad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outlier lontani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 d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Impostare il threshold è difficile (specialmente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scale diverse)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Computazionalmente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pesante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 txBox="1"/>
          <p:nvPr/>
        </p:nvSpPr>
        <p:spPr>
          <a:xfrm>
            <a:off x="2218801" y="121750"/>
            <a:ext cx="470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RDG: complessità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52"/>
          <p:cNvSpPr txBox="1"/>
          <p:nvPr/>
        </p:nvSpPr>
        <p:spPr>
          <a:xfrm>
            <a:off x="1282750" y="833450"/>
            <a:ext cx="32577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K-means: </a:t>
            </a:r>
            <a:r>
              <a:rPr lang="it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O(ntk)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numero di punti,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numero di iterazioni per convergere ad un minimo locale,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numero di cluster scelto.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52"/>
          <p:cNvSpPr txBox="1"/>
          <p:nvPr/>
        </p:nvSpPr>
        <p:spPr>
          <a:xfrm>
            <a:off x="4766150" y="833450"/>
            <a:ext cx="30951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RDG: </a:t>
            </a:r>
            <a:r>
              <a:rPr lang="it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O(nlog(n))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numero di punti.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Complessità dedotta empiricamente.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762" y="1635450"/>
            <a:ext cx="6578477" cy="31769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/>
        </p:nvSpPr>
        <p:spPr>
          <a:xfrm>
            <a:off x="1747200" y="705900"/>
            <a:ext cx="5649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cosa a cui abbiamo pensato è l’impostazione di un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 dinamico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53"/>
          <p:cNvSpPr txBox="1"/>
          <p:nvPr/>
        </p:nvSpPr>
        <p:spPr>
          <a:xfrm>
            <a:off x="2886639" y="135000"/>
            <a:ext cx="337073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si potrebbe migliorare?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53"/>
          <p:cNvSpPr txBox="1"/>
          <p:nvPr/>
        </p:nvSpPr>
        <p:spPr>
          <a:xfrm>
            <a:off x="283787" y="1545250"/>
            <a:ext cx="40380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base alla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dei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valori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 ad ogni edge.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53"/>
          <p:cNvCxnSpPr>
            <a:stCxn id="358" idx="2"/>
            <a:endCxn id="360" idx="0"/>
          </p:cNvCxnSpPr>
          <p:nvPr/>
        </p:nvCxnSpPr>
        <p:spPr>
          <a:xfrm flipH="1">
            <a:off x="2302800" y="990600"/>
            <a:ext cx="2269200" cy="55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2" name="Google Shape;362;p53"/>
          <p:cNvSpPr txBox="1"/>
          <p:nvPr/>
        </p:nvSpPr>
        <p:spPr>
          <a:xfrm>
            <a:off x="5039767" y="1549107"/>
            <a:ext cx="38703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base all’area del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bounding circle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3" name="Google Shape;363;p53"/>
          <p:cNvCxnSpPr>
            <a:stCxn id="358" idx="2"/>
            <a:endCxn id="362" idx="0"/>
          </p:cNvCxnSpPr>
          <p:nvPr/>
        </p:nvCxnSpPr>
        <p:spPr>
          <a:xfrm>
            <a:off x="4572000" y="990600"/>
            <a:ext cx="2403000" cy="55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64" name="Google Shape;364;p53"/>
          <p:cNvPicPr preferRelativeResize="0"/>
          <p:nvPr/>
        </p:nvPicPr>
        <p:blipFill rotWithShape="1">
          <a:blip r:embed="rId3">
            <a:alphaModFix/>
          </a:blip>
          <a:srcRect t="622" b="612"/>
          <a:stretch/>
        </p:blipFill>
        <p:spPr>
          <a:xfrm>
            <a:off x="5039775" y="1826100"/>
            <a:ext cx="3869101" cy="3153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pic>
        <p:nvPicPr>
          <p:cNvPr id="365" name="Google Shape;365;p53"/>
          <p:cNvPicPr preferRelativeResize="0"/>
          <p:nvPr/>
        </p:nvPicPr>
        <p:blipFill rotWithShape="1">
          <a:blip r:embed="rId4">
            <a:alphaModFix/>
          </a:blip>
          <a:srcRect t="864" b="864"/>
          <a:stretch/>
        </p:blipFill>
        <p:spPr>
          <a:xfrm>
            <a:off x="365200" y="1826099"/>
            <a:ext cx="3870299" cy="31238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1351800" y="2306250"/>
            <a:ext cx="6440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Dot Patterns, percezione e Gestalt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4498406" y="-24043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 rot="10800000">
            <a:off x="-469599" y="524275"/>
            <a:ext cx="5190549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"/>
          <p:cNvSpPr txBox="1"/>
          <p:nvPr/>
        </p:nvSpPr>
        <p:spPr>
          <a:xfrm>
            <a:off x="3063300" y="130875"/>
            <a:ext cx="3017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vs Area threshold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54"/>
          <p:cNvPicPr preferRelativeResize="0"/>
          <p:nvPr/>
        </p:nvPicPr>
        <p:blipFill rotWithShape="1">
          <a:blip r:embed="rId3">
            <a:alphaModFix/>
          </a:blip>
          <a:srcRect b="970"/>
          <a:stretch/>
        </p:blipFill>
        <p:spPr>
          <a:xfrm>
            <a:off x="681250" y="2834050"/>
            <a:ext cx="2552676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250" y="749475"/>
            <a:ext cx="2552675" cy="2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4"/>
          <p:cNvPicPr preferRelativeResize="0"/>
          <p:nvPr/>
        </p:nvPicPr>
        <p:blipFill rotWithShape="1">
          <a:blip r:embed="rId5">
            <a:alphaModFix/>
          </a:blip>
          <a:srcRect b="1864"/>
          <a:stretch/>
        </p:blipFill>
        <p:spPr>
          <a:xfrm>
            <a:off x="5899025" y="749475"/>
            <a:ext cx="2609424" cy="2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5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33925" y="749475"/>
            <a:ext cx="2665099" cy="200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99025" y="2851900"/>
            <a:ext cx="2609424" cy="194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4"/>
          <p:cNvPicPr preferRelativeResize="0"/>
          <p:nvPr/>
        </p:nvPicPr>
        <p:blipFill rotWithShape="1">
          <a:blip r:embed="rId8">
            <a:alphaModFix/>
          </a:blip>
          <a:srcRect t="-816"/>
          <a:stretch/>
        </p:blipFill>
        <p:spPr>
          <a:xfrm>
            <a:off x="3233925" y="2834050"/>
            <a:ext cx="2665099" cy="19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379" y="644100"/>
            <a:ext cx="2547441" cy="205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5"/>
          <p:cNvPicPr preferRelativeResize="0"/>
          <p:nvPr/>
        </p:nvPicPr>
        <p:blipFill rotWithShape="1">
          <a:blip r:embed="rId4">
            <a:alphaModFix/>
          </a:blip>
          <a:srcRect t="1076" b="1076"/>
          <a:stretch/>
        </p:blipFill>
        <p:spPr>
          <a:xfrm>
            <a:off x="5874225" y="629250"/>
            <a:ext cx="2576850" cy="20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5"/>
          <p:cNvPicPr preferRelativeResize="0"/>
          <p:nvPr/>
        </p:nvPicPr>
        <p:blipFill rotWithShape="1">
          <a:blip r:embed="rId5">
            <a:alphaModFix/>
          </a:blip>
          <a:srcRect t="864" b="864"/>
          <a:stretch/>
        </p:blipFill>
        <p:spPr>
          <a:xfrm>
            <a:off x="3295500" y="644100"/>
            <a:ext cx="2576850" cy="20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375" y="2819100"/>
            <a:ext cx="2576849" cy="20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5"/>
          <p:cNvPicPr preferRelativeResize="0"/>
          <p:nvPr/>
        </p:nvPicPr>
        <p:blipFill rotWithShape="1">
          <a:blip r:embed="rId7">
            <a:alphaModFix/>
          </a:blip>
          <a:srcRect t="400" b="-400"/>
          <a:stretch/>
        </p:blipFill>
        <p:spPr>
          <a:xfrm>
            <a:off x="5893800" y="2819100"/>
            <a:ext cx="2557274" cy="20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5"/>
          <p:cNvPicPr preferRelativeResize="0"/>
          <p:nvPr/>
        </p:nvPicPr>
        <p:blipFill rotWithShape="1">
          <a:blip r:embed="rId8">
            <a:alphaModFix/>
          </a:blip>
          <a:srcRect t="941" b="941"/>
          <a:stretch/>
        </p:blipFill>
        <p:spPr>
          <a:xfrm>
            <a:off x="3292950" y="2819100"/>
            <a:ext cx="2608800" cy="20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5"/>
          <p:cNvSpPr txBox="1"/>
          <p:nvPr/>
        </p:nvSpPr>
        <p:spPr>
          <a:xfrm>
            <a:off x="3063300" y="130875"/>
            <a:ext cx="3017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vs Area threshold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25" y="670325"/>
            <a:ext cx="2547624" cy="19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42500" y="670325"/>
            <a:ext cx="2585825" cy="18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6"/>
          <p:cNvPicPr preferRelativeResize="0"/>
          <p:nvPr/>
        </p:nvPicPr>
        <p:blipFill rotWithShape="1">
          <a:blip r:embed="rId5">
            <a:alphaModFix/>
          </a:blip>
          <a:srcRect t="-30" b="30"/>
          <a:stretch/>
        </p:blipFill>
        <p:spPr>
          <a:xfrm>
            <a:off x="3272038" y="672375"/>
            <a:ext cx="2470450" cy="18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425" y="2710175"/>
            <a:ext cx="2547625" cy="21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6"/>
          <p:cNvPicPr preferRelativeResize="0"/>
          <p:nvPr/>
        </p:nvPicPr>
        <p:blipFill rotWithShape="1">
          <a:blip r:embed="rId7">
            <a:alphaModFix/>
          </a:blip>
          <a:srcRect l="1047" r="1047"/>
          <a:stretch/>
        </p:blipFill>
        <p:spPr>
          <a:xfrm>
            <a:off x="5742500" y="2710175"/>
            <a:ext cx="2585826" cy="21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6"/>
          <p:cNvPicPr preferRelativeResize="0"/>
          <p:nvPr/>
        </p:nvPicPr>
        <p:blipFill rotWithShape="1">
          <a:blip r:embed="rId8">
            <a:alphaModFix/>
          </a:blip>
          <a:srcRect l="367" r="367"/>
          <a:stretch/>
        </p:blipFill>
        <p:spPr>
          <a:xfrm>
            <a:off x="3272050" y="2710175"/>
            <a:ext cx="2470451" cy="21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6"/>
          <p:cNvSpPr txBox="1"/>
          <p:nvPr/>
        </p:nvSpPr>
        <p:spPr>
          <a:xfrm>
            <a:off x="3063300" y="130875"/>
            <a:ext cx="3017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vs Area threshold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7"/>
          <p:cNvSpPr txBox="1"/>
          <p:nvPr/>
        </p:nvSpPr>
        <p:spPr>
          <a:xfrm>
            <a:off x="2886589" y="545425"/>
            <a:ext cx="3370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Fonti esterne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57"/>
          <p:cNvSpPr txBox="1"/>
          <p:nvPr/>
        </p:nvSpPr>
        <p:spPr>
          <a:xfrm>
            <a:off x="720300" y="2213850"/>
            <a:ext cx="77034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https://pressbooks.umn.edu/sensationandperception/chapter/columns-and-hypercolumns-in-v1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https://www.analytixlabs.co.in/blog/types-of-clustering-algorithms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https://www.cs.rug.nl/~petkov/publications/2005LNCS3704_grouping_dots.pdf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 l="10905" t="7181" r="1359" b="8130"/>
          <a:stretch/>
        </p:blipFill>
        <p:spPr>
          <a:xfrm>
            <a:off x="1335350" y="683450"/>
            <a:ext cx="6473300" cy="418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sp>
        <p:nvSpPr>
          <p:cNvPr id="151" name="Google Shape;151;p28"/>
          <p:cNvSpPr txBox="1"/>
          <p:nvPr/>
        </p:nvSpPr>
        <p:spPr>
          <a:xfrm>
            <a:off x="2478000" y="87250"/>
            <a:ext cx="4188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 gruppi percepiamo?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2930775" y="869850"/>
            <a:ext cx="576000" cy="1701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2266544" y="3362777"/>
            <a:ext cx="576000" cy="576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2266544" y="4247777"/>
            <a:ext cx="576000" cy="576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4959944" y="1904727"/>
            <a:ext cx="576000" cy="576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6302819" y="729302"/>
            <a:ext cx="576000" cy="576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4105650" y="3671775"/>
            <a:ext cx="2312400" cy="576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/>
        </p:nvSpPr>
        <p:spPr>
          <a:xfrm>
            <a:off x="3818933" y="135000"/>
            <a:ext cx="1506134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Patterns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609" y="554525"/>
            <a:ext cx="5246788" cy="42393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/>
        </p:nvSpPr>
        <p:spPr>
          <a:xfrm>
            <a:off x="1842892" y="141625"/>
            <a:ext cx="5458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e Orientation Columns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620800" y="1219725"/>
            <a:ext cx="3701100" cy="3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Neuroni in una location column hanno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campi ricettivi molto vicini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All’interno di una location column sono presenti orientation columns con certe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orientazioni preferite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orientation columns sono raggruppate in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pinwheel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 a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blob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ocular dominance columns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ricevono input da un occhio o dall’altro mediante il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Lateral Geniculate Nucleus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200" y="686425"/>
            <a:ext cx="4140000" cy="415660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50" y="2034750"/>
            <a:ext cx="8701375" cy="2169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sp>
        <p:nvSpPr>
          <p:cNvPr id="176" name="Google Shape;176;p31"/>
          <p:cNvSpPr txBox="1"/>
          <p:nvPr/>
        </p:nvSpPr>
        <p:spPr>
          <a:xfrm>
            <a:off x="3510385" y="135000"/>
            <a:ext cx="2123226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Leggi della Gestalt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1343914" y="869192"/>
            <a:ext cx="64560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psicologia della Gestalt concerne la </a:t>
            </a:r>
            <a:r>
              <a:rPr lang="it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</a:t>
            </a: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la </a:t>
            </a:r>
            <a:r>
              <a:rPr lang="it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rappresentazione</a:t>
            </a: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nel contesto del Sistema Visivo Umano.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Elementi in un gruppo possono avere proprietà che emergono da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relazioni reciproche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7356038" y="2034750"/>
            <a:ext cx="1430100" cy="1989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1719575" y="1994975"/>
            <a:ext cx="1215900" cy="1989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/>
        </p:nvSpPr>
        <p:spPr>
          <a:xfrm>
            <a:off x="2839626" y="135000"/>
            <a:ext cx="346474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Legge della Gestalt: prossimità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1167750" y="778325"/>
            <a:ext cx="6808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L'occhio umano tende a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raggruppare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gli elementi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vicini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separandoli da quelli più lontani.</a:t>
            </a:r>
            <a:endParaRPr sz="1100"/>
          </a:p>
        </p:txBody>
      </p:sp>
      <p:pic>
        <p:nvPicPr>
          <p:cNvPr id="186" name="Google Shape;186;p32"/>
          <p:cNvPicPr preferRelativeResize="0"/>
          <p:nvPr/>
        </p:nvPicPr>
        <p:blipFill rotWithShape="1">
          <a:blip r:embed="rId3">
            <a:alphaModFix/>
          </a:blip>
          <a:srcRect t="24196" b="23281"/>
          <a:stretch/>
        </p:blipFill>
        <p:spPr>
          <a:xfrm>
            <a:off x="1049280" y="1428226"/>
            <a:ext cx="7045441" cy="27775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/>
        </p:nvSpPr>
        <p:spPr>
          <a:xfrm>
            <a:off x="2725650" y="135000"/>
            <a:ext cx="3692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Legge della Gestalt: connessione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1185300" y="4241225"/>
            <a:ext cx="677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Vogliamo riprodurre questi meccanismi </a:t>
            </a:r>
            <a:r>
              <a:rPr lang="it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algoritmicamente</a:t>
            </a: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3"/>
          <p:cNvSpPr/>
          <p:nvPr/>
        </p:nvSpPr>
        <p:spPr>
          <a:xfrm>
            <a:off x="1167750" y="594400"/>
            <a:ext cx="6808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L'occhio umano tende a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raggruppare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gli elementi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connessi da linee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</p:txBody>
      </p:sp>
      <p:pic>
        <p:nvPicPr>
          <p:cNvPr id="194" name="Google Shape;194;p33"/>
          <p:cNvPicPr preferRelativeResize="0"/>
          <p:nvPr/>
        </p:nvPicPr>
        <p:blipFill rotWithShape="1">
          <a:blip r:embed="rId3">
            <a:alphaModFix/>
          </a:blip>
          <a:srcRect l="16535" t="16420" r="15106" b="14442"/>
          <a:stretch/>
        </p:blipFill>
        <p:spPr>
          <a:xfrm>
            <a:off x="1366048" y="1058575"/>
            <a:ext cx="6411904" cy="29953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1110</Words>
  <Application>Microsoft Office PowerPoint</Application>
  <PresentationFormat>Presentazione su schermo (16:9)</PresentationFormat>
  <Paragraphs>128</Paragraphs>
  <Slides>33</Slides>
  <Notes>33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33</vt:i4>
      </vt:variant>
    </vt:vector>
  </HeadingPairs>
  <TitlesOfParts>
    <vt:vector size="37" baseType="lpstr">
      <vt:lpstr>Arial</vt:lpstr>
      <vt:lpstr>Calibri</vt:lpstr>
      <vt:lpstr>Simple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Teo</cp:lastModifiedBy>
  <cp:revision>1</cp:revision>
  <dcterms:modified xsi:type="dcterms:W3CDTF">2023-12-06T15:58:46Z</dcterms:modified>
</cp:coreProperties>
</file>