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707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e944086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a0e944086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043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0e9440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a0e9440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64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0e9440867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a0e9440867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803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0e94408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a0e94408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6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0e944086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a0e944086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83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0e9440867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a0e9440867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02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0e944086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a0e944086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279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0e944086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a0e94408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55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0e9440867_2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a0e9440867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48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1aeecf32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a1aeecf32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9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1aeecf32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2a1aeecf32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0e9440867_2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a0e9440867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878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a1aeecf32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a1aeecf32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369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0e944086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2a0e944086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891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0e9440867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2a0e9440867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305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17e18d66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a17e18d66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578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0e9440867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2a0e9440867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274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1aeecf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a1aeecf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031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1aeecf3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a1aeecf3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77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1aeecf3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2a1aeecf3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385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17e18d66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2a17e18d66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0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17e18d66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17e18d66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6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17e18d66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17e18d66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3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0e9440867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a0e944086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47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e944086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a0e944086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414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0e9440867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a0e944086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9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0e944086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a0e944086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75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0e944086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a0e944086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64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books.umn.edu/sensationandperception/chapter/columns-and-hypercolumns-in-v1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cs.rug.nl/~petkov/publications/2005LNCS3704_grouping_dots.pdf" TargetMode="External"/><Relationship Id="rId4" Type="http://schemas.openxmlformats.org/officeDocument/2006/relationships/hyperlink" Target="https://www.analytixlabs.co.in/blog/types-of-clustering-algorith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1760838" y="2075460"/>
            <a:ext cx="5622324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 Perceptual Grouping: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vs K-means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/>
        </p:nvSpPr>
        <p:spPr>
          <a:xfrm>
            <a:off x="977614" y="945469"/>
            <a:ext cx="7302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number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clusters.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and effects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(typically): the coordinates of centroids for each cluster and the assignment of each input point to a cluster.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3466361" y="135000"/>
            <a:ext cx="221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977634" y="2294750"/>
            <a:ext cx="608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centroids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 i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977632" y="2571750"/>
            <a:ext cx="7302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Given the centroids find points for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cluster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nearest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  <a:p>
            <a:pPr marL="5969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arenR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it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</a:t>
            </a:r>
            <a:r>
              <a:rPr lang="it"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977626" y="3261850"/>
            <a:ext cx="74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Given the found points in each cluster, find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of the points in cluster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100" i="1"/>
          </a:p>
        </p:txBody>
      </p:sp>
      <p:sp>
        <p:nvSpPr>
          <p:cNvPr id="274" name="Google Shape;274;p46"/>
          <p:cNvSpPr/>
          <p:nvPr/>
        </p:nvSpPr>
        <p:spPr>
          <a:xfrm>
            <a:off x="977626" y="3538850"/>
            <a:ext cx="567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sz="14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changed from the current one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back to 2. otherwise terminate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1894584" y="4513650"/>
            <a:ext cx="5339915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model </a:t>
            </a:r>
            <a:r>
              <a:rPr lang="it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 </a:t>
            </a:r>
            <a:r>
              <a:rPr lang="it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accurately!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181" y="551112"/>
            <a:ext cx="4791646" cy="3868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/>
        </p:nvSpPr>
        <p:spPr>
          <a:xfrm>
            <a:off x="1059299" y="304900"/>
            <a:ext cx="702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 and 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1212000" y="1504350"/>
            <a:ext cx="6872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it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plane,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the plane in cells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the points belonging to the cell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associated with the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are nearer to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any other point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S, k ≠ j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∈ C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⇔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it" i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d(q,p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∀q, ∀p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S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dual of the Voronoi Diagram or Tessellation, called the Delaunay Triangulation or Graph, is obtained by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all pairs of points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set S whose Voronoi Diagram cells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a boundary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/>
        </p:nvSpPr>
        <p:spPr>
          <a:xfrm>
            <a:off x="957948" y="271848"/>
            <a:ext cx="2582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Voronoi Diagram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9"/>
          <p:cNvSpPr txBox="1"/>
          <p:nvPr/>
        </p:nvSpPr>
        <p:spPr>
          <a:xfrm>
            <a:off x="5151751" y="271835"/>
            <a:ext cx="306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Triangulation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9"/>
          <p:cNvPicPr preferRelativeResize="0"/>
          <p:nvPr/>
        </p:nvPicPr>
        <p:blipFill rotWithShape="1">
          <a:blip r:embed="rId3">
            <a:alphaModFix/>
          </a:blip>
          <a:srcRect l="7797" r="53994" b="59363"/>
          <a:stretch/>
        </p:blipFill>
        <p:spPr>
          <a:xfrm>
            <a:off x="383059" y="988541"/>
            <a:ext cx="3731741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cxnSp>
        <p:nvCxnSpPr>
          <p:cNvPr id="295" name="Google Shape;295;p49"/>
          <p:cNvCxnSpPr>
            <a:stCxn id="294" idx="3"/>
            <a:endCxn id="296" idx="1"/>
          </p:cNvCxnSpPr>
          <p:nvPr/>
        </p:nvCxnSpPr>
        <p:spPr>
          <a:xfrm>
            <a:off x="4114800" y="2639118"/>
            <a:ext cx="87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l="54550" r="10302" b="58838"/>
          <a:stretch/>
        </p:blipFill>
        <p:spPr>
          <a:xfrm>
            <a:off x="4985951" y="988541"/>
            <a:ext cx="3394507" cy="33011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3122973" y="135000"/>
            <a:ext cx="289805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769207" y="57116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keep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some edges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to highlight nearby zones.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50"/>
          <p:cNvPicPr preferRelativeResize="0"/>
          <p:nvPr/>
        </p:nvPicPr>
        <p:blipFill rotWithShape="1">
          <a:blip r:embed="rId3">
            <a:alphaModFix/>
          </a:blip>
          <a:srcRect t="544" b="534"/>
          <a:stretch/>
        </p:blipFill>
        <p:spPr>
          <a:xfrm>
            <a:off x="244748" y="1215508"/>
            <a:ext cx="4362207" cy="33466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04" name="Google Shape;304;p50"/>
          <p:cNvPicPr preferRelativeResize="0"/>
          <p:nvPr/>
        </p:nvPicPr>
        <p:blipFill rotWithShape="1">
          <a:blip r:embed="rId4">
            <a:alphaModFix/>
          </a:blip>
          <a:srcRect l="1709" r="1709"/>
          <a:stretch/>
        </p:blipFill>
        <p:spPr>
          <a:xfrm>
            <a:off x="4714179" y="1199849"/>
            <a:ext cx="4185081" cy="337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769207" y="8622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which edges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remove, calculate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distance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25" y="1338016"/>
            <a:ext cx="5687350" cy="9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1"/>
          <p:cNvSpPr txBox="1"/>
          <p:nvPr/>
        </p:nvSpPr>
        <p:spPr>
          <a:xfrm>
            <a:off x="769207" y="2509510"/>
            <a:ext cx="7605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doing so, two ratios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ξ(p, q) and 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ξ(q, p)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edge in the graph. Then, reduce them to one quantity, their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125" y="3068025"/>
            <a:ext cx="2254575" cy="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769207" y="3703010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remove every edge from the graph whose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r(e)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greater than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it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0988" y="4161138"/>
            <a:ext cx="4662019" cy="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/>
        </p:nvSpPr>
        <p:spPr>
          <a:xfrm>
            <a:off x="3122973" y="135000"/>
            <a:ext cx="2898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Delaunay Graph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659975"/>
            <a:ext cx="5588500" cy="4311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/>
          <p:nvPr/>
        </p:nvSpPr>
        <p:spPr>
          <a:xfrm>
            <a:off x="3651868" y="135000"/>
            <a:ext cx="184026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Algorithm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762604" y="2470966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Delaunay Trian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gulation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points given as input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3"/>
          <p:cNvSpPr txBox="1"/>
          <p:nvPr/>
        </p:nvSpPr>
        <p:spPr>
          <a:xfrm>
            <a:off x="762604" y="2747965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For each point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ompute the distances to its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762604" y="3024964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distances with the minimum of the distances to the neighbours</a:t>
            </a:r>
            <a:endParaRPr sz="1100"/>
          </a:p>
        </p:txBody>
      </p:sp>
      <p:sp>
        <p:nvSpPr>
          <p:cNvPr id="330" name="Google Shape;330;p53"/>
          <p:cNvSpPr txBox="1"/>
          <p:nvPr/>
        </p:nvSpPr>
        <p:spPr>
          <a:xfrm>
            <a:off x="762600" y="3301963"/>
            <a:ext cx="838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Compute the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geometric average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the two ratios f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ound for each edge and assign the result to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762604" y="3578962"/>
            <a:ext cx="760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emove the edges whose value is greater than a certain threshold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762600" y="1279838"/>
            <a:ext cx="62205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of points in the plane characterized by a pair of coordinates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[x, y]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reduced array of points which form the RDG when connected with edges.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375" y="2853187"/>
            <a:ext cx="2534068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4"/>
          <p:cNvPicPr preferRelativeResize="0"/>
          <p:nvPr/>
        </p:nvPicPr>
        <p:blipFill rotWithShape="1">
          <a:blip r:embed="rId5">
            <a:alphaModFix/>
          </a:blip>
          <a:srcRect l="199" r="209"/>
          <a:stretch/>
        </p:blipFill>
        <p:spPr>
          <a:xfrm>
            <a:off x="3273130" y="2853181"/>
            <a:ext cx="2539511" cy="194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041" y="701800"/>
            <a:ext cx="2534284" cy="2000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4"/>
          <p:cNvPicPr preferRelativeResize="0"/>
          <p:nvPr/>
        </p:nvPicPr>
        <p:blipFill rotWithShape="1">
          <a:blip r:embed="rId8">
            <a:alphaModFix/>
          </a:blip>
          <a:srcRect l="59" r="59"/>
          <a:stretch/>
        </p:blipFill>
        <p:spPr>
          <a:xfrm>
            <a:off x="3373471" y="749485"/>
            <a:ext cx="2474019" cy="190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743" y="629251"/>
            <a:ext cx="254933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/>
          <p:cNvPicPr preferRelativeResize="0"/>
          <p:nvPr/>
        </p:nvPicPr>
        <p:blipFill rotWithShape="1">
          <a:blip r:embed="rId5">
            <a:alphaModFix/>
          </a:blip>
          <a:srcRect l="1709" r="1709"/>
          <a:stretch/>
        </p:blipFill>
        <p:spPr>
          <a:xfrm>
            <a:off x="3322225" y="644101"/>
            <a:ext cx="2550128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 rotWithShape="1">
          <a:blip r:embed="rId7">
            <a:alphaModFix/>
          </a:blip>
          <a:srcRect t="2496"/>
          <a:stretch/>
        </p:blipFill>
        <p:spPr>
          <a:xfrm>
            <a:off x="5761800" y="2870450"/>
            <a:ext cx="2708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5"/>
          <p:cNvPicPr preferRelativeResize="0"/>
          <p:nvPr/>
        </p:nvPicPr>
        <p:blipFill rotWithShape="1">
          <a:blip r:embed="rId8">
            <a:alphaModFix/>
          </a:blip>
          <a:srcRect l="4254" r="4245"/>
          <a:stretch/>
        </p:blipFill>
        <p:spPr>
          <a:xfrm>
            <a:off x="3292939" y="2819110"/>
            <a:ext cx="2468861" cy="205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764747" y="1166347"/>
            <a:ext cx="75615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perception of a scene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and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Dot Patterns 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perception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clustering?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algorithm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 based on the</a:t>
            </a: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Reduced Delaunay Graph</a:t>
            </a:r>
            <a:endParaRPr sz="1100"/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between the two algorithms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2857199" y="135350"/>
            <a:ext cx="3429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we talk about?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791247" y="3813757"/>
            <a:ext cx="7561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the perception of Dot Patterns be modeled?</a:t>
            </a:r>
            <a:endParaRPr sz="2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/>
        </p:nvSpPr>
        <p:spPr>
          <a:xfrm>
            <a:off x="3613685" y="135000"/>
            <a:ext cx="1916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485" y="604675"/>
            <a:ext cx="2547616" cy="192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6"/>
          <p:cNvPicPr preferRelativeResize="0"/>
          <p:nvPr/>
        </p:nvPicPr>
        <p:blipFill rotWithShape="1">
          <a:blip r:embed="rId5">
            <a:alphaModFix/>
          </a:blip>
          <a:srcRect t="855" b="864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2661" y="2710183"/>
            <a:ext cx="2535652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6"/>
          <p:cNvPicPr preferRelativeResize="0"/>
          <p:nvPr/>
        </p:nvPicPr>
        <p:blipFill rotWithShape="1">
          <a:blip r:embed="rId8">
            <a:alphaModFix/>
          </a:blip>
          <a:srcRect l="3384" r="3384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1881925" y="1442450"/>
            <a:ext cx="55116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Similarities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non-supervised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tessellation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plane can be part of their operations or output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work well with separated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clouds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1881925" y="2769863"/>
            <a:ext cx="63855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uses a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sider the distances between points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technically doesn’t select representatives for the computed groups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can have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of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randomness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/>
        </p:nvSpPr>
        <p:spPr>
          <a:xfrm>
            <a:off x="3613685" y="135000"/>
            <a:ext cx="1916631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601650" y="1459650"/>
            <a:ext cx="3726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(pretty)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converges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minimum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cluster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-means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</a:t>
            </a:r>
            <a:r>
              <a:rPr lang="it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difficult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centroids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Suited mainly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spherical clusters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Doesn’t model human perception that well</a:t>
            </a:r>
            <a:endParaRPr sz="1100"/>
          </a:p>
        </p:txBody>
      </p:sp>
      <p:sp>
        <p:nvSpPr>
          <p:cNvPr id="379" name="Google Shape;379;p58"/>
          <p:cNvSpPr txBox="1"/>
          <p:nvPr/>
        </p:nvSpPr>
        <p:spPr>
          <a:xfrm>
            <a:off x="4636125" y="1459650"/>
            <a:ext cx="3880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pros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human perception well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find groups even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shapes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away outliers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 cons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the threshold is difficult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at different scales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/>
        </p:nvSpPr>
        <p:spPr>
          <a:xfrm>
            <a:off x="2218801" y="128375"/>
            <a:ext cx="470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vs RDG: complexity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9"/>
          <p:cNvSpPr txBox="1"/>
          <p:nvPr/>
        </p:nvSpPr>
        <p:spPr>
          <a:xfrm>
            <a:off x="1282750" y="833450"/>
            <a:ext cx="32577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O(ntk)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points,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number of iterations for converging to a local minimum,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chosen number of clusters.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9"/>
          <p:cNvSpPr txBox="1"/>
          <p:nvPr/>
        </p:nvSpPr>
        <p:spPr>
          <a:xfrm>
            <a:off x="4766150" y="833450"/>
            <a:ext cx="30951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RDG: </a:t>
            </a:r>
            <a:r>
              <a:rPr lang="it" sz="13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O(nlog(n))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lang="it" sz="13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the number of points.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deducted empirically.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62" y="1703150"/>
            <a:ext cx="6578477" cy="3176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/>
        </p:nvSpPr>
        <p:spPr>
          <a:xfrm>
            <a:off x="1737325" y="721075"/>
            <a:ext cx="5669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thing we thought about was introducing a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threshold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>
            <a:off x="2886627" y="127350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it be improved?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0"/>
          <p:cNvSpPr txBox="1"/>
          <p:nvPr/>
        </p:nvSpPr>
        <p:spPr>
          <a:xfrm>
            <a:off x="369981" y="1549107"/>
            <a:ext cx="38703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of the values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edge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" name="Google Shape;395;p60"/>
          <p:cNvCxnSpPr>
            <a:stCxn id="392" idx="2"/>
            <a:endCxn id="394" idx="0"/>
          </p:cNvCxnSpPr>
          <p:nvPr/>
        </p:nvCxnSpPr>
        <p:spPr>
          <a:xfrm flipH="1">
            <a:off x="2305225" y="1005775"/>
            <a:ext cx="22668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6" name="Google Shape;396;p60"/>
          <p:cNvSpPr txBox="1"/>
          <p:nvPr/>
        </p:nvSpPr>
        <p:spPr>
          <a:xfrm>
            <a:off x="5039775" y="1549100"/>
            <a:ext cx="3975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area of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imum bounding circle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60"/>
          <p:cNvCxnSpPr>
            <a:stCxn id="392" idx="2"/>
            <a:endCxn id="396" idx="0"/>
          </p:cNvCxnSpPr>
          <p:nvPr/>
        </p:nvCxnSpPr>
        <p:spPr>
          <a:xfrm>
            <a:off x="4572025" y="1005775"/>
            <a:ext cx="2455500" cy="5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98" name="Google Shape;398;p60"/>
          <p:cNvPicPr preferRelativeResize="0"/>
          <p:nvPr/>
        </p:nvPicPr>
        <p:blipFill rotWithShape="1">
          <a:blip r:embed="rId3">
            <a:alphaModFix/>
          </a:blip>
          <a:srcRect t="622" b="612"/>
          <a:stretch/>
        </p:blipFill>
        <p:spPr>
          <a:xfrm>
            <a:off x="5039775" y="1826100"/>
            <a:ext cx="3869101" cy="315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99" name="Google Shape;399;p60"/>
          <p:cNvPicPr preferRelativeResize="0"/>
          <p:nvPr/>
        </p:nvPicPr>
        <p:blipFill rotWithShape="1">
          <a:blip r:embed="rId4">
            <a:alphaModFix/>
          </a:blip>
          <a:srcRect t="864" b="864"/>
          <a:stretch/>
        </p:blipFill>
        <p:spPr>
          <a:xfrm>
            <a:off x="365200" y="1826099"/>
            <a:ext cx="3870299" cy="31238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61"/>
          <p:cNvPicPr preferRelativeResize="0"/>
          <p:nvPr/>
        </p:nvPicPr>
        <p:blipFill rotWithShape="1">
          <a:blip r:embed="rId3">
            <a:alphaModFix/>
          </a:blip>
          <a:srcRect b="970"/>
          <a:stretch/>
        </p:blipFill>
        <p:spPr>
          <a:xfrm>
            <a:off x="635613" y="2834050"/>
            <a:ext cx="2552700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50" y="749475"/>
            <a:ext cx="255267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/>
          <p:cNvPicPr preferRelativeResize="0"/>
          <p:nvPr/>
        </p:nvPicPr>
        <p:blipFill rotWithShape="1">
          <a:blip r:embed="rId5">
            <a:alphaModFix/>
          </a:blip>
          <a:srcRect b="1864"/>
          <a:stretch/>
        </p:blipFill>
        <p:spPr>
          <a:xfrm>
            <a:off x="5965725" y="749475"/>
            <a:ext cx="2542725" cy="2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2263" y="749475"/>
            <a:ext cx="2579474" cy="2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47350" y="2834050"/>
            <a:ext cx="2579464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1"/>
          <p:cNvPicPr preferRelativeResize="0"/>
          <p:nvPr/>
        </p:nvPicPr>
        <p:blipFill rotWithShape="1">
          <a:blip r:embed="rId8">
            <a:alphaModFix/>
          </a:blip>
          <a:srcRect t="-816"/>
          <a:stretch/>
        </p:blipFill>
        <p:spPr>
          <a:xfrm>
            <a:off x="3300647" y="2834050"/>
            <a:ext cx="2542716" cy="19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9" y="644100"/>
            <a:ext cx="2547441" cy="205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2"/>
          <p:cNvPicPr preferRelativeResize="0"/>
          <p:nvPr/>
        </p:nvPicPr>
        <p:blipFill rotWithShape="1">
          <a:blip r:embed="rId4">
            <a:alphaModFix/>
          </a:blip>
          <a:srcRect t="1076" b="1076"/>
          <a:stretch/>
        </p:blipFill>
        <p:spPr>
          <a:xfrm>
            <a:off x="5901743" y="629251"/>
            <a:ext cx="2549332" cy="205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2"/>
          <p:cNvPicPr preferRelativeResize="0"/>
          <p:nvPr/>
        </p:nvPicPr>
        <p:blipFill rotWithShape="1">
          <a:blip r:embed="rId5">
            <a:alphaModFix/>
          </a:blip>
          <a:srcRect t="864" b="864"/>
          <a:stretch/>
        </p:blipFill>
        <p:spPr>
          <a:xfrm>
            <a:off x="3322225" y="644101"/>
            <a:ext cx="2550127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375" y="2819100"/>
            <a:ext cx="2576849" cy="20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2"/>
          <p:cNvPicPr preferRelativeResize="0"/>
          <p:nvPr/>
        </p:nvPicPr>
        <p:blipFill rotWithShape="1">
          <a:blip r:embed="rId7">
            <a:alphaModFix/>
          </a:blip>
          <a:srcRect t="400" b="-400"/>
          <a:stretch/>
        </p:blipFill>
        <p:spPr>
          <a:xfrm>
            <a:off x="5893800" y="2823250"/>
            <a:ext cx="2576850" cy="20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 rotWithShape="1">
          <a:blip r:embed="rId8">
            <a:alphaModFix/>
          </a:blip>
          <a:srcRect t="941" b="941"/>
          <a:stretch/>
        </p:blipFill>
        <p:spPr>
          <a:xfrm>
            <a:off x="3292951" y="2819100"/>
            <a:ext cx="2576850" cy="2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25" y="604680"/>
            <a:ext cx="2547616" cy="196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2500" y="670313"/>
            <a:ext cx="2547625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3"/>
          <p:cNvPicPr preferRelativeResize="0"/>
          <p:nvPr/>
        </p:nvPicPr>
        <p:blipFill rotWithShape="1">
          <a:blip r:embed="rId5">
            <a:alphaModFix/>
          </a:blip>
          <a:srcRect t="-30" b="30"/>
          <a:stretch/>
        </p:blipFill>
        <p:spPr>
          <a:xfrm>
            <a:off x="3272038" y="672375"/>
            <a:ext cx="2470450" cy="18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88" y="2710183"/>
            <a:ext cx="2561676" cy="211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3"/>
          <p:cNvPicPr preferRelativeResize="0"/>
          <p:nvPr/>
        </p:nvPicPr>
        <p:blipFill rotWithShape="1">
          <a:blip r:embed="rId7">
            <a:alphaModFix/>
          </a:blip>
          <a:srcRect l="1047" r="1047"/>
          <a:stretch/>
        </p:blipFill>
        <p:spPr>
          <a:xfrm>
            <a:off x="5792661" y="2710183"/>
            <a:ext cx="2535653" cy="21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3"/>
          <p:cNvPicPr preferRelativeResize="0"/>
          <p:nvPr/>
        </p:nvPicPr>
        <p:blipFill rotWithShape="1">
          <a:blip r:embed="rId8">
            <a:alphaModFix/>
          </a:blip>
          <a:srcRect l="367" r="367"/>
          <a:stretch/>
        </p:blipFill>
        <p:spPr>
          <a:xfrm>
            <a:off x="3221861" y="2710175"/>
            <a:ext cx="2570804" cy="21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3"/>
          <p:cNvSpPr txBox="1"/>
          <p:nvPr/>
        </p:nvSpPr>
        <p:spPr>
          <a:xfrm>
            <a:off x="3063300" y="130875"/>
            <a:ext cx="3017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vs Area threshold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 txBox="1"/>
          <p:nvPr/>
        </p:nvSpPr>
        <p:spPr>
          <a:xfrm>
            <a:off x="2886589" y="545425"/>
            <a:ext cx="3370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sources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720300" y="2213850"/>
            <a:ext cx="77034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https://pressbooks.umn.edu/sensationandperception/chapter/columns-and-hypercolumns-in-v1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https://www.analytixlabs.co.in/blog/types-of-clustering-algorithms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https://www.cs.rug.nl/~petkov/publications/2005LNCS3704_grouping_dots.pdf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 l="10905" t="7181" r="1359" b="8130"/>
          <a:stretch/>
        </p:blipFill>
        <p:spPr>
          <a:xfrm>
            <a:off x="1335350" y="683450"/>
            <a:ext cx="6473300" cy="41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17" name="Google Shape;217;p39"/>
          <p:cNvSpPr txBox="1"/>
          <p:nvPr/>
        </p:nvSpPr>
        <p:spPr>
          <a:xfrm>
            <a:off x="2478000" y="87250"/>
            <a:ext cx="4188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groups do we perceive?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842892" y="141625"/>
            <a:ext cx="5458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Orientation Columns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620800" y="1219725"/>
            <a:ext cx="3701100" cy="3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Neurons in a location column have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receptive fields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 location column there are orientation columns with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 orientations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orientation columns are grouped 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pinwheels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with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ocular dominance columns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 input from an eye or the other via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Geniculate Nucleus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686425"/>
            <a:ext cx="4140000" cy="41566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/>
        </p:nvSpPr>
        <p:spPr>
          <a:xfrm>
            <a:off x="3510385" y="135000"/>
            <a:ext cx="2123226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1343927" y="574554"/>
            <a:ext cx="6456145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psychology of Gestalt concerns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context of the Human Visual System.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group can have properties that emerge from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relationships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8" y="1353150"/>
            <a:ext cx="6354784" cy="343818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32" name="Google Shape;232;p41"/>
          <p:cNvSpPr/>
          <p:nvPr/>
        </p:nvSpPr>
        <p:spPr>
          <a:xfrm>
            <a:off x="1450214" y="147045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1450214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2761949" y="3130893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1"/>
          <p:cNvSpPr/>
          <p:nvPr/>
        </p:nvSpPr>
        <p:spPr>
          <a:xfrm>
            <a:off x="4208860" y="3072242"/>
            <a:ext cx="1496873" cy="1495168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/>
        </p:nvSpPr>
        <p:spPr>
          <a:xfrm>
            <a:off x="2839626" y="135000"/>
            <a:ext cx="346474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Gestalt Law: proximity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1835100" y="4199025"/>
            <a:ext cx="5473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reproduce this </a:t>
            </a:r>
            <a:r>
              <a:rPr lang="it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algorithmically</a:t>
            </a: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1167750" y="594400"/>
            <a:ext cx="680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human eye tends to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nearby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separating them from those farther away.</a:t>
            </a:r>
            <a:endParaRPr sz="1100"/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 t="24196" b="23281"/>
          <a:stretch/>
        </p:blipFill>
        <p:spPr>
          <a:xfrm>
            <a:off x="1049280" y="1023751"/>
            <a:ext cx="7045441" cy="27775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/>
        </p:nvSpPr>
        <p:spPr>
          <a:xfrm>
            <a:off x="2038812" y="141600"/>
            <a:ext cx="5066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model Gestalt: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3"/>
          <p:cNvSpPr/>
          <p:nvPr/>
        </p:nvSpPr>
        <p:spPr>
          <a:xfrm>
            <a:off x="470433" y="837021"/>
            <a:ext cx="4101566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set of unsupervised techniques aimed at selecting and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homogeneous elements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data set.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Tipologie: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element is assigned to one and only one cluster.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oft/fuzzy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element can belong to multiple clusters with different degrees of membership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127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Partitioning clustering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no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or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k-clustering):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membership is determined by the distance from a representative point.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215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clustering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uses a hierarchy of partitions characterized by an increasing or decreasing number of groups.</a:t>
            </a:r>
            <a:endParaRPr sz="1100"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l="1654" r="55152"/>
          <a:stretch/>
        </p:blipFill>
        <p:spPr>
          <a:xfrm>
            <a:off x="5154650" y="642475"/>
            <a:ext cx="3443650" cy="41978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3818933" y="135000"/>
            <a:ext cx="150613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Patterns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09" y="554525"/>
            <a:ext cx="5246788" cy="4239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/>
        </p:nvSpPr>
        <p:spPr>
          <a:xfrm>
            <a:off x="1302400" y="615125"/>
            <a:ext cx="69651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idea: using the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r>
              <a:rPr lang="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identification → selecting representative centroids that minimize a certain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function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j=1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E(C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7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the </a:t>
            </a:r>
            <a:r>
              <a:rPr lang="it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Square Distances</a:t>
            </a: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(SSD):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∑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p in cluster i 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||p - c</a:t>
            </a:r>
            <a:r>
              <a:rPr lang="it" sz="17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it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it" sz="1700" i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3466360" y="135000"/>
            <a:ext cx="2211279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2236525"/>
            <a:ext cx="6396575" cy="224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264" name="Google Shape;264;p45"/>
          <p:cNvSpPr txBox="1"/>
          <p:nvPr/>
        </p:nvSpPr>
        <p:spPr>
          <a:xfrm>
            <a:off x="1825200" y="4601750"/>
            <a:ext cx="549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Chicken and egg problem with the groups and corresponding centroids!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Presentazione su schermo (16:9)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Calibri</vt:lpstr>
      <vt:lpstr>Simple Light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Teo</cp:lastModifiedBy>
  <cp:revision>1</cp:revision>
  <dcterms:modified xsi:type="dcterms:W3CDTF">2023-12-03T10:48:44Z</dcterms:modified>
</cp:coreProperties>
</file>