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3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99584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0e9440867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2a0e9440867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8780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0e94408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a0e94408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992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a0e9440867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a0e9440867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4683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a0e944086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2a0e944086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2370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0e9440867_2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2a0e9440867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2944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0e9440867_2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2a0e9440867_2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6349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a0e944086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2a0e944086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8556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a0e944086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2a0e944086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0645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a0e9440867_2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2a0e9440867_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1851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a1aeecf32e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a1aeecf32e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4237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a1aeecf32e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2a1aeecf32e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2848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0e9440867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a0e9440867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5296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a1aeecf32e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2a1aeecf32e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2111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a0e9440867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2a0e9440867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407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a0e9440867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2a0e9440867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3898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a17e18d666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2a17e18d666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35636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a0e9440867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g2a0e9440867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1053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a1aeecf3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g2a1aeecf3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4401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a1aeecf32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2a1aeecf32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15271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a1aeecf32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g2a1aeecf32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22658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a17e18d666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g2a17e18d66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9572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17e18d66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17e18d66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259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17e18d66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a17e18d66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091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0e9440867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2a0e9440867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9970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0e9440867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2a0e9440867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7419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0e9440867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a0e9440867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052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0e9440867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a0e9440867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9585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a0e9440867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2a0e9440867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385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2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5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sbooks.umn.edu/sensationandperception/chapter/columns-and-hypercolumns-in-v1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cs.rug.nl/~petkov/publications/2005LNCS3704_grouping_dots.pdf" TargetMode="External"/><Relationship Id="rId4" Type="http://schemas.openxmlformats.org/officeDocument/2006/relationships/hyperlink" Target="https://www.analytixlabs.co.in/blog/types-of-clustering-algorithm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/>
        </p:nvSpPr>
        <p:spPr>
          <a:xfrm>
            <a:off x="1760838" y="2075460"/>
            <a:ext cx="5622324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Patterns Perceptual Grouping: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 vs K-means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/>
        </p:nvSpPr>
        <p:spPr>
          <a:xfrm>
            <a:off x="977614" y="945469"/>
            <a:ext cx="73026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an array of points in the plane characterized by a pair of coordinates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[x, y]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 number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clusters.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and effects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(typically): the coordinates of centroids for each cluster and the assignment of each input point to a cluster.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6"/>
          <p:cNvSpPr txBox="1"/>
          <p:nvPr/>
        </p:nvSpPr>
        <p:spPr>
          <a:xfrm>
            <a:off x="3466361" y="135000"/>
            <a:ext cx="2211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6"/>
          <p:cNvSpPr txBox="1"/>
          <p:nvPr/>
        </p:nvSpPr>
        <p:spPr>
          <a:xfrm>
            <a:off x="977634" y="2294750"/>
            <a:ext cx="6084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centroids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4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c</a:t>
            </a:r>
            <a:r>
              <a:rPr lang="it" sz="14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400" i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6"/>
          <p:cNvSpPr/>
          <p:nvPr/>
        </p:nvSpPr>
        <p:spPr>
          <a:xfrm>
            <a:off x="977632" y="2571750"/>
            <a:ext cx="7302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Given the centroids find points for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cluster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marL="596900" marR="0" lvl="1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point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find the nearest </a:t>
            </a:r>
            <a:r>
              <a:rPr lang="it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4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100" i="1"/>
          </a:p>
          <a:p>
            <a:pPr marL="596900" marR="0" lvl="1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</a:t>
            </a: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</a:t>
            </a:r>
            <a:r>
              <a:rPr lang="it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4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6"/>
          <p:cNvSpPr/>
          <p:nvPr/>
        </p:nvSpPr>
        <p:spPr>
          <a:xfrm>
            <a:off x="977626" y="3261850"/>
            <a:ext cx="7415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Given the found points in each cluster, find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4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4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the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of the points in cluster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100" i="1"/>
          </a:p>
        </p:txBody>
      </p:sp>
      <p:sp>
        <p:nvSpPr>
          <p:cNvPr id="274" name="Google Shape;274;p46"/>
          <p:cNvSpPr/>
          <p:nvPr/>
        </p:nvSpPr>
        <p:spPr>
          <a:xfrm>
            <a:off x="977626" y="3538850"/>
            <a:ext cx="5679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If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4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changed from the current one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 back to 2. otherwise terminate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/>
        </p:nvSpPr>
        <p:spPr>
          <a:xfrm>
            <a:off x="3466360" y="135000"/>
            <a:ext cx="2211279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7"/>
          <p:cNvSpPr txBox="1"/>
          <p:nvPr/>
        </p:nvSpPr>
        <p:spPr>
          <a:xfrm>
            <a:off x="1909499" y="4513650"/>
            <a:ext cx="5359652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model </a:t>
            </a:r>
            <a:r>
              <a:rPr lang="it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perception </a:t>
            </a:r>
            <a:r>
              <a:rPr lang="it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accurately!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181" y="551112"/>
            <a:ext cx="4791646" cy="38687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/>
        </p:nvSpPr>
        <p:spPr>
          <a:xfrm>
            <a:off x="1059299" y="304900"/>
            <a:ext cx="7025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Voronoi Diagram and Delaunay Triangulation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8"/>
          <p:cNvSpPr txBox="1"/>
          <p:nvPr/>
        </p:nvSpPr>
        <p:spPr>
          <a:xfrm>
            <a:off x="1212000" y="1504350"/>
            <a:ext cx="6872700" cy="21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set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{p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it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plane,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 the plane in cells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the points belonging to the cell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associated with the point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∈ 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are nearer to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than any other point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∈ S, k ≠ j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∈ C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⇔ d(q,p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it" i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≤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d(q,p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   ∀q, ∀p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∈ S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dual of the Voronoi Diagram or Tessellation, called the Delaunay Triangulation or Graph, is obtained by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connecting all pairs of points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set S whose Voronoi Diagram cells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a boundary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/>
        </p:nvSpPr>
        <p:spPr>
          <a:xfrm>
            <a:off x="957948" y="271848"/>
            <a:ext cx="2582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Voronoi Diagram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9"/>
          <p:cNvSpPr txBox="1"/>
          <p:nvPr/>
        </p:nvSpPr>
        <p:spPr>
          <a:xfrm>
            <a:off x="5151751" y="271835"/>
            <a:ext cx="3063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Delaunay Triangulation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49"/>
          <p:cNvPicPr preferRelativeResize="0"/>
          <p:nvPr/>
        </p:nvPicPr>
        <p:blipFill rotWithShape="1">
          <a:blip r:embed="rId3">
            <a:alphaModFix/>
          </a:blip>
          <a:srcRect l="7797" r="53994" b="59363"/>
          <a:stretch/>
        </p:blipFill>
        <p:spPr>
          <a:xfrm>
            <a:off x="383059" y="988541"/>
            <a:ext cx="3731741" cy="330115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cxnSp>
        <p:nvCxnSpPr>
          <p:cNvPr id="295" name="Google Shape;295;p49"/>
          <p:cNvCxnSpPr>
            <a:stCxn id="294" idx="3"/>
            <a:endCxn id="296" idx="1"/>
          </p:cNvCxnSpPr>
          <p:nvPr/>
        </p:nvCxnSpPr>
        <p:spPr>
          <a:xfrm>
            <a:off x="4114800" y="2639118"/>
            <a:ext cx="87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96" name="Google Shape;296;p49"/>
          <p:cNvPicPr preferRelativeResize="0"/>
          <p:nvPr/>
        </p:nvPicPr>
        <p:blipFill rotWithShape="1">
          <a:blip r:embed="rId3">
            <a:alphaModFix/>
          </a:blip>
          <a:srcRect l="54550" r="10302" b="58838"/>
          <a:stretch/>
        </p:blipFill>
        <p:spPr>
          <a:xfrm>
            <a:off x="4985951" y="988541"/>
            <a:ext cx="3394507" cy="330115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/>
          <p:nvPr/>
        </p:nvSpPr>
        <p:spPr>
          <a:xfrm>
            <a:off x="3122973" y="135000"/>
            <a:ext cx="2898053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Delaunay Graph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50"/>
          <p:cNvSpPr txBox="1"/>
          <p:nvPr/>
        </p:nvSpPr>
        <p:spPr>
          <a:xfrm>
            <a:off x="769207" y="571160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Idea: keep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some edges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to highlight nearby zones.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50"/>
          <p:cNvPicPr preferRelativeResize="0"/>
          <p:nvPr/>
        </p:nvPicPr>
        <p:blipFill rotWithShape="1">
          <a:blip r:embed="rId3">
            <a:alphaModFix/>
          </a:blip>
          <a:srcRect t="544" b="534"/>
          <a:stretch/>
        </p:blipFill>
        <p:spPr>
          <a:xfrm>
            <a:off x="244748" y="1215508"/>
            <a:ext cx="4362207" cy="334666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pic>
        <p:nvPicPr>
          <p:cNvPr id="304" name="Google Shape;304;p50"/>
          <p:cNvPicPr preferRelativeResize="0"/>
          <p:nvPr/>
        </p:nvPicPr>
        <p:blipFill rotWithShape="1">
          <a:blip r:embed="rId4">
            <a:alphaModFix/>
          </a:blip>
          <a:srcRect l="1709" r="1709"/>
          <a:stretch/>
        </p:blipFill>
        <p:spPr>
          <a:xfrm>
            <a:off x="4714179" y="1199849"/>
            <a:ext cx="4185081" cy="337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/>
          <p:nvPr/>
        </p:nvSpPr>
        <p:spPr>
          <a:xfrm>
            <a:off x="3122973" y="135000"/>
            <a:ext cx="2898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Delaunay Graph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51"/>
          <p:cNvSpPr txBox="1"/>
          <p:nvPr/>
        </p:nvSpPr>
        <p:spPr>
          <a:xfrm>
            <a:off x="769207" y="862210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select which edges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pq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remove, calculate a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normalized distance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325" y="1338016"/>
            <a:ext cx="5687350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1"/>
          <p:cNvSpPr txBox="1"/>
          <p:nvPr/>
        </p:nvSpPr>
        <p:spPr>
          <a:xfrm>
            <a:off x="769207" y="2509510"/>
            <a:ext cx="76056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doing so, two ratios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 = ξ(p, q) and r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 = ξ(q, p)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assigned to each edge in the graph. Then, reduce them to one quantity, their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geometric average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2125" y="3068025"/>
            <a:ext cx="2254575" cy="5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51"/>
          <p:cNvSpPr txBox="1"/>
          <p:nvPr/>
        </p:nvSpPr>
        <p:spPr>
          <a:xfrm>
            <a:off x="769207" y="3703010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remove every edge from the graph whose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r(e)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greater than a certain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0988" y="4161138"/>
            <a:ext cx="4662019" cy="5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/>
        </p:nvSpPr>
        <p:spPr>
          <a:xfrm>
            <a:off x="3122973" y="135000"/>
            <a:ext cx="2898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Delaunay Graph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725" y="659975"/>
            <a:ext cx="5588500" cy="4311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/>
          <p:nvPr/>
        </p:nvSpPr>
        <p:spPr>
          <a:xfrm>
            <a:off x="3651868" y="135000"/>
            <a:ext cx="1840264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RDG: Algorithm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53"/>
          <p:cNvSpPr txBox="1"/>
          <p:nvPr/>
        </p:nvSpPr>
        <p:spPr>
          <a:xfrm>
            <a:off x="762604" y="2470966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Compute the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Delaunay Trian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gulation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the points given as input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53"/>
          <p:cNvSpPr txBox="1"/>
          <p:nvPr/>
        </p:nvSpPr>
        <p:spPr>
          <a:xfrm>
            <a:off x="762604" y="2747965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For each point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ompute the distances to its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neighbours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53"/>
          <p:cNvSpPr txBox="1"/>
          <p:nvPr/>
        </p:nvSpPr>
        <p:spPr>
          <a:xfrm>
            <a:off x="762604" y="3024964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distances with the minimum of the distances to the neighbours</a:t>
            </a:r>
            <a:endParaRPr sz="1100"/>
          </a:p>
        </p:txBody>
      </p:sp>
      <p:sp>
        <p:nvSpPr>
          <p:cNvPr id="330" name="Google Shape;330;p53"/>
          <p:cNvSpPr txBox="1"/>
          <p:nvPr/>
        </p:nvSpPr>
        <p:spPr>
          <a:xfrm>
            <a:off x="762600" y="3301963"/>
            <a:ext cx="8381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Compute the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geometric average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the two ratios f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ound for each edge and assign the result to it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53"/>
          <p:cNvSpPr txBox="1"/>
          <p:nvPr/>
        </p:nvSpPr>
        <p:spPr>
          <a:xfrm>
            <a:off x="762604" y="3578962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Thresholding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emove the edges whose value is greater than a certain threshold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53"/>
          <p:cNvSpPr txBox="1"/>
          <p:nvPr/>
        </p:nvSpPr>
        <p:spPr>
          <a:xfrm>
            <a:off x="762600" y="1279838"/>
            <a:ext cx="62205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of points in the plane characterized by a pair of coordinates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[x, y]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reduced array of points which form the RDG when connected with edges.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/>
          <p:nvPr/>
        </p:nvSpPr>
        <p:spPr>
          <a:xfrm>
            <a:off x="3613685" y="135000"/>
            <a:ext cx="1916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54"/>
          <p:cNvPicPr preferRelativeResize="0"/>
          <p:nvPr/>
        </p:nvPicPr>
        <p:blipFill rotWithShape="1">
          <a:blip r:embed="rId3">
            <a:alphaModFix/>
          </a:blip>
          <a:srcRect b="970"/>
          <a:stretch/>
        </p:blipFill>
        <p:spPr>
          <a:xfrm>
            <a:off x="635613" y="2834050"/>
            <a:ext cx="2552700" cy="19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4375" y="2853187"/>
            <a:ext cx="2534068" cy="19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4"/>
          <p:cNvPicPr preferRelativeResize="0"/>
          <p:nvPr/>
        </p:nvPicPr>
        <p:blipFill rotWithShape="1">
          <a:blip r:embed="rId5">
            <a:alphaModFix/>
          </a:blip>
          <a:srcRect l="199" r="209"/>
          <a:stretch/>
        </p:blipFill>
        <p:spPr>
          <a:xfrm>
            <a:off x="3273130" y="2853181"/>
            <a:ext cx="2539511" cy="1947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250" y="749475"/>
            <a:ext cx="2552675" cy="2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7041" y="701800"/>
            <a:ext cx="2534284" cy="2000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4"/>
          <p:cNvPicPr preferRelativeResize="0"/>
          <p:nvPr/>
        </p:nvPicPr>
        <p:blipFill rotWithShape="1">
          <a:blip r:embed="rId8">
            <a:alphaModFix/>
          </a:blip>
          <a:srcRect l="59" r="59"/>
          <a:stretch/>
        </p:blipFill>
        <p:spPr>
          <a:xfrm>
            <a:off x="3373471" y="749485"/>
            <a:ext cx="2474019" cy="190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/>
          <p:nvPr/>
        </p:nvSpPr>
        <p:spPr>
          <a:xfrm>
            <a:off x="3613685" y="135000"/>
            <a:ext cx="1916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379" y="644100"/>
            <a:ext cx="2547441" cy="205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1743" y="629251"/>
            <a:ext cx="2549331" cy="205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5"/>
          <p:cNvPicPr preferRelativeResize="0"/>
          <p:nvPr/>
        </p:nvPicPr>
        <p:blipFill rotWithShape="1">
          <a:blip r:embed="rId5">
            <a:alphaModFix/>
          </a:blip>
          <a:srcRect l="1709" r="1709"/>
          <a:stretch/>
        </p:blipFill>
        <p:spPr>
          <a:xfrm>
            <a:off x="3322225" y="644101"/>
            <a:ext cx="2550128" cy="205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375" y="2819100"/>
            <a:ext cx="2576849" cy="205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5"/>
          <p:cNvPicPr preferRelativeResize="0"/>
          <p:nvPr/>
        </p:nvPicPr>
        <p:blipFill rotWithShape="1">
          <a:blip r:embed="rId7">
            <a:alphaModFix/>
          </a:blip>
          <a:srcRect t="2496"/>
          <a:stretch/>
        </p:blipFill>
        <p:spPr>
          <a:xfrm>
            <a:off x="5761800" y="2870450"/>
            <a:ext cx="2708850" cy="20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5"/>
          <p:cNvPicPr preferRelativeResize="0"/>
          <p:nvPr/>
        </p:nvPicPr>
        <p:blipFill rotWithShape="1">
          <a:blip r:embed="rId8">
            <a:alphaModFix/>
          </a:blip>
          <a:srcRect l="4254" r="4245"/>
          <a:stretch/>
        </p:blipFill>
        <p:spPr>
          <a:xfrm>
            <a:off x="3292939" y="2819110"/>
            <a:ext cx="2468861" cy="205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/>
        </p:nvSpPr>
        <p:spPr>
          <a:xfrm>
            <a:off x="764747" y="1166347"/>
            <a:ext cx="75615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perception of a scene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Gestalt and</a:t>
            </a: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Dot Patterns </a:t>
            </a: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perception</a:t>
            </a:r>
            <a:endParaRPr sz="1100"/>
          </a:p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clustering?</a:t>
            </a:r>
            <a:endParaRPr sz="1100"/>
          </a:p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 algorithm</a:t>
            </a:r>
            <a:endParaRPr sz="1100"/>
          </a:p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</a:t>
            </a: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hm based on the</a:t>
            </a: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Reduced Delaunay Graph</a:t>
            </a:r>
            <a:endParaRPr sz="1100"/>
          </a:p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between the two algorithms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8"/>
          <p:cNvSpPr txBox="1"/>
          <p:nvPr/>
        </p:nvSpPr>
        <p:spPr>
          <a:xfrm>
            <a:off x="2857199" y="135350"/>
            <a:ext cx="3429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we talk about?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8"/>
          <p:cNvSpPr txBox="1"/>
          <p:nvPr/>
        </p:nvSpPr>
        <p:spPr>
          <a:xfrm>
            <a:off x="791247" y="3813757"/>
            <a:ext cx="7561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the perception of Dot Patterns be modeled?</a:t>
            </a:r>
            <a:endParaRPr sz="21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6"/>
          <p:cNvSpPr txBox="1"/>
          <p:nvPr/>
        </p:nvSpPr>
        <p:spPr>
          <a:xfrm>
            <a:off x="3613685" y="135000"/>
            <a:ext cx="1916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25" y="604680"/>
            <a:ext cx="2547616" cy="1967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2485" y="604675"/>
            <a:ext cx="2547616" cy="1929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6"/>
          <p:cNvPicPr preferRelativeResize="0"/>
          <p:nvPr/>
        </p:nvPicPr>
        <p:blipFill rotWithShape="1">
          <a:blip r:embed="rId5">
            <a:alphaModFix/>
          </a:blip>
          <a:srcRect t="855" b="864"/>
          <a:stretch/>
        </p:blipFill>
        <p:spPr>
          <a:xfrm>
            <a:off x="3272038" y="672375"/>
            <a:ext cx="2470450" cy="18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188" y="2710183"/>
            <a:ext cx="2561676" cy="211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92661" y="2710183"/>
            <a:ext cx="2535652" cy="2112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6"/>
          <p:cNvPicPr preferRelativeResize="0"/>
          <p:nvPr/>
        </p:nvPicPr>
        <p:blipFill rotWithShape="1">
          <a:blip r:embed="rId8">
            <a:alphaModFix/>
          </a:blip>
          <a:srcRect l="3384" r="3384"/>
          <a:stretch/>
        </p:blipFill>
        <p:spPr>
          <a:xfrm>
            <a:off x="3221861" y="2710175"/>
            <a:ext cx="2570804" cy="21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/>
          <p:nvPr/>
        </p:nvSpPr>
        <p:spPr>
          <a:xfrm>
            <a:off x="3613685" y="135000"/>
            <a:ext cx="191663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57"/>
          <p:cNvSpPr txBox="1"/>
          <p:nvPr/>
        </p:nvSpPr>
        <p:spPr>
          <a:xfrm>
            <a:off x="1881925" y="1442450"/>
            <a:ext cx="55116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Similarities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are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non-supervised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tessellation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plane can be part of their operations or output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work well with separated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clouds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57"/>
          <p:cNvSpPr txBox="1"/>
          <p:nvPr/>
        </p:nvSpPr>
        <p:spPr>
          <a:xfrm>
            <a:off x="1881925" y="2769863"/>
            <a:ext cx="63855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 uses a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con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sider the distances between points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 technically doesn’t select representatives for the computed groups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can have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of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randomness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"/>
          <p:cNvSpPr txBox="1"/>
          <p:nvPr/>
        </p:nvSpPr>
        <p:spPr>
          <a:xfrm>
            <a:off x="3613685" y="135000"/>
            <a:ext cx="191663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58"/>
          <p:cNvSpPr txBox="1"/>
          <p:nvPr/>
        </p:nvSpPr>
        <p:spPr>
          <a:xfrm>
            <a:off x="601650" y="1459650"/>
            <a:ext cx="3726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-means pros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implement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Computationally (pretty)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converges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minimum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each cluster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-means cons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difficult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Sensitive to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centroids and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Suited mainly to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spherical clusters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Doesn’t model human perception that well</a:t>
            </a:r>
            <a:endParaRPr sz="1100"/>
          </a:p>
        </p:txBody>
      </p:sp>
      <p:sp>
        <p:nvSpPr>
          <p:cNvPr id="379" name="Google Shape;379;p58"/>
          <p:cNvSpPr txBox="1"/>
          <p:nvPr/>
        </p:nvSpPr>
        <p:spPr>
          <a:xfrm>
            <a:off x="4636125" y="1459650"/>
            <a:ext cx="38808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 pros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human perception well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find groups even in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shapes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Robust to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 away outliers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 cons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the threshold is difficult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especially at different scales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Computationally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heavy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9"/>
          <p:cNvSpPr txBox="1"/>
          <p:nvPr/>
        </p:nvSpPr>
        <p:spPr>
          <a:xfrm>
            <a:off x="2218801" y="128375"/>
            <a:ext cx="470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RDG: complexity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59"/>
          <p:cNvSpPr txBox="1"/>
          <p:nvPr/>
        </p:nvSpPr>
        <p:spPr>
          <a:xfrm>
            <a:off x="1282750" y="833450"/>
            <a:ext cx="32577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K-means: </a:t>
            </a:r>
            <a:r>
              <a:rPr lang="it" sz="13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O(ntk)</a:t>
            </a:r>
            <a:r>
              <a:rPr lang="it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with </a:t>
            </a:r>
            <a:r>
              <a:rPr lang="it" sz="13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number of points, </a:t>
            </a:r>
            <a:r>
              <a:rPr lang="it" sz="13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number of iterations for converging to a local minimum, </a:t>
            </a:r>
            <a:r>
              <a:rPr lang="it" sz="13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chosen number of clusters.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59"/>
          <p:cNvSpPr txBox="1"/>
          <p:nvPr/>
        </p:nvSpPr>
        <p:spPr>
          <a:xfrm>
            <a:off x="4766150" y="833450"/>
            <a:ext cx="30951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RDG: </a:t>
            </a:r>
            <a:r>
              <a:rPr lang="it" sz="13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O(nlog(n))</a:t>
            </a:r>
            <a:r>
              <a:rPr lang="it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with </a:t>
            </a:r>
            <a:r>
              <a:rPr lang="it" sz="13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the number of points.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Complexity deducted empirically.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7" name="Google Shape;38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762" y="1703150"/>
            <a:ext cx="6578477" cy="31769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0"/>
          <p:cNvSpPr txBox="1"/>
          <p:nvPr/>
        </p:nvSpPr>
        <p:spPr>
          <a:xfrm>
            <a:off x="1737325" y="721075"/>
            <a:ext cx="5669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thing we thought about was introducing a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threshold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60"/>
          <p:cNvSpPr txBox="1"/>
          <p:nvPr/>
        </p:nvSpPr>
        <p:spPr>
          <a:xfrm>
            <a:off x="2886627" y="127350"/>
            <a:ext cx="3370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could it be improved?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60"/>
          <p:cNvSpPr txBox="1"/>
          <p:nvPr/>
        </p:nvSpPr>
        <p:spPr>
          <a:xfrm>
            <a:off x="369981" y="1549107"/>
            <a:ext cx="38703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of the values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each edge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5" name="Google Shape;395;p60"/>
          <p:cNvCxnSpPr>
            <a:stCxn id="392" idx="2"/>
            <a:endCxn id="394" idx="0"/>
          </p:cNvCxnSpPr>
          <p:nvPr/>
        </p:nvCxnSpPr>
        <p:spPr>
          <a:xfrm flipH="1">
            <a:off x="2305225" y="1005775"/>
            <a:ext cx="2266800" cy="54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6" name="Google Shape;396;p60"/>
          <p:cNvSpPr txBox="1"/>
          <p:nvPr/>
        </p:nvSpPr>
        <p:spPr>
          <a:xfrm>
            <a:off x="5039775" y="1549100"/>
            <a:ext cx="397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 area of the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imum bounding circle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7" name="Google Shape;397;p60"/>
          <p:cNvCxnSpPr>
            <a:stCxn id="392" idx="2"/>
            <a:endCxn id="396" idx="0"/>
          </p:cNvCxnSpPr>
          <p:nvPr/>
        </p:nvCxnSpPr>
        <p:spPr>
          <a:xfrm>
            <a:off x="4572025" y="1005775"/>
            <a:ext cx="2455500" cy="54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98" name="Google Shape;398;p60"/>
          <p:cNvPicPr preferRelativeResize="0"/>
          <p:nvPr/>
        </p:nvPicPr>
        <p:blipFill rotWithShape="1">
          <a:blip r:embed="rId3">
            <a:alphaModFix/>
          </a:blip>
          <a:srcRect t="622" b="612"/>
          <a:stretch/>
        </p:blipFill>
        <p:spPr>
          <a:xfrm>
            <a:off x="5039775" y="1826100"/>
            <a:ext cx="3869101" cy="3153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pic>
        <p:nvPicPr>
          <p:cNvPr id="399" name="Google Shape;399;p60"/>
          <p:cNvPicPr preferRelativeResize="0"/>
          <p:nvPr/>
        </p:nvPicPr>
        <p:blipFill rotWithShape="1">
          <a:blip r:embed="rId4">
            <a:alphaModFix/>
          </a:blip>
          <a:srcRect t="864" b="864"/>
          <a:stretch/>
        </p:blipFill>
        <p:spPr>
          <a:xfrm>
            <a:off x="365200" y="1826099"/>
            <a:ext cx="3870299" cy="31238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1"/>
          <p:cNvSpPr txBox="1"/>
          <p:nvPr/>
        </p:nvSpPr>
        <p:spPr>
          <a:xfrm>
            <a:off x="3063300" y="130875"/>
            <a:ext cx="3017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vs Area threshold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61"/>
          <p:cNvPicPr preferRelativeResize="0"/>
          <p:nvPr/>
        </p:nvPicPr>
        <p:blipFill rotWithShape="1">
          <a:blip r:embed="rId3">
            <a:alphaModFix/>
          </a:blip>
          <a:srcRect b="970"/>
          <a:stretch/>
        </p:blipFill>
        <p:spPr>
          <a:xfrm>
            <a:off x="635613" y="2834050"/>
            <a:ext cx="2552700" cy="19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250" y="749475"/>
            <a:ext cx="2552675" cy="2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61"/>
          <p:cNvPicPr preferRelativeResize="0"/>
          <p:nvPr/>
        </p:nvPicPr>
        <p:blipFill rotWithShape="1">
          <a:blip r:embed="rId5">
            <a:alphaModFix/>
          </a:blip>
          <a:srcRect b="1864"/>
          <a:stretch/>
        </p:blipFill>
        <p:spPr>
          <a:xfrm>
            <a:off x="5965725" y="749475"/>
            <a:ext cx="2542725" cy="2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82263" y="749475"/>
            <a:ext cx="2579474" cy="200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6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47350" y="2834050"/>
            <a:ext cx="2579464" cy="19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61"/>
          <p:cNvPicPr preferRelativeResize="0"/>
          <p:nvPr/>
        </p:nvPicPr>
        <p:blipFill rotWithShape="1">
          <a:blip r:embed="rId8">
            <a:alphaModFix/>
          </a:blip>
          <a:srcRect t="-816"/>
          <a:stretch/>
        </p:blipFill>
        <p:spPr>
          <a:xfrm>
            <a:off x="3300647" y="2834050"/>
            <a:ext cx="2542716" cy="19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379" y="644100"/>
            <a:ext cx="2547441" cy="205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62"/>
          <p:cNvPicPr preferRelativeResize="0"/>
          <p:nvPr/>
        </p:nvPicPr>
        <p:blipFill rotWithShape="1">
          <a:blip r:embed="rId4">
            <a:alphaModFix/>
          </a:blip>
          <a:srcRect t="1076" b="1076"/>
          <a:stretch/>
        </p:blipFill>
        <p:spPr>
          <a:xfrm>
            <a:off x="5901743" y="629251"/>
            <a:ext cx="2549332" cy="2058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62"/>
          <p:cNvPicPr preferRelativeResize="0"/>
          <p:nvPr/>
        </p:nvPicPr>
        <p:blipFill rotWithShape="1">
          <a:blip r:embed="rId5">
            <a:alphaModFix/>
          </a:blip>
          <a:srcRect t="864" b="864"/>
          <a:stretch/>
        </p:blipFill>
        <p:spPr>
          <a:xfrm>
            <a:off x="3322225" y="644101"/>
            <a:ext cx="2550127" cy="205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375" y="2819100"/>
            <a:ext cx="2576849" cy="205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62"/>
          <p:cNvPicPr preferRelativeResize="0"/>
          <p:nvPr/>
        </p:nvPicPr>
        <p:blipFill rotWithShape="1">
          <a:blip r:embed="rId7">
            <a:alphaModFix/>
          </a:blip>
          <a:srcRect t="400" b="-400"/>
          <a:stretch/>
        </p:blipFill>
        <p:spPr>
          <a:xfrm>
            <a:off x="5893800" y="2823250"/>
            <a:ext cx="2576850" cy="20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62"/>
          <p:cNvPicPr preferRelativeResize="0"/>
          <p:nvPr/>
        </p:nvPicPr>
        <p:blipFill rotWithShape="1">
          <a:blip r:embed="rId8">
            <a:alphaModFix/>
          </a:blip>
          <a:srcRect t="941" b="941"/>
          <a:stretch/>
        </p:blipFill>
        <p:spPr>
          <a:xfrm>
            <a:off x="3292951" y="2819100"/>
            <a:ext cx="2576850" cy="205832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62"/>
          <p:cNvSpPr txBox="1"/>
          <p:nvPr/>
        </p:nvSpPr>
        <p:spPr>
          <a:xfrm>
            <a:off x="3063300" y="130875"/>
            <a:ext cx="3017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vs Area threshold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25" y="604680"/>
            <a:ext cx="2547616" cy="1967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42500" y="670313"/>
            <a:ext cx="2547625" cy="18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63"/>
          <p:cNvPicPr preferRelativeResize="0"/>
          <p:nvPr/>
        </p:nvPicPr>
        <p:blipFill rotWithShape="1">
          <a:blip r:embed="rId5">
            <a:alphaModFix/>
          </a:blip>
          <a:srcRect t="-30" b="30"/>
          <a:stretch/>
        </p:blipFill>
        <p:spPr>
          <a:xfrm>
            <a:off x="3272038" y="672375"/>
            <a:ext cx="2470450" cy="18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188" y="2710183"/>
            <a:ext cx="2561676" cy="211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63"/>
          <p:cNvPicPr preferRelativeResize="0"/>
          <p:nvPr/>
        </p:nvPicPr>
        <p:blipFill rotWithShape="1">
          <a:blip r:embed="rId7">
            <a:alphaModFix/>
          </a:blip>
          <a:srcRect l="1047" r="1047"/>
          <a:stretch/>
        </p:blipFill>
        <p:spPr>
          <a:xfrm>
            <a:off x="5792661" y="2710183"/>
            <a:ext cx="2535653" cy="2112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63"/>
          <p:cNvPicPr preferRelativeResize="0"/>
          <p:nvPr/>
        </p:nvPicPr>
        <p:blipFill rotWithShape="1">
          <a:blip r:embed="rId8">
            <a:alphaModFix/>
          </a:blip>
          <a:srcRect l="367" r="367"/>
          <a:stretch/>
        </p:blipFill>
        <p:spPr>
          <a:xfrm>
            <a:off x="3221861" y="2710175"/>
            <a:ext cx="2570804" cy="21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3"/>
          <p:cNvSpPr txBox="1"/>
          <p:nvPr/>
        </p:nvSpPr>
        <p:spPr>
          <a:xfrm>
            <a:off x="3063300" y="130875"/>
            <a:ext cx="3017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vs Area threshold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4"/>
          <p:cNvSpPr txBox="1"/>
          <p:nvPr/>
        </p:nvSpPr>
        <p:spPr>
          <a:xfrm>
            <a:off x="2886589" y="545425"/>
            <a:ext cx="3370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sources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64"/>
          <p:cNvSpPr txBox="1"/>
          <p:nvPr/>
        </p:nvSpPr>
        <p:spPr>
          <a:xfrm>
            <a:off x="720300" y="2213850"/>
            <a:ext cx="77034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t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https://pressbooks.umn.edu/sensationandperception/chapter/columns-and-hypercolumns-in-v1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t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https://www.analytixlabs.co.in/blog/types-of-clustering-algorithms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t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https://www.cs.rug.nl/~petkov/publications/2005LNCS3704_grouping_dots.pdf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9"/>
          <p:cNvPicPr preferRelativeResize="0"/>
          <p:nvPr/>
        </p:nvPicPr>
        <p:blipFill rotWithShape="1">
          <a:blip r:embed="rId3">
            <a:alphaModFix/>
          </a:blip>
          <a:srcRect l="10905" t="7181" r="1359" b="8130"/>
          <a:stretch/>
        </p:blipFill>
        <p:spPr>
          <a:xfrm>
            <a:off x="1335350" y="683450"/>
            <a:ext cx="6473300" cy="4186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sp>
        <p:nvSpPr>
          <p:cNvPr id="217" name="Google Shape;217;p39"/>
          <p:cNvSpPr txBox="1"/>
          <p:nvPr/>
        </p:nvSpPr>
        <p:spPr>
          <a:xfrm>
            <a:off x="2478000" y="87250"/>
            <a:ext cx="4188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groups do we perceive?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/>
        </p:nvSpPr>
        <p:spPr>
          <a:xfrm>
            <a:off x="1842892" y="141625"/>
            <a:ext cx="5458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and Orientation Columns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40"/>
          <p:cNvSpPr/>
          <p:nvPr/>
        </p:nvSpPr>
        <p:spPr>
          <a:xfrm>
            <a:off x="620800" y="1219725"/>
            <a:ext cx="3701100" cy="3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Neurons in a location column have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receptive fields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 a location column there are orientation columns with certain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preferred orientations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orientation columns are grouped in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pinwheels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alternating with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blobs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ocular dominance columns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receive input from an eye or the other via the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Lateral Geniculate Nucleus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200" y="686425"/>
            <a:ext cx="4140000" cy="415660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/>
        </p:nvSpPr>
        <p:spPr>
          <a:xfrm>
            <a:off x="3510385" y="135000"/>
            <a:ext cx="2123226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Gestalt Laws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41"/>
          <p:cNvSpPr/>
          <p:nvPr/>
        </p:nvSpPr>
        <p:spPr>
          <a:xfrm>
            <a:off x="1343927" y="574554"/>
            <a:ext cx="6456145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psychology of Gestalt concerns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context of the Human Visual System.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in a group can have properties that emerge from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mutual relationships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4608" y="1353150"/>
            <a:ext cx="6354784" cy="343818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sp>
        <p:nvSpPr>
          <p:cNvPr id="232" name="Google Shape;232;p41"/>
          <p:cNvSpPr/>
          <p:nvPr/>
        </p:nvSpPr>
        <p:spPr>
          <a:xfrm>
            <a:off x="1450214" y="1470453"/>
            <a:ext cx="1496873" cy="1495168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41"/>
          <p:cNvSpPr/>
          <p:nvPr/>
        </p:nvSpPr>
        <p:spPr>
          <a:xfrm>
            <a:off x="1450214" y="3130893"/>
            <a:ext cx="1496873" cy="1495168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1"/>
          <p:cNvSpPr/>
          <p:nvPr/>
        </p:nvSpPr>
        <p:spPr>
          <a:xfrm>
            <a:off x="2761949" y="3130893"/>
            <a:ext cx="1496873" cy="1495168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1"/>
          <p:cNvSpPr/>
          <p:nvPr/>
        </p:nvSpPr>
        <p:spPr>
          <a:xfrm>
            <a:off x="4208860" y="3072242"/>
            <a:ext cx="1496873" cy="1495168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/>
        </p:nvSpPr>
        <p:spPr>
          <a:xfrm>
            <a:off x="2839626" y="135000"/>
            <a:ext cx="3464747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Gestalt Law: proximity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2"/>
          <p:cNvSpPr txBox="1"/>
          <p:nvPr/>
        </p:nvSpPr>
        <p:spPr>
          <a:xfrm>
            <a:off x="1835100" y="4199025"/>
            <a:ext cx="5473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reproduce this </a:t>
            </a:r>
            <a:r>
              <a:rPr lang="it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algorithmically</a:t>
            </a: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2"/>
          <p:cNvSpPr/>
          <p:nvPr/>
        </p:nvSpPr>
        <p:spPr>
          <a:xfrm>
            <a:off x="1167750" y="594400"/>
            <a:ext cx="6808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human eye tends to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nearby elements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separating them from those farther away.</a:t>
            </a:r>
            <a:endParaRPr sz="1100"/>
          </a:p>
        </p:txBody>
      </p:sp>
      <p:pic>
        <p:nvPicPr>
          <p:cNvPr id="243" name="Google Shape;243;p42"/>
          <p:cNvPicPr preferRelativeResize="0"/>
          <p:nvPr/>
        </p:nvPicPr>
        <p:blipFill rotWithShape="1">
          <a:blip r:embed="rId3">
            <a:alphaModFix/>
          </a:blip>
          <a:srcRect t="24196" b="23281"/>
          <a:stretch/>
        </p:blipFill>
        <p:spPr>
          <a:xfrm>
            <a:off x="1049280" y="1023751"/>
            <a:ext cx="7045441" cy="27775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/>
        </p:nvSpPr>
        <p:spPr>
          <a:xfrm>
            <a:off x="2038812" y="141600"/>
            <a:ext cx="506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way to model Gestalt: Clustering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3"/>
          <p:cNvSpPr/>
          <p:nvPr/>
        </p:nvSpPr>
        <p:spPr>
          <a:xfrm>
            <a:off x="470433" y="837021"/>
            <a:ext cx="4101566" cy="380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set of unsupervised techniques aimed at selecting and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grouping homogeneous elements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a data set.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Tipologie: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 clustering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element is assigned to one and only one cluster.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oft/fuzzy clustering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element can belong to multiple clusters with different degrees of membership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/>
          </a:p>
          <a:p>
            <a:pPr marL="215900" marR="0" lvl="0" indent="-127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Partitioning clustering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 no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 or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k-clustering):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membership is determined by the distance from a representative point.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 clustering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uses a hierarchy of partitions characterized by an increasing or decreasing number of groups.</a:t>
            </a:r>
            <a:endParaRPr sz="1100"/>
          </a:p>
        </p:txBody>
      </p:sp>
      <p:pic>
        <p:nvPicPr>
          <p:cNvPr id="250" name="Google Shape;250;p43"/>
          <p:cNvPicPr preferRelativeResize="0"/>
          <p:nvPr/>
        </p:nvPicPr>
        <p:blipFill rotWithShape="1">
          <a:blip r:embed="rId3">
            <a:alphaModFix/>
          </a:blip>
          <a:srcRect l="1654" r="55152"/>
          <a:stretch/>
        </p:blipFill>
        <p:spPr>
          <a:xfrm>
            <a:off x="5154650" y="642475"/>
            <a:ext cx="3443650" cy="41978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/>
        </p:nvSpPr>
        <p:spPr>
          <a:xfrm>
            <a:off x="3818933" y="135000"/>
            <a:ext cx="1506134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Patterns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609" y="554525"/>
            <a:ext cx="5246788" cy="42393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/>
        </p:nvSpPr>
        <p:spPr>
          <a:xfrm>
            <a:off x="1302400" y="615125"/>
            <a:ext cx="6965100" cy="15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idea: using the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algorithm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identification → selecting representative centroids that minimize a certain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function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∑</a:t>
            </a:r>
            <a:r>
              <a:rPr lang="it" sz="1700" i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7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j=1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E(C</a:t>
            </a:r>
            <a:r>
              <a:rPr lang="it" sz="17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7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 the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of Square Distances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(SSD): 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∑</a:t>
            </a:r>
            <a:r>
              <a:rPr lang="it" sz="17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i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∑</a:t>
            </a:r>
            <a:r>
              <a:rPr lang="it" sz="17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 p in cluster i 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||p - c</a:t>
            </a:r>
            <a:r>
              <a:rPr lang="it" sz="17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it" sz="1700" i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5"/>
          <p:cNvSpPr txBox="1"/>
          <p:nvPr/>
        </p:nvSpPr>
        <p:spPr>
          <a:xfrm>
            <a:off x="3466360" y="135000"/>
            <a:ext cx="2211279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00" y="2236525"/>
            <a:ext cx="6396575" cy="22444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sp>
        <p:nvSpPr>
          <p:cNvPr id="264" name="Google Shape;264;p45"/>
          <p:cNvSpPr txBox="1"/>
          <p:nvPr/>
        </p:nvSpPr>
        <p:spPr>
          <a:xfrm>
            <a:off x="1825200" y="4601750"/>
            <a:ext cx="549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Chicken and egg problem with the groups and corresponding centroids!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</Words>
  <Application>Microsoft Office PowerPoint</Application>
  <PresentationFormat>Presentazione su schermo (16:9)</PresentationFormat>
  <Paragraphs>123</Paragraphs>
  <Slides>28</Slides>
  <Notes>28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28</vt:i4>
      </vt:variant>
    </vt:vector>
  </HeadingPairs>
  <TitlesOfParts>
    <vt:vector size="33" baseType="lpstr">
      <vt:lpstr>Arial</vt:lpstr>
      <vt:lpstr>Calibri</vt:lpstr>
      <vt:lpstr>Simple Light</vt:lpstr>
      <vt:lpstr>Tema di Office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Teo</cp:lastModifiedBy>
  <cp:revision>1</cp:revision>
  <dcterms:modified xsi:type="dcterms:W3CDTF">2023-12-04T19:42:13Z</dcterms:modified>
</cp:coreProperties>
</file>