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72" r:id="rId5"/>
    <p:sldId id="259" r:id="rId6"/>
    <p:sldId id="275" r:id="rId7"/>
    <p:sldId id="260" r:id="rId8"/>
    <p:sldId id="261" r:id="rId9"/>
    <p:sldId id="262" r:id="rId10"/>
    <p:sldId id="263" r:id="rId11"/>
    <p:sldId id="264" r:id="rId12"/>
    <p:sldId id="265" r:id="rId13"/>
    <p:sldId id="273" r:id="rId14"/>
    <p:sldId id="274" r:id="rId15"/>
    <p:sldId id="266" r:id="rId16"/>
    <p:sldId id="268" r:id="rId17"/>
    <p:sldId id="269" r:id="rId18"/>
    <p:sldId id="276" r:id="rId19"/>
    <p:sldId id="271"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6" autoAdjust="0"/>
    <p:restoredTop sz="85820" autoAdjust="0"/>
  </p:normalViewPr>
  <p:slideViewPr>
    <p:cSldViewPr>
      <p:cViewPr>
        <p:scale>
          <a:sx n="80" d="100"/>
          <a:sy n="80" d="100"/>
        </p:scale>
        <p:origin x="1272"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19986371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baseline="0">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CA" sz="1200" b="0" i="0" u="none" strike="noStrike" cap="none" baseline="0" dirty="0">
                <a:solidFill>
                  <a:schemeClr val="dk1"/>
                </a:solidFill>
                <a:latin typeface="Calibri"/>
                <a:ea typeface="Calibri"/>
                <a:cs typeface="Calibri"/>
                <a:sym typeface="Calibri"/>
              </a:rPr>
              <a:t>Case #2 will analyze the opposite case, where the fishing farm holds property rights to the river/lake. In this case, the starting point would be totally clean water. In order to discharge the chemical effluent to the river the chemical company must pay the compensation to the fishing farm who holds the property rights to the river. The payment must be equal to the Marginal Damage multiplied by the corresponding level of emission (as a result, the total payment must be twice the total damage). For example, if the chemical company wants to discharge 10 tonnes of effluent, it must pay $60x10=$600 to the fishing farm, where $60 is Marginal Damage for 10</a:t>
            </a:r>
            <a:r>
              <a:rPr lang="en-CA" sz="1200" b="0" i="0" u="none" strike="noStrike" cap="none" baseline="30000" dirty="0">
                <a:solidFill>
                  <a:schemeClr val="dk1"/>
                </a:solidFill>
                <a:latin typeface="Calibri"/>
                <a:ea typeface="Calibri"/>
                <a:cs typeface="Calibri"/>
                <a:sym typeface="Calibri"/>
              </a:rPr>
              <a:t>th</a:t>
            </a:r>
            <a:r>
              <a:rPr lang="en-CA" sz="1200" b="0" i="0" u="none" strike="noStrike" cap="none" baseline="0" dirty="0">
                <a:solidFill>
                  <a:schemeClr val="dk1"/>
                </a:solidFill>
                <a:latin typeface="Calibri"/>
                <a:ea typeface="Calibri"/>
                <a:cs typeface="Calibri"/>
                <a:sym typeface="Calibri"/>
              </a:rPr>
              <a:t> tonnes of effluent. At E=10 the total damage would be $60x10/2=$300, which would be considered as the total cost for the fishing farm. The total payment-compensation made by the chemical company would be considered as total benefit. So then at E=10 total benefits for the fishing farm would be $600, and as a result, the fishing farm is better off from this bargain. How about the chemical company? Because of the permit to discharge emission (say 10 tonnes) given by the fishing farm based on the agreement/bargain, the chemical company could save some money from the reduced TAC. The chemical company could have spend a huge amount as TAC to eliminate all the effluents (from 80 to 0), but now TAC will be spent only for 70 units emission reduction (from 80 to 10). As a result, TAC will be less, meaning that the chemical company saves money (that amount could be considered as total benefits). The maximum TAC that the Chemical company could have paid is $800x80/2=$32000. TAC for emission reduction of 70 tonnes (from 80 to 10) would be $700x(80-10)/2=$24500. The total cost saving (total benefits for the chemical company) would be 32000-24500=7500. The total costs for the chemical company would be the compensation for damages created by 10 tonnes of emission. As we calculated earlier, it is $600. As can be seen, it is very beneficial for the chemical company. This kind of process will continue until the total net benefits of two parties are maximized.</a:t>
            </a:r>
            <a:endParaRPr sz="1200" b="0" i="0" u="none" strike="noStrike" cap="none" baseline="0" dirty="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55" name="Shape 1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CA" dirty="0"/>
              <a:t>According to the Coase Theorem, net social gains (which is equal to TB minus TC) are dependent on who has the property rights to environmental resources. It can be seen from the following 2 slides.</a:t>
            </a:r>
            <a:endParaRPr dirty="0"/>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shows the two different cases of property right assignment and shows the Coase Theorem. The next slides shows the proof of the Coase Theorem. All the small letters represent certain areas and they all have specific economic meaning. For example, the area </a:t>
            </a:r>
            <a:r>
              <a:rPr lang="en-CA" dirty="0" err="1"/>
              <a:t>d+e+f</a:t>
            </a:r>
            <a:r>
              <a:rPr lang="en-CA" dirty="0"/>
              <a:t> represents the reduced damage for the fishing farm when the chemical company reduce the emission from 80 to 50.</a:t>
            </a:r>
          </a:p>
        </p:txBody>
      </p:sp>
      <p:sp>
        <p:nvSpPr>
          <p:cNvPr id="4" name="Slide Number Placeholder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endParaRPr lang="en-US"/>
          </a:p>
        </p:txBody>
      </p:sp>
    </p:spTree>
    <p:extLst>
      <p:ext uri="{BB962C8B-B14F-4D97-AF65-F5344CB8AC3E}">
        <p14:creationId xmlns:p14="http://schemas.microsoft.com/office/powerpoint/2010/main" val="121555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this table (which summarizes the two cases of property right assignment) we can see that the total net gains (=TB-TC) are dependent on who holds the property right. As can be seen from the table, when the local fishery holds property right then the total net gains (area b + a ) is greater than that (area f + e) for the case where chemical factory </a:t>
            </a:r>
            <a:r>
              <a:rPr lang="en-CA"/>
              <a:t>holds the property </a:t>
            </a:r>
            <a:r>
              <a:rPr lang="en-CA" dirty="0"/>
              <a:t>right.</a:t>
            </a:r>
          </a:p>
        </p:txBody>
      </p:sp>
      <p:sp>
        <p:nvSpPr>
          <p:cNvPr id="4" name="Slide Number Placeholder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endParaRPr lang="en-US"/>
          </a:p>
        </p:txBody>
      </p:sp>
    </p:spTree>
    <p:extLst>
      <p:ext uri="{BB962C8B-B14F-4D97-AF65-F5344CB8AC3E}">
        <p14:creationId xmlns:p14="http://schemas.microsoft.com/office/powerpoint/2010/main" val="59904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baseline="0">
              <a:solidFill>
                <a:schemeClr val="dk1"/>
              </a:solidFill>
              <a:latin typeface="Arial"/>
              <a:ea typeface="Arial"/>
              <a:cs typeface="Arial"/>
              <a:sym typeface="Arial"/>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7" name="Shape 1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CA" sz="1200" b="0" i="0" u="none" strike="noStrike" cap="none" baseline="0" dirty="0">
                <a:solidFill>
                  <a:schemeClr val="dk1"/>
                </a:solidFill>
                <a:latin typeface="Calibri"/>
                <a:ea typeface="Calibri"/>
                <a:cs typeface="Calibri"/>
                <a:sym typeface="Calibri"/>
              </a:rPr>
              <a:t>Liability Laws are considered one of the most important and powerful incentive mechanism. Because of a liability law, we behave properly and do not emit much to the environment. The Liability Laws require the polluters to be responsible for the damages created by their emissions/pollutions. If there is no such a law, then obviously the polluters would not have any incentive to reduce their emissions because of the total abatement costs. Now because of the Laws, the polluters would think how to minimize their pollution related costs, say the total costs. That total costs consist of two components: Total Damage Costs (created by the polluter’s emission) and Total Abatement Costs (TAC) if the polluter decides to reduce the emission to a certain level.</a:t>
            </a:r>
            <a:endParaRPr sz="1200" b="0" i="0" u="none" strike="noStrike" cap="none" baseline="0" dirty="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shows a specific example of how a polluter achieves the socially efficient level of emission that minimizes the polluter’s total costs (=TD+TAC). This exercise are shown more detailed in the MS Excel spreadsheet posted to D2L. When you open the Excel file and first worksheet, you will see a table shown all the possible total costs for each level of emission, and also the MAC and MD functions. For example, when E=0 (if the polluter decides to totally eliminate the emission from 80 to 0), the good news would be the polluter would not need to pay any damage compensation because obviously there would be no damage because of zero emission. In this case, TD=0, but there would be a huge TAC. At E=0, MAC=800, so then the TAC would be ($800x80)/2=$32000 (the whole entire triangle under the MAC line). The other extreme case would be E=80, which means the polluter doesn’t want to spend any money on emission reduction. In this case, obviously, the polluter must pay the damage compensation, which would be equal to TD (=$480x80/2=$19200, where MD=480 at E=80), but the good news would be TAC=0. The MS Excel worksheet shows all the total costs for each level of emission, and as the table shows the polluter’s optimal (cost minimizing) level of emission would be E=50. This amount simply can be found by equating the two functions: MD=6E and MAC=800-10E. If we equate the two functions, then 6E=800-10E. After solving this equation, we will get E=50.</a:t>
            </a:r>
          </a:p>
        </p:txBody>
      </p:sp>
      <p:sp>
        <p:nvSpPr>
          <p:cNvPr id="4" name="Slide Number Placeholder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endParaRPr lang="en-US"/>
          </a:p>
        </p:txBody>
      </p:sp>
    </p:spTree>
    <p:extLst>
      <p:ext uri="{BB962C8B-B14F-4D97-AF65-F5344CB8AC3E}">
        <p14:creationId xmlns:p14="http://schemas.microsoft.com/office/powerpoint/2010/main" val="285225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81384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baseline="0">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CA" sz="1200" b="0" i="0" u="none" strike="noStrike" cap="none" baseline="0" dirty="0">
                <a:solidFill>
                  <a:schemeClr val="dk1"/>
                </a:solidFill>
                <a:latin typeface="Calibri"/>
                <a:ea typeface="Calibri"/>
                <a:cs typeface="Calibri"/>
                <a:sym typeface="Calibri"/>
              </a:rPr>
              <a:t>We use the graph shown in this slide for the following two case analysis of property right assignments. The first case is considering the case where the polluter (Chemical Company) holds property rights to the river or lake. Let’s suppose that if the polluter holds the property rights to the river, then it would not have any interest to reduce the emission (chemical effluents) to the river because it is costly (which is equivalent to TAC). Here we will use the same MS Excel file, but a different worksheet (“PR-to-</a:t>
            </a:r>
            <a:r>
              <a:rPr lang="en-CA" sz="1200" b="0" i="0" u="none" strike="noStrike" cap="none" baseline="0" dirty="0" err="1">
                <a:solidFill>
                  <a:schemeClr val="dk1"/>
                </a:solidFill>
                <a:latin typeface="Calibri"/>
                <a:ea typeface="Calibri"/>
                <a:cs typeface="Calibri"/>
                <a:sym typeface="Calibri"/>
              </a:rPr>
              <a:t>ChemicalCo</a:t>
            </a:r>
            <a:r>
              <a:rPr lang="en-CA" sz="1200" b="0" i="0" u="none" strike="noStrike" cap="none" baseline="0" dirty="0">
                <a:solidFill>
                  <a:schemeClr val="dk1"/>
                </a:solidFill>
                <a:latin typeface="Calibri"/>
                <a:ea typeface="Calibri"/>
                <a:cs typeface="Calibri"/>
                <a:sym typeface="Calibri"/>
              </a:rPr>
              <a:t>”) in it. So then there could be a question “How can an incentive for the polluter to reduce emission be created?” The fishing farm that uses the same river (but in this case it becomes the victim of the pollution) could create an incentive by offering a payment to the polluter. Let’s suppose the fishing farm could offer the amount that equals two times of the abatement cost incurred to the polluter company. That could create an incentive for the polluter/property right holder company (Chemical company). Then there could be another very important question “How could the fishing farm benefit from this agreement? Pay to the chemical company would be a huge costs?” The fishing farm’s total benefits would be equal to how much damage could be reduced. Although the fishing farm pays offer money to the chemical company, but the total benefits (reduced damage) would be greater than the total costs (2xTAC), which is the payment to the chemical company.</a:t>
            </a:r>
          </a:p>
          <a:p>
            <a:pPr marL="0" marR="0" lvl="0" indent="0" algn="l" rtl="0">
              <a:spcBef>
                <a:spcPts val="0"/>
              </a:spcBef>
              <a:buNone/>
            </a:pPr>
            <a:r>
              <a:rPr lang="en-CA" sz="1200" b="0" i="0" u="none" strike="noStrike" cap="none" baseline="0" dirty="0">
                <a:solidFill>
                  <a:schemeClr val="dk1"/>
                </a:solidFill>
                <a:latin typeface="Calibri"/>
                <a:ea typeface="Calibri"/>
                <a:cs typeface="Calibri"/>
                <a:sym typeface="Calibri"/>
              </a:rPr>
              <a:t>The starting point for this case analysis is E=80 because this emission amount should be maximum possible emission from the polluter. If the polluter does nothing then obviously there would be no abatement cost (TAC=0), but the Total Damage (TD) for the fishing farm would be ($480x80)/2=$19,200 (which would be the maximum damage cost). Now if the polluter company starts to reduce the emission, say by 10 units, then TAC would be $100x(80-70)/2=$500, where $100 is MAC at E=70. So it means the fishing farm will offer 2*500=$1000 to the polluter company, which actually would raise their interest to reduce the emission (because they spend 500 as a TAC, but will get 1000 from the fishing farm as an offer money). How about the fishing farm? Although the fishing farm pays $1000 to the chemical company (total cost for the fishing farm), the damage reduction would be 19200-14700=4500 (total benefit for the fishing farm). Therefore, the total benefits exceed the total costs for the fishing farm, it is beneficial for the fishing farm too. All the possible net benefits for both sides can be found from the MS Excel worksheet. From the table, we find out that at E=50 both parties better off and the total net benefits are maximum ($2700 for Fishery and $4500 for Chemical company and the total becomes $7200).</a:t>
            </a:r>
            <a:endParaRPr sz="1200" b="0" i="0" u="none" strike="noStrike" cap="none" baseline="0" dirty="0">
              <a:solidFill>
                <a:schemeClr val="dk1"/>
              </a:solidFill>
              <a:latin typeface="Calibri"/>
              <a:ea typeface="Calibri"/>
              <a:cs typeface="Calibri"/>
              <a:sym typeface="Calibri"/>
            </a:endParaRP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629400" y="274637"/>
            <a:ext cx="2057400" cy="585152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spcBef>
                <a:spcPts val="0"/>
              </a:spcBef>
              <a:buNone/>
              <a:defRPr/>
            </a:lvl1pPr>
          </a:lstStyle>
          <a:p>
            <a:endParaRPr/>
          </a:p>
        </p:txBody>
      </p:sp>
      <p:sp>
        <p:nvSpPr>
          <p:cNvPr id="79" name="Shape 79"/>
          <p:cNvSpPr txBox="1"/>
          <p:nvPr/>
        </p:nvSpPr>
        <p:spPr>
          <a:xfrm rot="5400000">
            <a:off x="4732337" y="2171687"/>
            <a:ext cx="5851525" cy="20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Click to edit Master title style</a:t>
            </a: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1" name="Shape 2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685800" y="2130425"/>
            <a:ext cx="7772400" cy="147002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203289" y="1340768"/>
            <a:ext cx="8737422" cy="3542699"/>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US" sz="5400" b="1" i="0" u="none" strike="noStrike" cap="none" baseline="0" dirty="0">
                <a:solidFill>
                  <a:schemeClr val="dk1"/>
                </a:solidFill>
                <a:latin typeface="Calibri"/>
                <a:ea typeface="Calibri"/>
                <a:cs typeface="Calibri"/>
                <a:sym typeface="Calibri"/>
              </a:rPr>
              <a:t>Chapter </a:t>
            </a:r>
            <a:r>
              <a:rPr lang="en-US" sz="5400" b="1" dirty="0">
                <a:solidFill>
                  <a:schemeClr val="dk1"/>
                </a:solidFill>
                <a:latin typeface="Calibri"/>
                <a:ea typeface="Calibri"/>
                <a:cs typeface="Calibri"/>
                <a:sym typeface="Calibri"/>
              </a:rPr>
              <a:t>10</a:t>
            </a:r>
            <a:br>
              <a:rPr lang="en-US" sz="5400" b="1" i="0" u="none" strike="noStrike" cap="none" baseline="0" dirty="0">
                <a:solidFill>
                  <a:schemeClr val="dk1"/>
                </a:solidFill>
                <a:latin typeface="Calibri"/>
                <a:ea typeface="Calibri"/>
                <a:cs typeface="Calibri"/>
                <a:sym typeface="Calibri"/>
              </a:rPr>
            </a:br>
            <a:r>
              <a:rPr lang="en-US" sz="3200" dirty="0">
                <a:solidFill>
                  <a:schemeClr val="dk1"/>
                </a:solidFill>
                <a:latin typeface="Calibri"/>
                <a:ea typeface="Calibri"/>
                <a:cs typeface="Calibri"/>
                <a:sym typeface="Calibri"/>
              </a:rPr>
              <a:t>Liability Laws, Property Rights,</a:t>
            </a:r>
          </a:p>
          <a:p>
            <a:pPr marL="0" marR="0" lvl="0" indent="0" algn="ctr" rtl="0">
              <a:spcBef>
                <a:spcPts val="0"/>
              </a:spcBef>
              <a:buClr>
                <a:schemeClr val="dk1"/>
              </a:buClr>
              <a:buSzPct val="34375"/>
              <a:buFont typeface="Arial"/>
              <a:buNone/>
            </a:pPr>
            <a:r>
              <a:rPr lang="en-US" sz="3200" dirty="0">
                <a:solidFill>
                  <a:schemeClr val="dk1"/>
                </a:solidFill>
                <a:latin typeface="Calibri"/>
                <a:ea typeface="Calibri"/>
                <a:cs typeface="Calibri"/>
                <a:sym typeface="Calibri"/>
              </a:rPr>
              <a:t>Green Goods</a:t>
            </a:r>
          </a:p>
          <a:p>
            <a:pPr marL="0" marR="0" lvl="0" indent="0" algn="ctr" rtl="0">
              <a:spcBef>
                <a:spcPts val="0"/>
              </a:spcBef>
              <a:buNone/>
            </a:pPr>
            <a:endParaRPr sz="3600" dirty="0">
              <a:solidFill>
                <a:schemeClr val="dk1"/>
              </a:solidFill>
              <a:latin typeface="Calibri"/>
              <a:ea typeface="Calibri"/>
              <a:cs typeface="Calibri"/>
              <a:sym typeface="Calibri"/>
            </a:endParaRPr>
          </a:p>
        </p:txBody>
      </p:sp>
      <p:sp>
        <p:nvSpPr>
          <p:cNvPr id="87" name="Shape 87"/>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89" name="Shape 8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1</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79511" y="274637"/>
            <a:ext cx="8712967" cy="85010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lvl="0" rtl="0">
              <a:spcBef>
                <a:spcPts val="0"/>
              </a:spcBef>
              <a:buClr>
                <a:schemeClr val="dk1"/>
              </a:buClr>
              <a:buSzPct val="25000"/>
              <a:buFont typeface="Calibri"/>
              <a:buNone/>
            </a:pPr>
            <a:br>
              <a:rPr lang="en-US" sz="3600" dirty="0">
                <a:solidFill>
                  <a:schemeClr val="dk1"/>
                </a:solidFill>
                <a:latin typeface="Calibri"/>
                <a:ea typeface="Calibri"/>
                <a:cs typeface="Calibri"/>
                <a:sym typeface="Calibri"/>
              </a:rPr>
            </a:br>
            <a:r>
              <a:rPr lang="en-US" sz="3600" b="1" dirty="0">
                <a:solidFill>
                  <a:schemeClr val="dk1"/>
                </a:solidFill>
                <a:latin typeface="Calibri"/>
                <a:ea typeface="Calibri"/>
                <a:cs typeface="Calibri"/>
                <a:sym typeface="Calibri"/>
              </a:rPr>
              <a:t>Case 2:</a:t>
            </a:r>
            <a:r>
              <a:rPr lang="en-US" sz="3600" dirty="0">
                <a:solidFill>
                  <a:schemeClr val="dk1"/>
                </a:solidFill>
                <a:latin typeface="Calibri"/>
                <a:ea typeface="Calibri"/>
                <a:cs typeface="Calibri"/>
                <a:sym typeface="Calibri"/>
              </a:rPr>
              <a:t> The </a:t>
            </a:r>
            <a:r>
              <a:rPr lang="en-US" sz="3600" dirty="0" err="1">
                <a:solidFill>
                  <a:schemeClr val="dk1"/>
                </a:solidFill>
                <a:latin typeface="Calibri"/>
                <a:ea typeface="Calibri"/>
                <a:cs typeface="Calibri"/>
                <a:sym typeface="Calibri"/>
              </a:rPr>
              <a:t>Pollutee</a:t>
            </a:r>
            <a:r>
              <a:rPr lang="en-US" sz="3600" dirty="0">
                <a:solidFill>
                  <a:schemeClr val="dk1"/>
                </a:solidFill>
                <a:latin typeface="Calibri"/>
                <a:ea typeface="Calibri"/>
                <a:cs typeface="Calibri"/>
                <a:sym typeface="Calibri"/>
              </a:rPr>
              <a:t> Holds Property Rights</a:t>
            </a:r>
          </a:p>
          <a:p>
            <a:pPr marL="0" marR="0" lvl="0" indent="0" algn="ctr" rtl="0">
              <a:spcBef>
                <a:spcPts val="0"/>
              </a:spcBef>
              <a:buClr>
                <a:schemeClr val="dk1"/>
              </a:buClr>
              <a:buFont typeface="Calibri"/>
              <a:buNone/>
            </a:pPr>
            <a:endParaRPr sz="3600" dirty="0">
              <a:solidFill>
                <a:schemeClr val="dk1"/>
              </a:solidFill>
              <a:latin typeface="Calibri"/>
              <a:ea typeface="Calibri"/>
              <a:cs typeface="Calibri"/>
              <a:sym typeface="Calibri"/>
            </a:endParaRPr>
          </a:p>
        </p:txBody>
      </p:sp>
      <p:sp>
        <p:nvSpPr>
          <p:cNvPr id="142" name="Shape 142"/>
          <p:cNvSpPr txBox="1">
            <a:spLocks noGrp="1"/>
          </p:cNvSpPr>
          <p:nvPr>
            <p:ph type="body" idx="1"/>
          </p:nvPr>
        </p:nvSpPr>
        <p:spPr>
          <a:xfrm>
            <a:off x="457200" y="1905000"/>
            <a:ext cx="8229600" cy="4221162"/>
          </a:xfrm>
          <a:prstGeom prst="rect">
            <a:avLst/>
          </a:prstGeom>
          <a:noFill/>
          <a:ln>
            <a:noFill/>
          </a:ln>
        </p:spPr>
        <p:txBody>
          <a:bodyPr lIns="91425" tIns="45700" rIns="91425" bIns="45700" anchor="t" anchorCtr="0">
            <a:noAutofit/>
          </a:bodyPr>
          <a:lstStyle/>
          <a:p>
            <a:pPr marL="88900" marR="0" lvl="0" indent="0" algn="l" rtl="0">
              <a:spcBef>
                <a:spcPts val="590"/>
              </a:spcBef>
              <a:buClr>
                <a:schemeClr val="dk1"/>
              </a:buClr>
              <a:buSzPct val="100000"/>
              <a:buNone/>
            </a:pPr>
            <a:r>
              <a:rPr lang="en-US" sz="2400" dirty="0">
                <a:solidFill>
                  <a:schemeClr val="dk1"/>
                </a:solidFill>
                <a:latin typeface="Calibri"/>
                <a:ea typeface="Calibri"/>
                <a:cs typeface="Calibri"/>
                <a:sym typeface="Calibri"/>
              </a:rPr>
              <a:t>If the </a:t>
            </a:r>
            <a:r>
              <a:rPr lang="en-US" sz="2400" b="1" dirty="0">
                <a:solidFill>
                  <a:schemeClr val="dk1"/>
                </a:solidFill>
                <a:latin typeface="Calibri"/>
                <a:ea typeface="Calibri"/>
                <a:cs typeface="Calibri"/>
                <a:sym typeface="Calibri"/>
              </a:rPr>
              <a:t>property right to the river belongs to the fishery </a:t>
            </a:r>
            <a:r>
              <a:rPr lang="en-US" sz="2400" dirty="0">
                <a:solidFill>
                  <a:schemeClr val="dk1"/>
                </a:solidFill>
                <a:latin typeface="Calibri"/>
                <a:ea typeface="Calibri"/>
                <a:cs typeface="Calibri"/>
                <a:sym typeface="Calibri"/>
              </a:rPr>
              <a:t>the starting point will presumably be clean water; that is, zero emissions from the chemical factory. If the chemical factory wants to release any amount of effluent, it will have to bargain with and compensate the fishery.</a:t>
            </a:r>
          </a:p>
          <a:p>
            <a:pPr marL="88900" marR="0" lvl="0" indent="0" algn="l" rtl="0">
              <a:spcBef>
                <a:spcPts val="590"/>
              </a:spcBef>
              <a:buClr>
                <a:schemeClr val="dk1"/>
              </a:buClr>
              <a:buSzPct val="100000"/>
              <a:buNone/>
            </a:pPr>
            <a:endParaRPr lang="en-US" sz="2400" dirty="0">
              <a:solidFill>
                <a:schemeClr val="dk1"/>
              </a:solidFill>
              <a:latin typeface="Calibri"/>
              <a:ea typeface="Calibri"/>
              <a:cs typeface="Calibri"/>
              <a:sym typeface="Calibri"/>
            </a:endParaRPr>
          </a:p>
          <a:p>
            <a:pPr marL="88900" marR="0" lvl="0" indent="0" algn="l" rtl="0">
              <a:spcBef>
                <a:spcPts val="590"/>
              </a:spcBef>
              <a:buClr>
                <a:schemeClr val="dk1"/>
              </a:buClr>
              <a:buSzPct val="100000"/>
              <a:buNone/>
            </a:pPr>
            <a:r>
              <a:rPr lang="en-US" sz="2400" b="1" dirty="0">
                <a:solidFill>
                  <a:schemeClr val="dk1"/>
                </a:solidFill>
                <a:latin typeface="Calibri"/>
                <a:ea typeface="Calibri"/>
                <a:cs typeface="Calibri"/>
                <a:sym typeface="Calibri"/>
              </a:rPr>
              <a:t>The Optimal Point: </a:t>
            </a:r>
            <a:r>
              <a:rPr lang="en-US" sz="2400" dirty="0">
                <a:solidFill>
                  <a:schemeClr val="dk1"/>
                </a:solidFill>
                <a:latin typeface="Calibri"/>
                <a:ea typeface="Calibri"/>
                <a:cs typeface="Calibri"/>
                <a:sym typeface="Calibri"/>
              </a:rPr>
              <a:t>The fishery will allow emissions as long as the </a:t>
            </a:r>
            <a:r>
              <a:rPr lang="en-US" sz="2400" i="1" dirty="0">
                <a:solidFill>
                  <a:srgbClr val="0070C0"/>
                </a:solidFill>
                <a:latin typeface="Calibri"/>
                <a:ea typeface="Calibri"/>
                <a:cs typeface="Calibri"/>
                <a:sym typeface="Calibri"/>
              </a:rPr>
              <a:t>payment at least covers their marginal damages</a:t>
            </a:r>
            <a:r>
              <a:rPr lang="en-US" sz="2400" dirty="0">
                <a:solidFill>
                  <a:schemeClr val="dk1"/>
                </a:solidFill>
                <a:latin typeface="Calibri"/>
                <a:ea typeface="Calibri"/>
                <a:cs typeface="Calibri"/>
                <a:sym typeface="Calibri"/>
              </a:rPr>
              <a:t>. This allows the socially efficient level of pollution to be reached. </a:t>
            </a:r>
          </a:p>
          <a:p>
            <a:pPr marL="0" marR="0" lvl="0" indent="0" algn="l" rtl="0">
              <a:lnSpc>
                <a:spcPct val="75000"/>
              </a:lnSpc>
              <a:spcBef>
                <a:spcPts val="590"/>
              </a:spcBef>
              <a:buNone/>
            </a:pPr>
            <a:endParaRPr sz="2400" dirty="0">
              <a:solidFill>
                <a:schemeClr val="dk1"/>
              </a:solidFill>
              <a:latin typeface="Calibri"/>
              <a:ea typeface="Calibri"/>
              <a:cs typeface="Calibri"/>
              <a:sym typeface="Calibri"/>
            </a:endParaRPr>
          </a:p>
          <a:p>
            <a:pPr marL="342900" marR="0" lvl="0" indent="-154940" algn="l" rtl="0">
              <a:lnSpc>
                <a:spcPct val="75000"/>
              </a:lnSpc>
              <a:spcBef>
                <a:spcPts val="592"/>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a:p>
            <a:pPr marL="342900" marR="0" lvl="0" indent="-342900" algn="l" rtl="0">
              <a:lnSpc>
                <a:spcPct val="75000"/>
              </a:lnSpc>
              <a:spcBef>
                <a:spcPts val="590"/>
              </a:spcBef>
              <a:buClr>
                <a:schemeClr val="dk1"/>
              </a:buClr>
              <a:buFont typeface="Arial"/>
              <a:buNone/>
            </a:pPr>
            <a:endParaRPr sz="2400" b="1" i="0" u="none" strike="noStrike" cap="none" baseline="0" dirty="0">
              <a:solidFill>
                <a:schemeClr val="dk1"/>
              </a:solidFill>
              <a:latin typeface="Calibri"/>
              <a:ea typeface="Calibri"/>
              <a:cs typeface="Calibri"/>
              <a:sym typeface="Calibri"/>
            </a:endParaRPr>
          </a:p>
        </p:txBody>
      </p:sp>
      <p:sp>
        <p:nvSpPr>
          <p:cNvPr id="143" name="Shape 143"/>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Property Rights</a:t>
            </a:r>
          </a:p>
        </p:txBody>
      </p:sp>
      <p:sp>
        <p:nvSpPr>
          <p:cNvPr id="150" name="Shape 150"/>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
        <p:nvSpPr>
          <p:cNvPr id="151" name="Shape 151"/>
          <p:cNvSpPr txBox="1"/>
          <p:nvPr/>
        </p:nvSpPr>
        <p:spPr>
          <a:xfrm>
            <a:off x="518675" y="1849650"/>
            <a:ext cx="8106599" cy="4110900"/>
          </a:xfrm>
          <a:prstGeom prst="rect">
            <a:avLst/>
          </a:prstGeom>
          <a:noFill/>
          <a:ln>
            <a:noFill/>
          </a:ln>
        </p:spPr>
        <p:txBody>
          <a:bodyPr lIns="91425" tIns="91425" rIns="91425" bIns="91425" anchor="t" anchorCtr="0">
            <a:noAutofit/>
          </a:bodyPr>
          <a:lstStyle/>
          <a:p>
            <a:pPr marL="457200" lvl="0" indent="-381000" rtl="0">
              <a:spcBef>
                <a:spcPts val="0"/>
              </a:spcBef>
              <a:buClr>
                <a:srgbClr val="000000"/>
              </a:buClr>
              <a:buSzPct val="100000"/>
              <a:buFont typeface="Calibri"/>
              <a:buChar char="●"/>
            </a:pPr>
            <a:r>
              <a:rPr lang="en-US" sz="2400" dirty="0">
                <a:latin typeface="Calibri"/>
                <a:ea typeface="Calibri"/>
                <a:cs typeface="Calibri"/>
                <a:sym typeface="Calibri"/>
              </a:rPr>
              <a:t>Bargaining between the two parties allows each to benefit by either receiving payment for damages or reducing their marginal abatement cost. </a:t>
            </a:r>
          </a:p>
          <a:p>
            <a:pPr lvl="0" rtl="0">
              <a:spcBef>
                <a:spcPts val="0"/>
              </a:spcBef>
              <a:buNone/>
            </a:pPr>
            <a:endParaRPr sz="2400" dirty="0">
              <a:latin typeface="Calibri"/>
              <a:ea typeface="Calibri"/>
              <a:cs typeface="Calibri"/>
              <a:sym typeface="Calibri"/>
            </a:endParaRPr>
          </a:p>
          <a:p>
            <a:pPr marL="457200" lvl="0" indent="-381000">
              <a:spcBef>
                <a:spcPts val="0"/>
              </a:spcBef>
              <a:buClr>
                <a:srgbClr val="000000"/>
              </a:buClr>
              <a:buSzPct val="100000"/>
              <a:buFont typeface="Calibri"/>
              <a:buChar char="●"/>
            </a:pPr>
            <a:r>
              <a:rPr lang="en-US" sz="2400" dirty="0">
                <a:latin typeface="Calibri"/>
                <a:ea typeface="Calibri"/>
                <a:cs typeface="Calibri"/>
                <a:sym typeface="Calibri"/>
              </a:rPr>
              <a:t>We see that the same equilibrium output of pollution can be obtained with either party holding the secure property right to the river.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15524" y="227012"/>
            <a:ext cx="8712899" cy="82572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Coase Theorem </a:t>
            </a:r>
          </a:p>
        </p:txBody>
      </p:sp>
      <p:sp>
        <p:nvSpPr>
          <p:cNvPr id="158" name="Shape 158"/>
          <p:cNvSpPr txBox="1">
            <a:spLocks noGrp="1"/>
          </p:cNvSpPr>
          <p:nvPr>
            <p:ph type="body" idx="1"/>
          </p:nvPr>
        </p:nvSpPr>
        <p:spPr>
          <a:xfrm>
            <a:off x="241533" y="1441493"/>
            <a:ext cx="8445266" cy="4526100"/>
          </a:xfrm>
          <a:prstGeom prst="rect">
            <a:avLst/>
          </a:prstGeom>
          <a:noFill/>
          <a:ln>
            <a:noFill/>
          </a:ln>
        </p:spPr>
        <p:txBody>
          <a:bodyPr lIns="91425" tIns="45700" rIns="91425" bIns="45700" anchor="t" anchorCtr="0">
            <a:noAutofit/>
          </a:bodyPr>
          <a:lstStyle/>
          <a:p>
            <a:pPr marL="457200" lvl="0" indent="-419100" rtl="0">
              <a:lnSpc>
                <a:spcPct val="90000"/>
              </a:lnSpc>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Net social gains are dependent on who has the property rights to environmental resources.</a:t>
            </a:r>
          </a:p>
          <a:p>
            <a:pPr marL="0" lvl="0" indent="0" rtl="0">
              <a:lnSpc>
                <a:spcPct val="90000"/>
              </a:lnSpc>
              <a:spcBef>
                <a:spcPts val="0"/>
              </a:spcBef>
              <a:buNone/>
            </a:pPr>
            <a:endParaRPr sz="3000" dirty="0">
              <a:solidFill>
                <a:schemeClr val="dk1"/>
              </a:solidFill>
              <a:latin typeface="Calibri"/>
              <a:ea typeface="Calibri"/>
              <a:cs typeface="Calibri"/>
              <a:sym typeface="Calibri"/>
            </a:endParaRPr>
          </a:p>
          <a:p>
            <a:pPr marL="457200" lvl="0" indent="-419100" rtl="0">
              <a:lnSpc>
                <a:spcPct val="90000"/>
              </a:lnSpc>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The key is to clearly define property rights</a:t>
            </a:r>
          </a:p>
          <a:p>
            <a:pPr marL="811213" lvl="0" indent="-393700" rtl="0">
              <a:lnSpc>
                <a:spcPct val="90000"/>
              </a:lnSpc>
              <a:spcBef>
                <a:spcPts val="520"/>
              </a:spcBef>
              <a:buClr>
                <a:schemeClr val="dk1"/>
              </a:buClr>
              <a:buSzPct val="100000"/>
              <a:buFont typeface="Calibri"/>
              <a:buChar char="-"/>
            </a:pPr>
            <a:r>
              <a:rPr lang="en-US" sz="2600" dirty="0">
                <a:solidFill>
                  <a:schemeClr val="dk1"/>
                </a:solidFill>
                <a:latin typeface="Calibri"/>
                <a:ea typeface="Calibri"/>
                <a:cs typeface="Calibri"/>
                <a:sym typeface="Calibri"/>
              </a:rPr>
              <a:t>Does the polluter have the right to pollute?</a:t>
            </a:r>
            <a:endParaRPr lang="en-US" dirty="0">
              <a:solidFill>
                <a:schemeClr val="dk1"/>
              </a:solidFill>
              <a:latin typeface="Calibri"/>
              <a:ea typeface="Calibri"/>
              <a:cs typeface="Calibri"/>
              <a:sym typeface="Calibri"/>
            </a:endParaRPr>
          </a:p>
          <a:p>
            <a:pPr marL="811213" lvl="0" indent="-393700" rtl="0">
              <a:lnSpc>
                <a:spcPct val="90000"/>
              </a:lnSpc>
              <a:spcBef>
                <a:spcPts val="520"/>
              </a:spcBef>
              <a:buClr>
                <a:schemeClr val="dk1"/>
              </a:buClr>
              <a:buSzPct val="100000"/>
              <a:buFont typeface="Calibri"/>
              <a:buChar char="-"/>
            </a:pPr>
            <a:r>
              <a:rPr lang="en-US" sz="2600" dirty="0">
                <a:solidFill>
                  <a:schemeClr val="dk1"/>
                </a:solidFill>
                <a:latin typeface="Calibri"/>
                <a:ea typeface="Calibri"/>
                <a:cs typeface="Calibri"/>
                <a:sym typeface="Calibri"/>
              </a:rPr>
              <a:t>Or does the public have the right to a pristine environment?</a:t>
            </a:r>
          </a:p>
          <a:p>
            <a:pPr marL="0" indent="0" rtl="0">
              <a:spcBef>
                <a:spcPts val="520"/>
              </a:spcBef>
              <a:buNone/>
            </a:pPr>
            <a:endParaRPr sz="2600" dirty="0">
              <a:solidFill>
                <a:schemeClr val="dk1"/>
              </a:solidFill>
              <a:latin typeface="Calibri"/>
              <a:ea typeface="Calibri"/>
              <a:cs typeface="Calibri"/>
              <a:sym typeface="Calibri"/>
            </a:endParaRPr>
          </a:p>
          <a:p>
            <a:pPr marL="457200" lvl="0" indent="-393700" rtl="0">
              <a:spcBef>
                <a:spcPts val="520"/>
              </a:spcBef>
              <a:buClr>
                <a:schemeClr val="dk1"/>
              </a:buClr>
              <a:buSzPct val="100000"/>
              <a:buFont typeface="Calibri"/>
              <a:buChar char="•"/>
            </a:pPr>
            <a:r>
              <a:rPr lang="en-US" sz="3000" dirty="0">
                <a:solidFill>
                  <a:schemeClr val="dk1"/>
                </a:solidFill>
                <a:latin typeface="Calibri"/>
                <a:ea typeface="Calibri"/>
                <a:cs typeface="Calibri"/>
                <a:sym typeface="Calibri"/>
              </a:rPr>
              <a:t>This can allow for the socially efficient level of pollution to be reached, regardless of the starting point. </a:t>
            </a:r>
          </a:p>
          <a:p>
            <a:pPr marL="0" marR="0" lvl="0" indent="0" algn="l" rtl="0">
              <a:spcBef>
                <a:spcPts val="640"/>
              </a:spcBef>
              <a:buNone/>
            </a:pPr>
            <a:endParaRPr sz="3000" dirty="0">
              <a:solidFill>
                <a:schemeClr val="dk1"/>
              </a:solidFill>
              <a:latin typeface="Calibri"/>
              <a:ea typeface="Calibri"/>
              <a:cs typeface="Calibri"/>
              <a:sym typeface="Calibri"/>
            </a:endParaRPr>
          </a:p>
          <a:p>
            <a:pPr marL="0" marR="0" lvl="0" indent="0" algn="l" rtl="0">
              <a:spcBef>
                <a:spcPts val="640"/>
              </a:spcBef>
              <a:buNone/>
            </a:pPr>
            <a:endParaRPr sz="3200" dirty="0">
              <a:solidFill>
                <a:schemeClr val="dk1"/>
              </a:solidFill>
              <a:latin typeface="Calibri"/>
              <a:ea typeface="Calibri"/>
              <a:cs typeface="Calibri"/>
              <a:sym typeface="Calibri"/>
            </a:endParaRPr>
          </a:p>
        </p:txBody>
      </p:sp>
      <p:sp>
        <p:nvSpPr>
          <p:cNvPr id="159" name="Shape 159"/>
          <p:cNvSpPr txBox="1">
            <a:spLocks noGrp="1"/>
          </p:cNvSpPr>
          <p:nvPr>
            <p:ph type="ftr" idx="11"/>
          </p:nvPr>
        </p:nvSpPr>
        <p:spPr>
          <a:xfrm>
            <a:off x="3124175" y="6490737"/>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60" name="Shape 1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12</a:t>
            </a:fld>
            <a:endParaRPr lang="en-US" sz="1200" b="0" i="0" u="none" strike="noStrike" cap="none" baseline="0">
              <a:solidFill>
                <a:srgbClr val="888888"/>
              </a:solidFill>
              <a:latin typeface="Calibri"/>
              <a:ea typeface="Calibri"/>
              <a:cs typeface="Calibri"/>
              <a:sym typeface="Calibri"/>
            </a:endParaRPr>
          </a:p>
        </p:txBody>
      </p:sp>
      <p:sp>
        <p:nvSpPr>
          <p:cNvPr id="161" name="Shape 161"/>
          <p:cNvSpPr txBox="1"/>
          <p:nvPr/>
        </p:nvSpPr>
        <p:spPr>
          <a:xfrm>
            <a:off x="215527" y="648866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C63D-3C29-48CF-9695-4CF2462D47B2}"/>
              </a:ext>
            </a:extLst>
          </p:cNvPr>
          <p:cNvSpPr>
            <a:spLocks noGrp="1"/>
          </p:cNvSpPr>
          <p:nvPr>
            <p:ph type="title"/>
          </p:nvPr>
        </p:nvSpPr>
        <p:spPr/>
        <p:txBody>
          <a:bodyPr/>
          <a:lstStyle/>
          <a:p>
            <a:r>
              <a:rPr lang="en-CA" sz="3200" dirty="0"/>
              <a:t>Group Work: Finding Net Social Gains under different Property Rights Assignments</a:t>
            </a:r>
          </a:p>
        </p:txBody>
      </p:sp>
      <p:sp>
        <p:nvSpPr>
          <p:cNvPr id="4" name="Slide Number Placeholder 3">
            <a:extLst>
              <a:ext uri="{FF2B5EF4-FFF2-40B4-BE49-F238E27FC236}">
                <a16:creationId xmlns:a16="http://schemas.microsoft.com/office/drawing/2014/main" id="{088C0B4C-3916-4EF2-B465-AD5FC04F5893}"/>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endParaRPr lang="en-US"/>
          </a:p>
        </p:txBody>
      </p:sp>
      <p:pic>
        <p:nvPicPr>
          <p:cNvPr id="5" name="Picture 4">
            <a:extLst>
              <a:ext uri="{FF2B5EF4-FFF2-40B4-BE49-F238E27FC236}">
                <a16:creationId xmlns:a16="http://schemas.microsoft.com/office/drawing/2014/main" id="{CB85A878-748A-4084-8FBD-F01B0116CB38}"/>
              </a:ext>
            </a:extLst>
          </p:cNvPr>
          <p:cNvPicPr>
            <a:picLocks noChangeAspect="1"/>
          </p:cNvPicPr>
          <p:nvPr/>
        </p:nvPicPr>
        <p:blipFill>
          <a:blip r:embed="rId3">
            <a:lum bright="16000" contrast="-26000"/>
          </a:blip>
          <a:stretch>
            <a:fillRect/>
          </a:stretch>
        </p:blipFill>
        <p:spPr>
          <a:xfrm>
            <a:off x="1548831" y="1772816"/>
            <a:ext cx="6094778" cy="4583534"/>
          </a:xfrm>
          <a:prstGeom prst="rect">
            <a:avLst/>
          </a:prstGeom>
        </p:spPr>
      </p:pic>
    </p:spTree>
    <p:extLst>
      <p:ext uri="{BB962C8B-B14F-4D97-AF65-F5344CB8AC3E}">
        <p14:creationId xmlns:p14="http://schemas.microsoft.com/office/powerpoint/2010/main" val="7602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FF27CD-FE9A-48E2-9010-34B84B4E2CE5}"/>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endParaRPr lang="en-US"/>
          </a:p>
        </p:txBody>
      </p:sp>
      <p:graphicFrame>
        <p:nvGraphicFramePr>
          <p:cNvPr id="5" name="Table 4">
            <a:extLst>
              <a:ext uri="{FF2B5EF4-FFF2-40B4-BE49-F238E27FC236}">
                <a16:creationId xmlns:a16="http://schemas.microsoft.com/office/drawing/2014/main" id="{6E6D8C3B-75E5-4A73-B50F-B7227F191C5D}"/>
              </a:ext>
            </a:extLst>
          </p:cNvPr>
          <p:cNvGraphicFramePr>
            <a:graphicFrameLocks noGrp="1"/>
          </p:cNvGraphicFramePr>
          <p:nvPr>
            <p:extLst>
              <p:ext uri="{D42A27DB-BD31-4B8C-83A1-F6EECF244321}">
                <p14:modId xmlns:p14="http://schemas.microsoft.com/office/powerpoint/2010/main" val="2010064457"/>
              </p:ext>
            </p:extLst>
          </p:nvPr>
        </p:nvGraphicFramePr>
        <p:xfrm>
          <a:off x="457201" y="341064"/>
          <a:ext cx="8435278" cy="5923528"/>
        </p:xfrm>
        <a:graphic>
          <a:graphicData uri="http://schemas.openxmlformats.org/drawingml/2006/table">
            <a:tbl>
              <a:tblPr firstRow="1" bandRow="1"/>
              <a:tblGrid>
                <a:gridCol w="2818655">
                  <a:extLst>
                    <a:ext uri="{9D8B030D-6E8A-4147-A177-3AD203B41FA5}">
                      <a16:colId xmlns:a16="http://schemas.microsoft.com/office/drawing/2014/main" val="3731238233"/>
                    </a:ext>
                  </a:extLst>
                </a:gridCol>
                <a:gridCol w="2625934">
                  <a:extLst>
                    <a:ext uri="{9D8B030D-6E8A-4147-A177-3AD203B41FA5}">
                      <a16:colId xmlns:a16="http://schemas.microsoft.com/office/drawing/2014/main" val="3071119191"/>
                    </a:ext>
                  </a:extLst>
                </a:gridCol>
                <a:gridCol w="2990689">
                  <a:extLst>
                    <a:ext uri="{9D8B030D-6E8A-4147-A177-3AD203B41FA5}">
                      <a16:colId xmlns:a16="http://schemas.microsoft.com/office/drawing/2014/main" val="3175686244"/>
                    </a:ext>
                  </a:extLst>
                </a:gridCol>
              </a:tblGrid>
              <a:tr h="475042">
                <a:tc gridSpan="3">
                  <a:txBody>
                    <a:bodyPr/>
                    <a:lstStyle/>
                    <a:p>
                      <a:pPr algn="ctr"/>
                      <a:r>
                        <a:rPr lang="en-CA" sz="1800" dirty="0"/>
                        <a:t>Property rights belong to the Fishery: Equilibrium at E* compared to E=0</a:t>
                      </a:r>
                    </a:p>
                  </a:txBody>
                  <a:tcPr>
                    <a:solidFill>
                      <a:schemeClr val="accent5">
                        <a:lumMod val="40000"/>
                        <a:lumOff val="60000"/>
                      </a:schemeClr>
                    </a:solidFill>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2764457609"/>
                  </a:ext>
                </a:extLst>
              </a:tr>
              <a:tr h="475042">
                <a:tc>
                  <a:txBody>
                    <a:bodyPr/>
                    <a:lstStyle/>
                    <a:p>
                      <a:endParaRPr lang="en-CA" sz="1800" dirty="0"/>
                    </a:p>
                  </a:txBody>
                  <a:tcPr/>
                </a:tc>
                <a:tc>
                  <a:txBody>
                    <a:bodyPr/>
                    <a:lstStyle/>
                    <a:p>
                      <a:pPr algn="ctr"/>
                      <a:r>
                        <a:rPr lang="en-CA" sz="1800" b="1" dirty="0"/>
                        <a:t>Fishery</a:t>
                      </a:r>
                    </a:p>
                  </a:txBody>
                  <a:tcPr/>
                </a:tc>
                <a:tc>
                  <a:txBody>
                    <a:bodyPr/>
                    <a:lstStyle/>
                    <a:p>
                      <a:pPr algn="ctr"/>
                      <a:r>
                        <a:rPr lang="en-CA" sz="1800" b="1" dirty="0"/>
                        <a:t>Chemical Factory</a:t>
                      </a:r>
                    </a:p>
                  </a:txBody>
                  <a:tcPr/>
                </a:tc>
                <a:extLst>
                  <a:ext uri="{0D108BD9-81ED-4DB2-BD59-A6C34878D82A}">
                    <a16:rowId xmlns:a16="http://schemas.microsoft.com/office/drawing/2014/main" val="4041181035"/>
                  </a:ext>
                </a:extLst>
              </a:tr>
              <a:tr h="14773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Damages at E=0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Damages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TAC at E=0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TAC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Payment to Fishery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dirty="0"/>
                        <a:t>Net Gains</a:t>
                      </a:r>
                    </a:p>
                  </a:txBody>
                  <a:tcPr/>
                </a:tc>
                <a:tc>
                  <a:txBody>
                    <a:bodyPr/>
                    <a:lstStyle/>
                    <a:p>
                      <a:pPr algn="ctr"/>
                      <a:r>
                        <a:rPr lang="en-CA" sz="1800" dirty="0"/>
                        <a:t>0</a:t>
                      </a:r>
                    </a:p>
                    <a:p>
                      <a:pPr algn="ctr"/>
                      <a:r>
                        <a:rPr lang="en-CA" sz="1800" dirty="0"/>
                        <a:t>c</a:t>
                      </a:r>
                    </a:p>
                    <a:p>
                      <a:pPr algn="ctr"/>
                      <a:r>
                        <a:rPr lang="en-CA" sz="1800" dirty="0"/>
                        <a:t>-</a:t>
                      </a:r>
                    </a:p>
                    <a:p>
                      <a:pPr algn="ctr"/>
                      <a:r>
                        <a:rPr lang="en-CA" sz="1800" dirty="0"/>
                        <a:t>-</a:t>
                      </a:r>
                    </a:p>
                    <a:p>
                      <a:pPr algn="ctr"/>
                      <a:r>
                        <a:rPr lang="en-CA" sz="1800" dirty="0"/>
                        <a:t>+(</a:t>
                      </a:r>
                      <a:r>
                        <a:rPr lang="en-CA" sz="1800" dirty="0" err="1"/>
                        <a:t>b+c</a:t>
                      </a:r>
                      <a:r>
                        <a:rPr lang="en-CA" sz="1800" dirty="0"/>
                        <a:t>)</a:t>
                      </a:r>
                    </a:p>
                    <a:p>
                      <a:pPr algn="ctr"/>
                      <a:r>
                        <a:rPr lang="en-CA" sz="1800" dirty="0"/>
                        <a:t>[(</a:t>
                      </a:r>
                      <a:r>
                        <a:rPr lang="en-CA" sz="1800" dirty="0" err="1"/>
                        <a:t>b+c</a:t>
                      </a:r>
                      <a:r>
                        <a:rPr lang="en-CA" sz="1800" dirty="0"/>
                        <a:t>)-c]=b</a:t>
                      </a:r>
                    </a:p>
                  </a:txBody>
                  <a:tcPr/>
                </a:tc>
                <a:tc>
                  <a:txBody>
                    <a:bodyPr/>
                    <a:lstStyle/>
                    <a:p>
                      <a:pPr algn="ctr"/>
                      <a:r>
                        <a:rPr lang="en-CA" sz="1800" dirty="0"/>
                        <a:t>-</a:t>
                      </a:r>
                    </a:p>
                    <a:p>
                      <a:pPr algn="ctr"/>
                      <a:r>
                        <a:rPr lang="en-CA" sz="1800" dirty="0"/>
                        <a:t>-</a:t>
                      </a:r>
                    </a:p>
                    <a:p>
                      <a:pPr algn="ctr"/>
                      <a:r>
                        <a:rPr lang="en-CA" sz="1800" dirty="0" err="1"/>
                        <a:t>a+b+c+d</a:t>
                      </a:r>
                      <a:endParaRPr lang="en-CA" sz="1800" dirty="0"/>
                    </a:p>
                    <a:p>
                      <a:pPr algn="ctr"/>
                      <a:r>
                        <a:rPr lang="en-CA" sz="1800" dirty="0"/>
                        <a:t>-d</a:t>
                      </a:r>
                    </a:p>
                    <a:p>
                      <a:pPr algn="ctr"/>
                      <a:r>
                        <a:rPr lang="en-CA" sz="1800" dirty="0"/>
                        <a:t>-(</a:t>
                      </a:r>
                      <a:r>
                        <a:rPr lang="en-CA" sz="1800" dirty="0" err="1"/>
                        <a:t>b+c</a:t>
                      </a:r>
                      <a:r>
                        <a:rPr lang="en-CA" sz="1800" dirty="0"/>
                        <a:t>)</a:t>
                      </a:r>
                    </a:p>
                    <a:p>
                      <a:pPr algn="ctr"/>
                      <a:r>
                        <a:rPr lang="en-CA" sz="1800" dirty="0"/>
                        <a:t>(</a:t>
                      </a:r>
                      <a:r>
                        <a:rPr lang="en-CA" sz="1800" dirty="0" err="1"/>
                        <a:t>a+b+c</a:t>
                      </a:r>
                      <a:r>
                        <a:rPr lang="en-CA" sz="1800" dirty="0"/>
                        <a:t>)-(</a:t>
                      </a:r>
                      <a:r>
                        <a:rPr lang="en-CA" sz="1800" dirty="0" err="1"/>
                        <a:t>b+c</a:t>
                      </a:r>
                      <a:r>
                        <a:rPr lang="en-CA" sz="1800" dirty="0"/>
                        <a:t>)=a</a:t>
                      </a:r>
                    </a:p>
                  </a:txBody>
                  <a:tcPr/>
                </a:tc>
                <a:extLst>
                  <a:ext uri="{0D108BD9-81ED-4DB2-BD59-A6C34878D82A}">
                    <a16:rowId xmlns:a16="http://schemas.microsoft.com/office/drawing/2014/main" val="3437914313"/>
                  </a:ext>
                </a:extLst>
              </a:tr>
              <a:tr h="47504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Property rights belong to the Chemical Factory: Equilibrium at E* compared to E0</a:t>
                      </a:r>
                    </a:p>
                  </a:txBody>
                  <a:tcPr>
                    <a:solidFill>
                      <a:schemeClr val="accent3">
                        <a:lumMod val="60000"/>
                        <a:lumOff val="40000"/>
                      </a:schemeClr>
                    </a:solidFill>
                  </a:tcPr>
                </a:tc>
                <a:tc hMerge="1">
                  <a:txBody>
                    <a:bodyPr/>
                    <a:lstStyle/>
                    <a:p>
                      <a:endParaRPr lang="en-CA"/>
                    </a:p>
                  </a:txBody>
                  <a:tcPr/>
                </a:tc>
                <a:tc hMerge="1">
                  <a:txBody>
                    <a:bodyPr/>
                    <a:lstStyle/>
                    <a:p>
                      <a:pPr algn="ctr"/>
                      <a:endParaRPr lang="en-CA" dirty="0"/>
                    </a:p>
                  </a:txBody>
                  <a:tcPr/>
                </a:tc>
                <a:extLst>
                  <a:ext uri="{0D108BD9-81ED-4DB2-BD59-A6C34878D82A}">
                    <a16:rowId xmlns:a16="http://schemas.microsoft.com/office/drawing/2014/main" val="3787211757"/>
                  </a:ext>
                </a:extLst>
              </a:tr>
              <a:tr h="475042">
                <a:tc>
                  <a:txBody>
                    <a:bodyPr/>
                    <a:lstStyle/>
                    <a:p>
                      <a:endParaRPr lang="en-CA" sz="1800"/>
                    </a:p>
                  </a:txBody>
                  <a:tcPr/>
                </a:tc>
                <a:tc>
                  <a:txBody>
                    <a:bodyPr/>
                    <a:lstStyle/>
                    <a:p>
                      <a:pPr algn="ctr"/>
                      <a:r>
                        <a:rPr lang="en-CA" sz="1800" b="1" dirty="0"/>
                        <a:t>Fishery</a:t>
                      </a:r>
                    </a:p>
                  </a:txBody>
                  <a:tcPr/>
                </a:tc>
                <a:tc>
                  <a:txBody>
                    <a:bodyPr/>
                    <a:lstStyle/>
                    <a:p>
                      <a:pPr algn="ctr"/>
                      <a:r>
                        <a:rPr lang="en-CA" sz="1800" b="1" dirty="0"/>
                        <a:t>Chemical Factory</a:t>
                      </a:r>
                    </a:p>
                  </a:txBody>
                  <a:tcPr/>
                </a:tc>
                <a:extLst>
                  <a:ext uri="{0D108BD9-81ED-4DB2-BD59-A6C34878D82A}">
                    <a16:rowId xmlns:a16="http://schemas.microsoft.com/office/drawing/2014/main" val="1548408866"/>
                  </a:ext>
                </a:extLst>
              </a:tr>
              <a:tr h="1707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Damages at E</a:t>
                      </a:r>
                      <a:r>
                        <a:rPr lang="en-CA" sz="1800" baseline="-25000" dirty="0"/>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Damages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TAC at E</a:t>
                      </a:r>
                      <a:r>
                        <a:rPr lang="en-CA" sz="1800" baseline="-25000" dirty="0"/>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TAC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Total Payment to Chemical Factory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dirty="0"/>
                        <a:t>Net Gains</a:t>
                      </a:r>
                    </a:p>
                    <a:p>
                      <a:endParaRPr lang="en-CA" sz="1800" dirty="0"/>
                    </a:p>
                  </a:txBody>
                  <a:tcPr/>
                </a:tc>
                <a:tc>
                  <a:txBody>
                    <a:bodyPr/>
                    <a:lstStyle/>
                    <a:p>
                      <a:pPr algn="ctr"/>
                      <a:r>
                        <a:rPr lang="en-CA" sz="1800" dirty="0" err="1"/>
                        <a:t>c+d+e+f</a:t>
                      </a:r>
                      <a:endParaRPr lang="en-CA" sz="1800" dirty="0"/>
                    </a:p>
                    <a:p>
                      <a:pPr algn="ctr"/>
                      <a:r>
                        <a:rPr lang="en-CA" sz="1800" dirty="0"/>
                        <a:t>c</a:t>
                      </a:r>
                    </a:p>
                    <a:p>
                      <a:pPr algn="ctr"/>
                      <a:r>
                        <a:rPr lang="en-CA" sz="1800" dirty="0"/>
                        <a:t>-</a:t>
                      </a:r>
                    </a:p>
                    <a:p>
                      <a:pPr algn="ctr"/>
                      <a:r>
                        <a:rPr lang="en-CA" sz="1800" dirty="0"/>
                        <a:t>-</a:t>
                      </a:r>
                    </a:p>
                    <a:p>
                      <a:pPr algn="ctr"/>
                      <a:r>
                        <a:rPr lang="en-CA" sz="1800" dirty="0"/>
                        <a:t>-(</a:t>
                      </a:r>
                      <a:r>
                        <a:rPr lang="en-CA" sz="1800" dirty="0" err="1"/>
                        <a:t>d+e</a:t>
                      </a:r>
                      <a:r>
                        <a:rPr lang="en-CA" sz="1800" dirty="0"/>
                        <a:t>)</a:t>
                      </a:r>
                    </a:p>
                    <a:p>
                      <a:pPr algn="ctr"/>
                      <a:endParaRPr lang="en-CA" sz="1800" dirty="0"/>
                    </a:p>
                    <a:p>
                      <a:pPr algn="ctr"/>
                      <a:r>
                        <a:rPr lang="en-CA" sz="1800" dirty="0"/>
                        <a:t>(</a:t>
                      </a:r>
                      <a:r>
                        <a:rPr lang="en-CA" sz="1800" dirty="0" err="1"/>
                        <a:t>d+e+f</a:t>
                      </a:r>
                      <a:r>
                        <a:rPr lang="en-CA" sz="1800" dirty="0"/>
                        <a:t>)-(</a:t>
                      </a:r>
                      <a:r>
                        <a:rPr lang="en-CA" sz="1800" dirty="0" err="1"/>
                        <a:t>d+e</a:t>
                      </a:r>
                      <a:r>
                        <a:rPr lang="en-CA" sz="1800" dirty="0"/>
                        <a:t>)=f</a:t>
                      </a:r>
                    </a:p>
                  </a:txBody>
                  <a:tcPr/>
                </a:tc>
                <a:tc>
                  <a:txBody>
                    <a:bodyPr/>
                    <a:lstStyle/>
                    <a:p>
                      <a:pPr algn="ctr"/>
                      <a:r>
                        <a:rPr lang="en-CA" sz="1800" dirty="0"/>
                        <a:t>-</a:t>
                      </a:r>
                    </a:p>
                    <a:p>
                      <a:pPr algn="ctr"/>
                      <a:r>
                        <a:rPr lang="en-CA" sz="1800" dirty="0"/>
                        <a:t>-</a:t>
                      </a:r>
                    </a:p>
                    <a:p>
                      <a:pPr algn="ctr"/>
                      <a:r>
                        <a:rPr lang="en-CA" sz="1800" dirty="0"/>
                        <a:t>0</a:t>
                      </a:r>
                    </a:p>
                    <a:p>
                      <a:pPr algn="ctr"/>
                      <a:r>
                        <a:rPr lang="en-CA" sz="1800" dirty="0"/>
                        <a:t>d</a:t>
                      </a:r>
                    </a:p>
                    <a:p>
                      <a:pPr algn="ctr"/>
                      <a:r>
                        <a:rPr lang="en-CA" sz="1800" dirty="0"/>
                        <a:t>+(</a:t>
                      </a:r>
                      <a:r>
                        <a:rPr lang="en-CA" sz="1800" dirty="0" err="1"/>
                        <a:t>d+e</a:t>
                      </a:r>
                      <a:r>
                        <a:rPr lang="en-CA" sz="1800" dirty="0"/>
                        <a:t>)</a:t>
                      </a:r>
                    </a:p>
                    <a:p>
                      <a:pPr algn="ctr"/>
                      <a:endParaRPr lang="en-CA" sz="1800" dirty="0"/>
                    </a:p>
                    <a:p>
                      <a:pPr algn="ctr"/>
                      <a:r>
                        <a:rPr lang="en-CA" sz="1800" dirty="0"/>
                        <a:t>(</a:t>
                      </a:r>
                      <a:r>
                        <a:rPr lang="en-CA" sz="1800" dirty="0" err="1"/>
                        <a:t>d+e</a:t>
                      </a:r>
                      <a:r>
                        <a:rPr lang="en-CA" sz="1800" dirty="0"/>
                        <a:t>)-d=e</a:t>
                      </a:r>
                    </a:p>
                  </a:txBody>
                  <a:tcPr/>
                </a:tc>
                <a:extLst>
                  <a:ext uri="{0D108BD9-81ED-4DB2-BD59-A6C34878D82A}">
                    <a16:rowId xmlns:a16="http://schemas.microsoft.com/office/drawing/2014/main" val="843877867"/>
                  </a:ext>
                </a:extLst>
              </a:tr>
            </a:tbl>
          </a:graphicData>
        </a:graphic>
      </p:graphicFrame>
    </p:spTree>
    <p:extLst>
      <p:ext uri="{BB962C8B-B14F-4D97-AF65-F5344CB8AC3E}">
        <p14:creationId xmlns:p14="http://schemas.microsoft.com/office/powerpoint/2010/main" val="59381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79511" y="274637"/>
            <a:ext cx="8712967" cy="99412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dirty="0">
                <a:solidFill>
                  <a:schemeClr val="dk1"/>
                </a:solidFill>
                <a:latin typeface="Calibri"/>
                <a:ea typeface="Calibri"/>
                <a:cs typeface="Calibri"/>
                <a:sym typeface="Calibri"/>
              </a:rPr>
              <a:t>Application of Property Rights</a:t>
            </a:r>
          </a:p>
        </p:txBody>
      </p:sp>
      <p:sp>
        <p:nvSpPr>
          <p:cNvPr id="167" name="Shape 16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lvl="0" indent="-419100" rtl="0">
              <a:spcBef>
                <a:spcPts val="0"/>
              </a:spcBef>
              <a:buClr>
                <a:schemeClr val="dk1"/>
              </a:buClr>
              <a:buSzPct val="100000"/>
              <a:buFont typeface="Calibri"/>
              <a:buChar char="•"/>
            </a:pPr>
            <a:r>
              <a:rPr lang="en-US" sz="2400" dirty="0">
                <a:solidFill>
                  <a:schemeClr val="dk1"/>
                </a:solidFill>
                <a:latin typeface="Calibri"/>
                <a:ea typeface="Calibri"/>
                <a:cs typeface="Calibri"/>
                <a:sym typeface="Calibri"/>
              </a:rPr>
              <a:t>A property right should result in the efficient level of pollution but like Liability Laws, real world application introduces inefficiencies.</a:t>
            </a:r>
          </a:p>
          <a:p>
            <a:pPr marL="457200" lvl="0" indent="-419100" rtl="0">
              <a:spcBef>
                <a:spcPts val="0"/>
              </a:spcBef>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457200" lvl="0" indent="-419100" rtl="0">
              <a:spcBef>
                <a:spcPts val="0"/>
              </a:spcBef>
              <a:buClr>
                <a:schemeClr val="dk1"/>
              </a:buClr>
              <a:buSzPct val="115384"/>
              <a:buFont typeface="Calibri"/>
              <a:buChar char="•"/>
            </a:pPr>
            <a:r>
              <a:rPr lang="en-US" sz="2400" dirty="0">
                <a:solidFill>
                  <a:schemeClr val="dk1"/>
                </a:solidFill>
                <a:latin typeface="Calibri"/>
                <a:ea typeface="Calibri"/>
                <a:cs typeface="Calibri"/>
                <a:sym typeface="Calibri"/>
              </a:rPr>
              <a:t>A property right must be clearly identifiable, known to parties, and enforceable. </a:t>
            </a:r>
          </a:p>
          <a:p>
            <a:pPr marL="457200" lvl="0" indent="-419100" rtl="0">
              <a:spcBef>
                <a:spcPts val="0"/>
              </a:spcBef>
              <a:buClr>
                <a:schemeClr val="dk1"/>
              </a:buClr>
              <a:buSzPct val="115384"/>
              <a:buFont typeface="Calibri"/>
              <a:buChar char="•"/>
            </a:pPr>
            <a:endParaRPr lang="en-US" sz="2400" dirty="0">
              <a:solidFill>
                <a:schemeClr val="dk1"/>
              </a:solidFill>
              <a:latin typeface="Calibri"/>
              <a:ea typeface="Calibri"/>
              <a:cs typeface="Calibri"/>
              <a:sym typeface="Calibri"/>
            </a:endParaRPr>
          </a:p>
          <a:p>
            <a:pPr marL="457200" lvl="0" indent="-419100" rtl="0">
              <a:spcBef>
                <a:spcPts val="0"/>
              </a:spcBef>
              <a:buClr>
                <a:schemeClr val="dk1"/>
              </a:buClr>
              <a:buSzPct val="100000"/>
              <a:buFont typeface="Calibri"/>
              <a:buChar char="•"/>
            </a:pPr>
            <a:r>
              <a:rPr lang="en-US" sz="2400" dirty="0">
                <a:solidFill>
                  <a:schemeClr val="dk1"/>
                </a:solidFill>
                <a:latin typeface="Calibri"/>
                <a:ea typeface="Calibri"/>
                <a:cs typeface="Calibri"/>
                <a:sym typeface="Calibri"/>
              </a:rPr>
              <a:t>It can suffer from transactions costs.</a:t>
            </a:r>
          </a:p>
          <a:p>
            <a:pPr marL="857250" lvl="1" indent="-419100">
              <a:spcBef>
                <a:spcPts val="0"/>
              </a:spcBef>
              <a:buSzPct val="100000"/>
              <a:buFont typeface="Courier New" panose="02070309020205020404" pitchFamily="49" charset="0"/>
              <a:buChar char="o"/>
            </a:pPr>
            <a:r>
              <a:rPr lang="en-US" sz="2400" dirty="0">
                <a:solidFill>
                  <a:schemeClr val="dk1"/>
                </a:solidFill>
                <a:latin typeface="Calibri"/>
                <a:ea typeface="Calibri"/>
                <a:cs typeface="Calibri"/>
                <a:sym typeface="Calibri"/>
              </a:rPr>
              <a:t>The more people involved, the more difficult it is to negotiate a solution.</a:t>
            </a:r>
          </a:p>
          <a:p>
            <a:pPr marL="0" lvl="0" indent="0" rtl="0">
              <a:spcBef>
                <a:spcPts val="520"/>
              </a:spcBef>
              <a:buNone/>
            </a:pPr>
            <a:endParaRPr sz="2400" dirty="0">
              <a:solidFill>
                <a:schemeClr val="dk1"/>
              </a:solidFill>
              <a:latin typeface="Calibri"/>
              <a:ea typeface="Calibri"/>
              <a:cs typeface="Calibri"/>
              <a:sym typeface="Calibri"/>
            </a:endParaRPr>
          </a:p>
        </p:txBody>
      </p:sp>
      <p:sp>
        <p:nvSpPr>
          <p:cNvPr id="168" name="Shape 168"/>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a:solidFill>
                  <a:schemeClr val="dk1"/>
                </a:solidFill>
                <a:latin typeface="Calibri"/>
                <a:ea typeface="Calibri"/>
                <a:cs typeface="Calibri"/>
                <a:sym typeface="Calibri"/>
              </a:rPr>
              <a:t>Recycling and Green Goods </a:t>
            </a:r>
          </a:p>
        </p:txBody>
      </p:sp>
      <p:sp>
        <p:nvSpPr>
          <p:cNvPr id="183" name="Shape 18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295275" algn="l" rtl="0">
              <a:spcBef>
                <a:spcPts val="590"/>
              </a:spcBef>
              <a:buClr>
                <a:schemeClr val="dk1"/>
              </a:buClr>
              <a:buSzPct val="100000"/>
              <a:buFont typeface="Calibri"/>
              <a:buChar char="•"/>
            </a:pPr>
            <a:r>
              <a:rPr lang="en-US" sz="2200" b="1" dirty="0">
                <a:solidFill>
                  <a:schemeClr val="dk1"/>
                </a:solidFill>
                <a:latin typeface="Calibri"/>
                <a:ea typeface="Calibri"/>
                <a:cs typeface="Calibri"/>
                <a:sym typeface="Calibri"/>
              </a:rPr>
              <a:t>Green goods </a:t>
            </a:r>
            <a:r>
              <a:rPr lang="en-US" sz="2200" dirty="0">
                <a:solidFill>
                  <a:schemeClr val="dk1"/>
                </a:solidFill>
                <a:latin typeface="Calibri"/>
                <a:ea typeface="Calibri"/>
                <a:cs typeface="Calibri"/>
                <a:sym typeface="Calibri"/>
              </a:rPr>
              <a:t>provide the same pleasure to a consumer but have a lower amount of environmental impact. </a:t>
            </a:r>
          </a:p>
          <a:p>
            <a:pPr marL="790575" lvl="1" indent="-342900">
              <a:spcBef>
                <a:spcPts val="590"/>
              </a:spcBef>
              <a:buSzPct val="100000"/>
              <a:buFontTx/>
              <a:buChar char="-"/>
            </a:pPr>
            <a:r>
              <a:rPr lang="en-US" sz="2000" u="sng" dirty="0">
                <a:solidFill>
                  <a:schemeClr val="dk1"/>
                </a:solidFill>
                <a:latin typeface="Calibri"/>
                <a:ea typeface="Calibri"/>
                <a:cs typeface="Calibri"/>
                <a:sym typeface="Calibri"/>
              </a:rPr>
              <a:t>For example </a:t>
            </a:r>
            <a:r>
              <a:rPr lang="en-US" sz="2000" dirty="0">
                <a:solidFill>
                  <a:schemeClr val="dk1"/>
                </a:solidFill>
                <a:latin typeface="Calibri"/>
                <a:ea typeface="Calibri"/>
                <a:cs typeface="Calibri"/>
                <a:sym typeface="Calibri"/>
              </a:rPr>
              <a:t>a paper product made from recycled paper fibers  creates less pollution than virgin fibers. Other products remove pollutants such as mercury from batteries or phosphate from detergents. </a:t>
            </a:r>
            <a:endParaRPr lang="en-US" sz="2200" dirty="0">
              <a:solidFill>
                <a:schemeClr val="dk1"/>
              </a:solidFill>
              <a:latin typeface="Calibri"/>
              <a:ea typeface="Calibri"/>
              <a:cs typeface="Calibri"/>
              <a:sym typeface="Calibri"/>
            </a:endParaRPr>
          </a:p>
          <a:p>
            <a:pPr marL="342900" marR="0" lvl="0" indent="-342900" algn="l" rtl="0">
              <a:spcBef>
                <a:spcPts val="590"/>
              </a:spcBef>
              <a:buClr>
                <a:schemeClr val="dk1"/>
              </a:buClr>
              <a:buSzPct val="134090"/>
              <a:buFont typeface="Calibri"/>
              <a:buChar char="•"/>
            </a:pPr>
            <a:r>
              <a:rPr lang="en-US" sz="2200" dirty="0">
                <a:solidFill>
                  <a:schemeClr val="dk1"/>
                </a:solidFill>
                <a:latin typeface="Calibri"/>
                <a:ea typeface="Calibri"/>
                <a:cs typeface="Calibri"/>
                <a:sym typeface="Calibri"/>
              </a:rPr>
              <a:t>If the consumer is willing to pay for the </a:t>
            </a:r>
            <a:r>
              <a:rPr lang="en-US" sz="2200" b="1" dirty="0">
                <a:solidFill>
                  <a:schemeClr val="dk1"/>
                </a:solidFill>
                <a:latin typeface="Calibri"/>
                <a:ea typeface="Calibri"/>
                <a:cs typeface="Calibri"/>
                <a:sym typeface="Calibri"/>
              </a:rPr>
              <a:t>green good </a:t>
            </a:r>
            <a:r>
              <a:rPr lang="en-US" sz="2200" dirty="0">
                <a:solidFill>
                  <a:schemeClr val="dk1"/>
                </a:solidFill>
                <a:latin typeface="Calibri"/>
                <a:ea typeface="Calibri"/>
                <a:cs typeface="Calibri"/>
                <a:sym typeface="Calibri"/>
              </a:rPr>
              <a:t>and substitute it for a normal product, there will be a reduction in the demand for the pollution-intensive goods, and as a result, overall pollution will decrease.</a:t>
            </a:r>
          </a:p>
          <a:p>
            <a:pPr marL="342900" marR="0" lvl="0" indent="-342900" algn="l" rtl="0">
              <a:spcBef>
                <a:spcPts val="590"/>
              </a:spcBef>
              <a:buClr>
                <a:schemeClr val="dk1"/>
              </a:buClr>
              <a:buSzPct val="134090"/>
              <a:buFont typeface="Calibri"/>
              <a:buChar char="•"/>
            </a:pPr>
            <a:endParaRPr lang="en-US" sz="2200" dirty="0">
              <a:solidFill>
                <a:schemeClr val="dk1"/>
              </a:solidFill>
              <a:latin typeface="Calibri"/>
              <a:ea typeface="Calibri"/>
              <a:cs typeface="Calibri"/>
              <a:sym typeface="Calibri"/>
            </a:endParaRPr>
          </a:p>
          <a:p>
            <a:pPr marL="342900" marR="0" lvl="0" indent="-342900" algn="l" rtl="0">
              <a:spcBef>
                <a:spcPts val="590"/>
              </a:spcBef>
              <a:buClr>
                <a:schemeClr val="dk1"/>
              </a:buClr>
              <a:buSzPct val="134090"/>
              <a:buFont typeface="Calibri"/>
              <a:buChar char="•"/>
            </a:pPr>
            <a:r>
              <a:rPr lang="en-US" sz="2200" dirty="0">
                <a:solidFill>
                  <a:schemeClr val="dk1"/>
                </a:solidFill>
                <a:latin typeface="Calibri"/>
                <a:ea typeface="Calibri"/>
                <a:cs typeface="Calibri"/>
                <a:sym typeface="Calibri"/>
              </a:rPr>
              <a:t>MAC curve shifts down.</a:t>
            </a:r>
            <a:endParaRPr lang="en-US" sz="2950" dirty="0">
              <a:solidFill>
                <a:schemeClr val="dk1"/>
              </a:solidFill>
              <a:latin typeface="Calibri"/>
              <a:ea typeface="Calibri"/>
              <a:cs typeface="Calibri"/>
              <a:sym typeface="Calibri"/>
            </a:endParaRPr>
          </a:p>
          <a:p>
            <a:pPr marL="342900" marR="0" lvl="0" indent="-154940" algn="l" rtl="0">
              <a:spcBef>
                <a:spcPts val="592"/>
              </a:spcBef>
              <a:buClr>
                <a:schemeClr val="dk1"/>
              </a:buClr>
              <a:buFont typeface="Arial"/>
              <a:buNone/>
            </a:pPr>
            <a:endParaRPr sz="2950" b="0" i="0" u="none" strike="noStrike" cap="none" baseline="0" dirty="0">
              <a:solidFill>
                <a:schemeClr val="dk1"/>
              </a:solidFill>
              <a:latin typeface="Calibri"/>
              <a:ea typeface="Calibri"/>
              <a:cs typeface="Calibri"/>
              <a:sym typeface="Calibri"/>
            </a:endParaRPr>
          </a:p>
        </p:txBody>
      </p:sp>
      <p:sp>
        <p:nvSpPr>
          <p:cNvPr id="184" name="Shape 184"/>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79511" y="274637"/>
            <a:ext cx="8712899" cy="1143000"/>
          </a:xfrm>
          <a:prstGeom prst="rect">
            <a:avLst/>
          </a:prstGeom>
        </p:spPr>
        <p:txBody>
          <a:bodyPr lIns="91425" tIns="91425" rIns="91425" bIns="91425" anchor="ctr" anchorCtr="0">
            <a:noAutofit/>
          </a:bodyPr>
          <a:lstStyle/>
          <a:p>
            <a:pPr>
              <a:spcBef>
                <a:spcPts val="0"/>
              </a:spcBef>
              <a:buNone/>
            </a:pPr>
            <a:r>
              <a:rPr lang="en-US" sz="4400">
                <a:solidFill>
                  <a:schemeClr val="dk1"/>
                </a:solidFill>
                <a:latin typeface="Calibri"/>
                <a:ea typeface="Calibri"/>
                <a:cs typeface="Calibri"/>
                <a:sym typeface="Calibri"/>
              </a:rPr>
              <a:t>Recycling and Green Goods</a:t>
            </a:r>
          </a:p>
        </p:txBody>
      </p:sp>
      <p:sp>
        <p:nvSpPr>
          <p:cNvPr id="191" name="Shape 191"/>
          <p:cNvSpPr txBox="1">
            <a:spLocks noGrp="1"/>
          </p:cNvSpPr>
          <p:nvPr>
            <p:ph type="body" idx="1"/>
          </p:nvPr>
        </p:nvSpPr>
        <p:spPr>
          <a:xfrm>
            <a:off x="421150" y="1556250"/>
            <a:ext cx="8229600" cy="4526100"/>
          </a:xfrm>
          <a:prstGeom prst="rect">
            <a:avLst/>
          </a:prstGeom>
        </p:spPr>
        <p:txBody>
          <a:bodyPr lIns="91425" tIns="91425" rIns="91425" bIns="91425" anchor="t" anchorCtr="0">
            <a:noAutofit/>
          </a:bodyPr>
          <a:lstStyle/>
          <a:p>
            <a:pPr>
              <a:spcBef>
                <a:spcPts val="0"/>
              </a:spcBef>
              <a:buNone/>
            </a:pPr>
            <a:r>
              <a:rPr lang="en-US" sz="1600" b="1" dirty="0"/>
              <a:t>Figure 10-5 How Green Goods Affect the Marginal Abatement Cost Curve</a:t>
            </a:r>
          </a:p>
          <a:p>
            <a:pPr>
              <a:spcBef>
                <a:spcPts val="0"/>
              </a:spcBef>
              <a:buNone/>
            </a:pPr>
            <a:endParaRPr lang="en-US" dirty="0"/>
          </a:p>
          <a:p>
            <a:pPr>
              <a:spcBef>
                <a:spcPts val="0"/>
              </a:spcBef>
              <a:buNone/>
            </a:pPr>
            <a:endParaRPr lang="en-US" dirty="0"/>
          </a:p>
        </p:txBody>
      </p:sp>
      <p:sp>
        <p:nvSpPr>
          <p:cNvPr id="192" name="Shape 192"/>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
        <p:nvSpPr>
          <p:cNvPr id="193" name="Shape 193"/>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7" y="2182368"/>
            <a:ext cx="5480265" cy="4173982"/>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8A5-594A-46D6-B38D-50EBDAB3AF59}"/>
              </a:ext>
            </a:extLst>
          </p:cNvPr>
          <p:cNvSpPr>
            <a:spLocks noGrp="1"/>
          </p:cNvSpPr>
          <p:nvPr>
            <p:ph type="title"/>
          </p:nvPr>
        </p:nvSpPr>
        <p:spPr/>
        <p:txBody>
          <a:bodyPr/>
          <a:lstStyle/>
          <a:p>
            <a:r>
              <a:rPr lang="en-CA" dirty="0"/>
              <a:t>Let’s check what we’ve learned.</a:t>
            </a:r>
          </a:p>
        </p:txBody>
      </p:sp>
      <p:sp>
        <p:nvSpPr>
          <p:cNvPr id="3" name="Text Placeholder 2">
            <a:extLst>
              <a:ext uri="{FF2B5EF4-FFF2-40B4-BE49-F238E27FC236}">
                <a16:creationId xmlns:a16="http://schemas.microsoft.com/office/drawing/2014/main" id="{C83973E0-837F-46D5-B14D-869061A04F42}"/>
              </a:ext>
            </a:extLst>
          </p:cNvPr>
          <p:cNvSpPr>
            <a:spLocks noGrp="1"/>
          </p:cNvSpPr>
          <p:nvPr>
            <p:ph type="body" idx="1"/>
          </p:nvPr>
        </p:nvSpPr>
        <p:spPr/>
        <p:txBody>
          <a:bodyPr/>
          <a:lstStyle/>
          <a:p>
            <a:r>
              <a:rPr lang="en-CA" sz="2400" dirty="0"/>
              <a:t>Socrative Quiz</a:t>
            </a:r>
          </a:p>
          <a:p>
            <a:r>
              <a:rPr lang="en-CA" sz="2400" dirty="0"/>
              <a:t>Room: 814957</a:t>
            </a:r>
          </a:p>
        </p:txBody>
      </p:sp>
      <p:sp>
        <p:nvSpPr>
          <p:cNvPr id="4" name="Slide Number Placeholder 3">
            <a:extLst>
              <a:ext uri="{FF2B5EF4-FFF2-40B4-BE49-F238E27FC236}">
                <a16:creationId xmlns:a16="http://schemas.microsoft.com/office/drawing/2014/main" id="{1325F558-C011-4BAB-AE05-CE89182A6CEA}"/>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endParaRPr lang="en-US"/>
          </a:p>
        </p:txBody>
      </p:sp>
    </p:spTree>
    <p:extLst>
      <p:ext uri="{BB962C8B-B14F-4D97-AF65-F5344CB8AC3E}">
        <p14:creationId xmlns:p14="http://schemas.microsoft.com/office/powerpoint/2010/main" val="30457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Chapter Overview</a:t>
            </a:r>
          </a:p>
        </p:txBody>
      </p:sp>
      <p:sp>
        <p:nvSpPr>
          <p:cNvPr id="209" name="Shape 2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55000"/>
              <a:buFont typeface="Arial"/>
              <a:buNone/>
            </a:pPr>
            <a:r>
              <a:rPr lang="en-US" sz="2000">
                <a:solidFill>
                  <a:schemeClr val="dk1"/>
                </a:solidFill>
                <a:latin typeface="Calibri"/>
                <a:ea typeface="Calibri"/>
                <a:cs typeface="Calibri"/>
                <a:sym typeface="Calibri"/>
              </a:rPr>
              <a:t>In this chapter, examples of decentralized approaches to environmental quality improvement were examined.</a:t>
            </a:r>
          </a:p>
          <a:p>
            <a:pPr marL="0" marR="0" lvl="0" indent="0" algn="l" rtl="0">
              <a:lnSpc>
                <a:spcPct val="80000"/>
              </a:lnSpc>
              <a:spcBef>
                <a:spcPts val="400"/>
              </a:spcBef>
              <a:buClr>
                <a:schemeClr val="dk1"/>
              </a:buClr>
              <a:buFont typeface="Arial"/>
              <a:buNone/>
            </a:pPr>
            <a:endParaRPr sz="2000" b="1" i="0" u="none" strike="noStrike" cap="none" baseline="0">
              <a:solidFill>
                <a:schemeClr val="dk1"/>
              </a:solidFill>
              <a:latin typeface="Calibri"/>
              <a:ea typeface="Calibri"/>
              <a:cs typeface="Calibri"/>
              <a:sym typeface="Calibri"/>
            </a:endParaRPr>
          </a:p>
          <a:p>
            <a:pPr marL="457200" marR="0" lvl="0" indent="-355600" algn="l" rtl="0">
              <a:lnSpc>
                <a:spcPct val="80000"/>
              </a:lnSpc>
              <a:spcBef>
                <a:spcPts val="400"/>
              </a:spcBef>
              <a:buClr>
                <a:schemeClr val="dk1"/>
              </a:buClr>
              <a:buSzPct val="100000"/>
              <a:buFont typeface="Calibri"/>
              <a:buChar char="•"/>
            </a:pPr>
            <a:r>
              <a:rPr lang="en-US" sz="2000">
                <a:solidFill>
                  <a:schemeClr val="dk1"/>
                </a:solidFill>
                <a:latin typeface="Calibri"/>
                <a:ea typeface="Calibri"/>
                <a:cs typeface="Calibri"/>
                <a:sym typeface="Calibri"/>
              </a:rPr>
              <a:t>The first was to rely on liability rules, which require polluters to compensate those they have damaged.</a:t>
            </a:r>
          </a:p>
          <a:p>
            <a:pPr marL="457200" marR="0" lvl="0" indent="-336550" algn="l" rtl="0">
              <a:lnSpc>
                <a:spcPct val="80000"/>
              </a:lnSpc>
              <a:spcBef>
                <a:spcPts val="400"/>
              </a:spcBef>
              <a:buClr>
                <a:schemeClr val="dk1"/>
              </a:buClr>
              <a:buSzPct val="100000"/>
              <a:buFont typeface="Calibri"/>
              <a:buChar char="-"/>
            </a:pPr>
            <a:r>
              <a:rPr lang="en-US" sz="1700">
                <a:solidFill>
                  <a:schemeClr val="dk1"/>
                </a:solidFill>
                <a:latin typeface="Calibri"/>
                <a:ea typeface="Calibri"/>
                <a:cs typeface="Calibri"/>
                <a:sym typeface="Calibri"/>
              </a:rPr>
              <a:t>Transaction costs preventing the socially efficient level of pollution from being reached. </a:t>
            </a:r>
          </a:p>
          <a:p>
            <a:pPr marL="0" marR="0" lvl="0" indent="0" algn="l" rtl="0">
              <a:lnSpc>
                <a:spcPct val="80000"/>
              </a:lnSpc>
              <a:spcBef>
                <a:spcPts val="400"/>
              </a:spcBef>
              <a:buNone/>
            </a:pPr>
            <a:endParaRPr sz="2000">
              <a:solidFill>
                <a:schemeClr val="dk1"/>
              </a:solidFill>
              <a:latin typeface="Calibri"/>
              <a:ea typeface="Calibri"/>
              <a:cs typeface="Calibri"/>
              <a:sym typeface="Calibri"/>
            </a:endParaRPr>
          </a:p>
          <a:p>
            <a:pPr marL="457200" marR="0" lvl="0" indent="-355600" algn="l" rtl="0">
              <a:lnSpc>
                <a:spcPct val="80000"/>
              </a:lnSpc>
              <a:spcBef>
                <a:spcPts val="400"/>
              </a:spcBef>
              <a:buClr>
                <a:schemeClr val="dk1"/>
              </a:buClr>
              <a:buSzPct val="100000"/>
              <a:buFont typeface="Calibri"/>
              <a:buChar char="•"/>
            </a:pPr>
            <a:r>
              <a:rPr lang="en-US" sz="2000">
                <a:solidFill>
                  <a:schemeClr val="dk1"/>
                </a:solidFill>
                <a:latin typeface="Calibri"/>
                <a:ea typeface="Calibri"/>
                <a:cs typeface="Calibri"/>
                <a:sym typeface="Calibri"/>
              </a:rPr>
              <a:t>Second was reliance on the institution of private-property rights.</a:t>
            </a:r>
          </a:p>
          <a:p>
            <a:pPr marL="457200" marR="0" lvl="0" indent="-336550" algn="l" rtl="0">
              <a:lnSpc>
                <a:spcPct val="80000"/>
              </a:lnSpc>
              <a:spcBef>
                <a:spcPts val="400"/>
              </a:spcBef>
              <a:buClr>
                <a:schemeClr val="dk1"/>
              </a:buClr>
              <a:buSzPct val="100000"/>
              <a:buFont typeface="Calibri"/>
              <a:buChar char="-"/>
            </a:pPr>
            <a:r>
              <a:rPr lang="en-US" sz="1700">
                <a:solidFill>
                  <a:schemeClr val="dk1"/>
                </a:solidFill>
                <a:latin typeface="Calibri"/>
                <a:ea typeface="Calibri"/>
                <a:cs typeface="Calibri"/>
                <a:sym typeface="Calibri"/>
              </a:rPr>
              <a:t>Private bargaining and challenges associated with reaching social efficiency. </a:t>
            </a:r>
          </a:p>
          <a:p>
            <a:pPr marL="0" marR="0" lvl="0" indent="0" algn="l" rtl="0">
              <a:lnSpc>
                <a:spcPct val="80000"/>
              </a:lnSpc>
              <a:spcBef>
                <a:spcPts val="400"/>
              </a:spcBef>
              <a:buNone/>
            </a:pPr>
            <a:endParaRPr sz="1700">
              <a:solidFill>
                <a:schemeClr val="dk1"/>
              </a:solidFill>
              <a:latin typeface="Calibri"/>
              <a:ea typeface="Calibri"/>
              <a:cs typeface="Calibri"/>
              <a:sym typeface="Calibri"/>
            </a:endParaRPr>
          </a:p>
          <a:p>
            <a:pPr marL="457200" marR="0" lvl="0" indent="-355600" algn="l" rtl="0">
              <a:lnSpc>
                <a:spcPct val="80000"/>
              </a:lnSpc>
              <a:spcBef>
                <a:spcPts val="400"/>
              </a:spcBef>
              <a:buClr>
                <a:schemeClr val="dk1"/>
              </a:buClr>
              <a:buSzPct val="100000"/>
              <a:buFont typeface="Calibri"/>
              <a:buChar char="•"/>
            </a:pPr>
            <a:r>
              <a:rPr lang="en-US" sz="2000">
                <a:solidFill>
                  <a:schemeClr val="dk1"/>
                </a:solidFill>
                <a:latin typeface="Calibri"/>
                <a:ea typeface="Calibri"/>
                <a:cs typeface="Calibri"/>
                <a:sym typeface="Calibri"/>
              </a:rPr>
              <a:t>Thirdly we discussed the introduction of green goods into an economy by the private sector in response to consumer demands for less pollution intensive products.</a:t>
            </a:r>
          </a:p>
          <a:p>
            <a:pPr marL="457200" marR="0" lvl="0" indent="-336550" algn="l" rtl="0">
              <a:lnSpc>
                <a:spcPct val="80000"/>
              </a:lnSpc>
              <a:spcBef>
                <a:spcPts val="400"/>
              </a:spcBef>
              <a:buClr>
                <a:schemeClr val="dk1"/>
              </a:buClr>
              <a:buSzPct val="100000"/>
              <a:buFont typeface="Calibri"/>
              <a:buChar char="-"/>
            </a:pPr>
            <a:r>
              <a:rPr lang="en-US" sz="1700">
                <a:solidFill>
                  <a:schemeClr val="dk1"/>
                </a:solidFill>
                <a:latin typeface="Calibri"/>
                <a:ea typeface="Calibri"/>
                <a:cs typeface="Calibri"/>
                <a:sym typeface="Calibri"/>
              </a:rPr>
              <a:t>Reduction of pollution through recycling. </a:t>
            </a:r>
          </a:p>
          <a:p>
            <a:pPr marL="0" marR="0" lvl="0" indent="0" algn="l" rtl="0">
              <a:lnSpc>
                <a:spcPct val="80000"/>
              </a:lnSpc>
              <a:spcBef>
                <a:spcPts val="400"/>
              </a:spcBef>
              <a:buNone/>
            </a:pPr>
            <a:endParaRPr sz="2000">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dirty="0">
                <a:solidFill>
                  <a:schemeClr val="dk1"/>
                </a:solidFill>
                <a:latin typeface="Calibri"/>
                <a:ea typeface="Calibri"/>
                <a:cs typeface="Calibri"/>
                <a:sym typeface="Calibri"/>
              </a:rPr>
              <a:t>Learning Objectives</a:t>
            </a:r>
          </a:p>
        </p:txBody>
      </p:sp>
      <p:sp>
        <p:nvSpPr>
          <p:cNvPr id="95" name="Shape 95"/>
          <p:cNvSpPr txBox="1">
            <a:spLocks noGrp="1"/>
          </p:cNvSpPr>
          <p:nvPr>
            <p:ph type="body" idx="1"/>
          </p:nvPr>
        </p:nvSpPr>
        <p:spPr>
          <a:xfrm>
            <a:off x="179511" y="1600200"/>
            <a:ext cx="8712967" cy="4983163"/>
          </a:xfrm>
          <a:prstGeom prst="rect">
            <a:avLst/>
          </a:prstGeom>
          <a:noFill/>
          <a:ln>
            <a:noFill/>
          </a:ln>
        </p:spPr>
        <p:txBody>
          <a:bodyPr lIns="91425" tIns="45700" rIns="91425" bIns="45700" anchor="t" anchorCtr="0">
            <a:noAutofit/>
          </a:bodyPr>
          <a:lstStyle/>
          <a:p>
            <a:pPr marL="457200" lvl="0" indent="-355600" rtl="0">
              <a:lnSpc>
                <a:spcPct val="115000"/>
              </a:lnSpc>
              <a:spcBef>
                <a:spcPts val="0"/>
              </a:spcBef>
              <a:buClr>
                <a:schemeClr val="dk1"/>
              </a:buClr>
              <a:buSzPct val="100000"/>
              <a:buNone/>
            </a:pPr>
            <a:r>
              <a:rPr lang="en-US" sz="2200" dirty="0">
                <a:solidFill>
                  <a:schemeClr val="dk1"/>
                </a:solidFill>
                <a:latin typeface="Calibri"/>
                <a:ea typeface="Calibri"/>
                <a:cs typeface="Calibri"/>
                <a:sym typeface="Calibri"/>
              </a:rPr>
              <a:t>LO1	Explain how </a:t>
            </a:r>
            <a:r>
              <a:rPr lang="en-US" sz="2200" b="1" dirty="0">
                <a:solidFill>
                  <a:schemeClr val="dk1"/>
                </a:solidFill>
                <a:latin typeface="Calibri"/>
                <a:ea typeface="Calibri"/>
                <a:cs typeface="Calibri"/>
                <a:sym typeface="Calibri"/>
              </a:rPr>
              <a:t>liability laws</a:t>
            </a:r>
            <a:r>
              <a:rPr lang="en-US" sz="2200" dirty="0">
                <a:solidFill>
                  <a:schemeClr val="dk1"/>
                </a:solidFill>
                <a:latin typeface="Calibri"/>
                <a:ea typeface="Calibri"/>
                <a:cs typeface="Calibri"/>
                <a:sym typeface="Calibri"/>
              </a:rPr>
              <a:t> can reduce pollution and lead to a 	</a:t>
            </a:r>
            <a:r>
              <a:rPr lang="en-US" sz="2200" b="1" dirty="0">
                <a:solidFill>
                  <a:schemeClr val="dk1"/>
                </a:solidFill>
                <a:latin typeface="Calibri"/>
                <a:ea typeface="Calibri"/>
                <a:cs typeface="Calibri"/>
                <a:sym typeface="Calibri"/>
              </a:rPr>
              <a:t>socially efficient equilibrium</a:t>
            </a:r>
            <a:r>
              <a:rPr lang="en-US" sz="2200" dirty="0">
                <a:solidFill>
                  <a:schemeClr val="dk1"/>
                </a:solidFill>
                <a:latin typeface="Calibri"/>
                <a:ea typeface="Calibri"/>
                <a:cs typeface="Calibri"/>
                <a:sym typeface="Calibri"/>
              </a:rPr>
              <a:t>.</a:t>
            </a:r>
          </a:p>
          <a:p>
            <a:pPr marL="457200" lvl="0" indent="-355600" rtl="0">
              <a:lnSpc>
                <a:spcPct val="115000"/>
              </a:lnSpc>
              <a:spcBef>
                <a:spcPts val="0"/>
              </a:spcBef>
              <a:buClr>
                <a:schemeClr val="dk1"/>
              </a:buClr>
              <a:buSzPct val="100000"/>
              <a:buNone/>
            </a:pPr>
            <a:r>
              <a:rPr lang="en-US" sz="2200" dirty="0">
                <a:solidFill>
                  <a:schemeClr val="dk1"/>
                </a:solidFill>
                <a:latin typeface="Calibri"/>
                <a:ea typeface="Calibri"/>
                <a:cs typeface="Calibri"/>
                <a:sym typeface="Calibri"/>
              </a:rPr>
              <a:t>LO2	Explain and show graphically how private </a:t>
            </a:r>
            <a:r>
              <a:rPr lang="en-US" sz="2200" b="1" dirty="0">
                <a:solidFill>
                  <a:schemeClr val="dk1"/>
                </a:solidFill>
                <a:latin typeface="Calibri"/>
                <a:ea typeface="Calibri"/>
                <a:cs typeface="Calibri"/>
                <a:sym typeface="Calibri"/>
              </a:rPr>
              <a:t>property rights </a:t>
            </a:r>
            <a:r>
              <a:rPr lang="en-US" sz="2200" dirty="0">
                <a:solidFill>
                  <a:schemeClr val="dk1"/>
                </a:solidFill>
                <a:latin typeface="Calibri"/>
                <a:ea typeface="Calibri"/>
                <a:cs typeface="Calibri"/>
                <a:sym typeface="Calibri"/>
              </a:rPr>
              <a:t>and 	</a:t>
            </a:r>
            <a:r>
              <a:rPr lang="en-US" sz="2200" b="1" dirty="0">
                <a:solidFill>
                  <a:schemeClr val="dk1"/>
                </a:solidFill>
                <a:latin typeface="Calibri"/>
                <a:ea typeface="Calibri"/>
                <a:cs typeface="Calibri"/>
                <a:sym typeface="Calibri"/>
              </a:rPr>
              <a:t>bargaining</a:t>
            </a:r>
            <a:r>
              <a:rPr lang="en-US" sz="2200" dirty="0">
                <a:solidFill>
                  <a:schemeClr val="dk1"/>
                </a:solidFill>
                <a:latin typeface="Calibri"/>
                <a:ea typeface="Calibri"/>
                <a:cs typeface="Calibri"/>
                <a:sym typeface="Calibri"/>
              </a:rPr>
              <a:t> between parties can lead to a socially efficient 	equilibrium and how the gains to each party differ depending on 	the starting point and who has the property rights.</a:t>
            </a:r>
          </a:p>
          <a:p>
            <a:pPr marL="457200" lvl="0" indent="-355600" rtl="0">
              <a:lnSpc>
                <a:spcPct val="115000"/>
              </a:lnSpc>
              <a:spcBef>
                <a:spcPts val="0"/>
              </a:spcBef>
              <a:buClr>
                <a:schemeClr val="dk1"/>
              </a:buClr>
              <a:buSzPct val="100000"/>
              <a:buNone/>
            </a:pPr>
            <a:r>
              <a:rPr lang="en-US" sz="2200" dirty="0">
                <a:solidFill>
                  <a:schemeClr val="dk1"/>
                </a:solidFill>
                <a:latin typeface="Calibri"/>
                <a:ea typeface="Calibri"/>
                <a:cs typeface="Calibri"/>
                <a:sym typeface="Calibri"/>
              </a:rPr>
              <a:t>LO3	Describe the </a:t>
            </a:r>
            <a:r>
              <a:rPr lang="en-US" sz="2200" b="1" dirty="0" err="1">
                <a:solidFill>
                  <a:schemeClr val="dk1"/>
                </a:solidFill>
                <a:latin typeface="Calibri"/>
                <a:ea typeface="Calibri"/>
                <a:cs typeface="Calibri"/>
                <a:sym typeface="Calibri"/>
              </a:rPr>
              <a:t>Coase</a:t>
            </a:r>
            <a:r>
              <a:rPr lang="en-US" sz="2200" b="1" dirty="0">
                <a:solidFill>
                  <a:schemeClr val="dk1"/>
                </a:solidFill>
                <a:latin typeface="Calibri"/>
                <a:ea typeface="Calibri"/>
                <a:cs typeface="Calibri"/>
                <a:sym typeface="Calibri"/>
              </a:rPr>
              <a:t> Theorem </a:t>
            </a:r>
            <a:r>
              <a:rPr lang="en-US" sz="2200" dirty="0">
                <a:solidFill>
                  <a:schemeClr val="dk1"/>
                </a:solidFill>
                <a:latin typeface="Calibri"/>
                <a:ea typeface="Calibri"/>
                <a:cs typeface="Calibri"/>
                <a:sym typeface="Calibri"/>
              </a:rPr>
              <a:t>and why it is important for 	environmental policy.</a:t>
            </a:r>
          </a:p>
          <a:p>
            <a:pPr marL="457200" lvl="0" indent="-355600" rtl="0">
              <a:lnSpc>
                <a:spcPct val="115000"/>
              </a:lnSpc>
              <a:spcBef>
                <a:spcPts val="0"/>
              </a:spcBef>
              <a:buClr>
                <a:schemeClr val="dk1"/>
              </a:buClr>
              <a:buSzPct val="100000"/>
              <a:buNone/>
            </a:pPr>
            <a:r>
              <a:rPr lang="en-US" sz="2200" dirty="0">
                <a:solidFill>
                  <a:schemeClr val="dk1"/>
                </a:solidFill>
                <a:latin typeface="Calibri"/>
                <a:ea typeface="Calibri"/>
                <a:cs typeface="Calibri"/>
                <a:sym typeface="Calibri"/>
              </a:rPr>
              <a:t>LO4	Describe the </a:t>
            </a:r>
            <a:r>
              <a:rPr lang="en-US" sz="2200" b="1" dirty="0">
                <a:solidFill>
                  <a:schemeClr val="dk1"/>
                </a:solidFill>
                <a:latin typeface="Calibri"/>
                <a:ea typeface="Calibri"/>
                <a:cs typeface="Calibri"/>
                <a:sym typeface="Calibri"/>
              </a:rPr>
              <a:t>factors that inhibit </a:t>
            </a:r>
            <a:r>
              <a:rPr lang="en-US" sz="2200" dirty="0">
                <a:solidFill>
                  <a:schemeClr val="dk1"/>
                </a:solidFill>
                <a:latin typeface="Calibri"/>
                <a:ea typeface="Calibri"/>
                <a:cs typeface="Calibri"/>
                <a:sym typeface="Calibri"/>
              </a:rPr>
              <a:t>private bargaining from reaching 	a socially efficient equilibrium.</a:t>
            </a:r>
          </a:p>
          <a:p>
            <a:pPr marL="457200" lvl="0" indent="-355600" rtl="0">
              <a:lnSpc>
                <a:spcPct val="115000"/>
              </a:lnSpc>
              <a:spcBef>
                <a:spcPts val="0"/>
              </a:spcBef>
              <a:buClr>
                <a:schemeClr val="dk1"/>
              </a:buClr>
              <a:buSzPct val="100000"/>
              <a:buNone/>
            </a:pPr>
            <a:r>
              <a:rPr lang="en-US" sz="2200" dirty="0">
                <a:solidFill>
                  <a:schemeClr val="dk1"/>
                </a:solidFill>
                <a:latin typeface="Calibri"/>
                <a:ea typeface="Calibri"/>
                <a:cs typeface="Calibri"/>
                <a:sym typeface="Calibri"/>
              </a:rPr>
              <a:t>LO5	Explain how </a:t>
            </a:r>
            <a:r>
              <a:rPr lang="en-US" sz="2200" b="1" dirty="0">
                <a:solidFill>
                  <a:schemeClr val="dk1"/>
                </a:solidFill>
                <a:latin typeface="Calibri"/>
                <a:ea typeface="Calibri"/>
                <a:cs typeface="Calibri"/>
                <a:sym typeface="Calibri"/>
              </a:rPr>
              <a:t>recycling and green goods </a:t>
            </a:r>
            <a:r>
              <a:rPr lang="en-US" sz="2200" dirty="0">
                <a:solidFill>
                  <a:schemeClr val="dk1"/>
                </a:solidFill>
                <a:latin typeface="Calibri"/>
                <a:ea typeface="Calibri"/>
                <a:cs typeface="Calibri"/>
                <a:sym typeface="Calibri"/>
              </a:rPr>
              <a:t>can reduce pollution and 	illustrate graphically the potential impacts.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99412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Liability Laws</a:t>
            </a:r>
          </a:p>
        </p:txBody>
      </p:sp>
      <p:sp>
        <p:nvSpPr>
          <p:cNvPr id="101" name="Shape 101"/>
          <p:cNvSpPr txBox="1">
            <a:spLocks noGrp="1"/>
          </p:cNvSpPr>
          <p:nvPr>
            <p:ph type="body" idx="1"/>
          </p:nvPr>
        </p:nvSpPr>
        <p:spPr>
          <a:xfrm>
            <a:off x="179511" y="1600200"/>
            <a:ext cx="8712967" cy="5006444"/>
          </a:xfrm>
          <a:prstGeom prst="rect">
            <a:avLst/>
          </a:prstGeom>
          <a:noFill/>
          <a:ln>
            <a:noFill/>
          </a:ln>
        </p:spPr>
        <p:txBody>
          <a:bodyPr lIns="91425" tIns="45700" rIns="91425" bIns="45700" anchor="t" anchorCtr="0">
            <a:noAutofit/>
          </a:bodyPr>
          <a:lstStyle/>
          <a:p>
            <a:pPr marL="457200" lvl="0" indent="-342900" rtl="0">
              <a:lnSpc>
                <a:spcPct val="115000"/>
              </a:lnSpc>
              <a:spcBef>
                <a:spcPts val="0"/>
              </a:spcBef>
              <a:buClr>
                <a:schemeClr val="dk1"/>
              </a:buClr>
              <a:buSzPct val="100000"/>
              <a:buFont typeface="Calibri"/>
              <a:buChar char="•"/>
            </a:pPr>
            <a:r>
              <a:rPr lang="en-US" sz="2000" dirty="0">
                <a:solidFill>
                  <a:schemeClr val="dk1"/>
                </a:solidFill>
                <a:latin typeface="Calibri"/>
                <a:ea typeface="Calibri"/>
                <a:cs typeface="Calibri"/>
                <a:sym typeface="Calibri"/>
              </a:rPr>
              <a:t>In theory liability laws lead to the socially efficient level of pollution because they provide an incentive for polluters to reduce emissions so as to minimize their total costs.</a:t>
            </a:r>
          </a:p>
          <a:p>
            <a:pPr marL="0" lvl="0" indent="0" rtl="0">
              <a:lnSpc>
                <a:spcPct val="115000"/>
              </a:lnSpc>
              <a:spcBef>
                <a:spcPts val="0"/>
              </a:spcBef>
              <a:buNone/>
            </a:pPr>
            <a:endParaRPr sz="2000" dirty="0">
              <a:solidFill>
                <a:schemeClr val="dk1"/>
              </a:solidFill>
              <a:latin typeface="Calibri"/>
              <a:ea typeface="Calibri"/>
              <a:cs typeface="Calibri"/>
              <a:sym typeface="Calibri"/>
            </a:endParaRPr>
          </a:p>
          <a:p>
            <a:pPr marL="457200" lvl="0" indent="-342900" rtl="0">
              <a:lnSpc>
                <a:spcPct val="115000"/>
              </a:lnSpc>
              <a:spcBef>
                <a:spcPts val="0"/>
              </a:spcBef>
              <a:buClr>
                <a:schemeClr val="dk1"/>
              </a:buClr>
              <a:buSzPct val="100000"/>
              <a:buFont typeface="Calibri"/>
              <a:buChar char="•"/>
            </a:pPr>
            <a:r>
              <a:rPr lang="en-US" sz="2000" b="1" dirty="0">
                <a:solidFill>
                  <a:schemeClr val="dk1"/>
                </a:solidFill>
                <a:latin typeface="Calibri"/>
                <a:ea typeface="Calibri"/>
                <a:cs typeface="Calibri"/>
                <a:sym typeface="Calibri"/>
              </a:rPr>
              <a:t>For example</a:t>
            </a:r>
            <a:r>
              <a:rPr lang="en-US" sz="2000" dirty="0">
                <a:solidFill>
                  <a:schemeClr val="dk1"/>
                </a:solidFill>
                <a:latin typeface="Calibri"/>
                <a:ea typeface="Calibri"/>
                <a:cs typeface="Calibri"/>
                <a:sym typeface="Calibri"/>
              </a:rPr>
              <a:t>: A Chemical factory discharges waste products into a river. These wastes kill many salmon that are swimming upstream to spawn. Suppose first that there is no liability law that holds polluters responsible for the damages they inflict. If the factory is not required to compensate, MAC will be $0. If the government invokes a liability law that requires the factory to compensate people who have been damaged by their pollution, they will reduce their discharge to avoid paying damages. This allows the socially efficient level of pollution to be reached. </a:t>
            </a:r>
          </a:p>
          <a:p>
            <a:pPr marL="457200" lvl="0" indent="-228600" rtl="0">
              <a:lnSpc>
                <a:spcPct val="115000"/>
              </a:lnSpc>
              <a:spcBef>
                <a:spcPts val="0"/>
              </a:spcBef>
              <a:buFont typeface="Calibri"/>
              <a:buNone/>
            </a:pPr>
            <a:endParaRPr sz="2000" dirty="0">
              <a:solidFill>
                <a:schemeClr val="dk1"/>
              </a:solidFill>
            </a:endParaRPr>
          </a:p>
          <a:p>
            <a:pPr marL="0" marR="0" lvl="0" indent="0" algn="l" rtl="0">
              <a:spcBef>
                <a:spcPts val="0"/>
              </a:spcBef>
              <a:buNone/>
            </a:pPr>
            <a:endParaRPr sz="2000" dirty="0">
              <a:solidFill>
                <a:schemeClr val="dk1"/>
              </a:solidFill>
              <a:latin typeface="Calibri"/>
              <a:ea typeface="Calibri"/>
              <a:cs typeface="Calibri"/>
              <a:sym typeface="Calibri"/>
            </a:endParaRPr>
          </a:p>
        </p:txBody>
      </p:sp>
      <p:sp>
        <p:nvSpPr>
          <p:cNvPr id="102" name="Shape 10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E553-95A9-41D9-B0EE-5FADB3FF4908}"/>
              </a:ext>
            </a:extLst>
          </p:cNvPr>
          <p:cNvSpPr>
            <a:spLocks noGrp="1"/>
          </p:cNvSpPr>
          <p:nvPr>
            <p:ph type="title"/>
          </p:nvPr>
        </p:nvSpPr>
        <p:spPr>
          <a:xfrm>
            <a:off x="179511" y="274637"/>
            <a:ext cx="8712967" cy="634083"/>
          </a:xfrm>
        </p:spPr>
        <p:txBody>
          <a:bodyPr/>
          <a:lstStyle/>
          <a:p>
            <a:r>
              <a:rPr lang="en-CA" dirty="0"/>
              <a:t>Use this graph for the analysis</a:t>
            </a:r>
          </a:p>
        </p:txBody>
      </p:sp>
      <p:sp>
        <p:nvSpPr>
          <p:cNvPr id="4" name="Slide Number Placeholder 3">
            <a:extLst>
              <a:ext uri="{FF2B5EF4-FFF2-40B4-BE49-F238E27FC236}">
                <a16:creationId xmlns:a16="http://schemas.microsoft.com/office/drawing/2014/main" id="{79DB7AC1-538D-4729-9CFF-86967CC0C10B}"/>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endParaRPr lang="en-US"/>
          </a:p>
        </p:txBody>
      </p:sp>
      <p:pic>
        <p:nvPicPr>
          <p:cNvPr id="5" name="Picture 4">
            <a:extLst>
              <a:ext uri="{FF2B5EF4-FFF2-40B4-BE49-F238E27FC236}">
                <a16:creationId xmlns:a16="http://schemas.microsoft.com/office/drawing/2014/main" id="{B4FA2848-4572-4A67-B767-8FD6491C464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34000"/>
                    </a14:imgEffect>
                    <a14:imgEffect>
                      <a14:brightnessContrast bright="16000" contrast="-55000"/>
                    </a14:imgEffect>
                  </a14:imgLayer>
                </a14:imgProps>
              </a:ext>
            </a:extLst>
          </a:blip>
          <a:stretch>
            <a:fillRect/>
          </a:stretch>
        </p:blipFill>
        <p:spPr>
          <a:xfrm>
            <a:off x="1187624" y="1211255"/>
            <a:ext cx="6768751" cy="5145095"/>
          </a:xfrm>
          <a:prstGeom prst="rect">
            <a:avLst/>
          </a:prstGeom>
        </p:spPr>
      </p:pic>
    </p:spTree>
    <p:extLst>
      <p:ext uri="{BB962C8B-B14F-4D97-AF65-F5344CB8AC3E}">
        <p14:creationId xmlns:p14="http://schemas.microsoft.com/office/powerpoint/2010/main" val="80929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Liability Laws in Practice</a:t>
            </a:r>
          </a:p>
        </p:txBody>
      </p:sp>
      <p:sp>
        <p:nvSpPr>
          <p:cNvPr id="109" name="Shape 1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a:spcBef>
                <a:spcPts val="520"/>
              </a:spcBef>
              <a:buClr>
                <a:srgbClr val="CC9900"/>
              </a:buClr>
              <a:buSzPct val="64999"/>
            </a:pPr>
            <a:r>
              <a:rPr lang="en-US" sz="26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In practice, transactions costs can be high preventing the socially efficient level of pollution from being reached.</a:t>
            </a:r>
          </a:p>
          <a:p>
            <a:pPr>
              <a:spcBef>
                <a:spcPts val="520"/>
              </a:spcBef>
              <a:buClr>
                <a:srgbClr val="CC9900"/>
              </a:buClr>
              <a:buSzPct val="64999"/>
            </a:pPr>
            <a:endParaRPr lang="en-US" sz="2600" dirty="0">
              <a:solidFill>
                <a:schemeClr val="dk1"/>
              </a:solidFill>
              <a:latin typeface="Calibri"/>
              <a:cs typeface="Calibri"/>
              <a:sym typeface="Calibri"/>
            </a:endParaRPr>
          </a:p>
          <a:p>
            <a:pPr marL="530225" indent="-327025">
              <a:spcBef>
                <a:spcPts val="520"/>
              </a:spcBef>
              <a:buClr>
                <a:srgbClr val="CC9900"/>
              </a:buClr>
              <a:buSzPct val="64999"/>
            </a:pPr>
            <a:r>
              <a:rPr lang="en-CA" sz="2400" dirty="0">
                <a:latin typeface="Calibri" panose="020F0502020204030204" pitchFamily="34" charset="0"/>
                <a:cs typeface="Calibri" panose="020F0502020204030204" pitchFamily="34" charset="0"/>
              </a:rPr>
              <a:t>A number of factors work against relying on liability to solve all environmental problems. </a:t>
            </a:r>
          </a:p>
          <a:p>
            <a:pPr lvl="0" rtl="0">
              <a:spcBef>
                <a:spcPts val="520"/>
              </a:spcBef>
              <a:buClr>
                <a:srgbClr val="CC9900"/>
              </a:buClr>
              <a:buFont typeface="Noto Symbol"/>
              <a:buNone/>
            </a:pPr>
            <a:endParaRPr sz="2600" dirty="0">
              <a:solidFill>
                <a:schemeClr val="dk1"/>
              </a:solidFill>
              <a:latin typeface="Calibri"/>
              <a:ea typeface="Calibri"/>
              <a:cs typeface="Calibri"/>
              <a:sym typeface="Calibri"/>
            </a:endParaRPr>
          </a:p>
          <a:p>
            <a:pPr marL="0" marR="0" lvl="0" indent="0" algn="l" rtl="0">
              <a:spcBef>
                <a:spcPts val="0"/>
              </a:spcBef>
              <a:buNone/>
            </a:pPr>
            <a:endParaRPr sz="3200" dirty="0">
              <a:solidFill>
                <a:schemeClr val="dk1"/>
              </a:solidFill>
              <a:latin typeface="Calibri"/>
              <a:ea typeface="Calibri"/>
              <a:cs typeface="Calibri"/>
              <a:sym typeface="Calibri"/>
            </a:endParaRPr>
          </a:p>
        </p:txBody>
      </p:sp>
      <p:sp>
        <p:nvSpPr>
          <p:cNvPr id="110" name="Shape 110"/>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11" name="Shape 1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5</a:t>
            </a:fld>
            <a:endParaRPr lang="en-US" sz="1200" b="0" i="0" u="none" strike="noStrike" cap="none" baseline="0">
              <a:solidFill>
                <a:srgbClr val="888888"/>
              </a:solidFill>
              <a:latin typeface="Calibri"/>
              <a:ea typeface="Calibri"/>
              <a:cs typeface="Calibri"/>
              <a:sym typeface="Calibri"/>
            </a:endParaRPr>
          </a:p>
        </p:txBody>
      </p:sp>
      <p:sp>
        <p:nvSpPr>
          <p:cNvPr id="112" name="Shape 11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Liability Laws in Practice</a:t>
            </a:r>
          </a:p>
        </p:txBody>
      </p:sp>
      <p:sp>
        <p:nvSpPr>
          <p:cNvPr id="109" name="Shape 109"/>
          <p:cNvSpPr txBox="1">
            <a:spLocks noGrp="1"/>
          </p:cNvSpPr>
          <p:nvPr>
            <p:ph type="body" idx="1"/>
          </p:nvPr>
        </p:nvSpPr>
        <p:spPr>
          <a:xfrm>
            <a:off x="457200" y="1412776"/>
            <a:ext cx="8435278" cy="4713387"/>
          </a:xfrm>
          <a:prstGeom prst="rect">
            <a:avLst/>
          </a:prstGeom>
          <a:noFill/>
          <a:ln>
            <a:noFill/>
          </a:ln>
        </p:spPr>
        <p:txBody>
          <a:bodyPr lIns="91425" tIns="45700" rIns="91425" bIns="45700" anchor="t" anchorCtr="0">
            <a:noAutofit/>
          </a:bodyPr>
          <a:lstStyle/>
          <a:p>
            <a:pPr marL="457200" lvl="0" indent="-381000" rtl="0">
              <a:spcBef>
                <a:spcPts val="0"/>
              </a:spcBef>
              <a:buClr>
                <a:schemeClr val="dk1"/>
              </a:buClr>
              <a:buSzPct val="100000"/>
              <a:buFont typeface="Calibri"/>
              <a:buChar char="•"/>
            </a:pPr>
            <a:r>
              <a:rPr lang="en-US" sz="2400" u="sng" dirty="0">
                <a:solidFill>
                  <a:schemeClr val="dk1"/>
                </a:solidFill>
                <a:latin typeface="Calibri"/>
                <a:ea typeface="Calibri"/>
                <a:cs typeface="Calibri"/>
                <a:sym typeface="Calibri"/>
              </a:rPr>
              <a:t>Burden of proof </a:t>
            </a:r>
            <a:r>
              <a:rPr lang="en-US" sz="2400" dirty="0">
                <a:solidFill>
                  <a:schemeClr val="dk1"/>
                </a:solidFill>
                <a:latin typeface="Calibri"/>
                <a:ea typeface="Calibri"/>
                <a:cs typeface="Calibri"/>
                <a:sym typeface="Calibri"/>
              </a:rPr>
              <a:t>requires injured parties to show:</a:t>
            </a:r>
          </a:p>
          <a:p>
            <a:pPr marL="457200" lvl="0" indent="-355600" rtl="0">
              <a:spcBef>
                <a:spcPts val="0"/>
              </a:spcBef>
              <a:buClr>
                <a:schemeClr val="dk1"/>
              </a:buClr>
              <a:buSzPct val="100000"/>
              <a:buFont typeface="Calibri"/>
              <a:buChar char="-"/>
            </a:pPr>
            <a:r>
              <a:rPr lang="en-US" sz="2000" dirty="0">
                <a:solidFill>
                  <a:schemeClr val="dk1"/>
                </a:solidFill>
                <a:latin typeface="Calibri"/>
                <a:ea typeface="Calibri"/>
                <a:cs typeface="Calibri"/>
                <a:sym typeface="Calibri"/>
              </a:rPr>
              <a:t>That the polluting material was a direct cause of their damage, and</a:t>
            </a:r>
          </a:p>
          <a:p>
            <a:pPr marL="457200" lvl="0" indent="-355600" rtl="0">
              <a:spcBef>
                <a:spcPts val="0"/>
              </a:spcBef>
              <a:buClr>
                <a:schemeClr val="dk1"/>
              </a:buClr>
              <a:buSzPct val="100000"/>
              <a:buFont typeface="Calibri"/>
              <a:buChar char="-"/>
            </a:pPr>
            <a:r>
              <a:rPr lang="en-US" sz="2000" dirty="0">
                <a:solidFill>
                  <a:schemeClr val="dk1"/>
                </a:solidFill>
                <a:latin typeface="Calibri"/>
                <a:ea typeface="Calibri"/>
                <a:cs typeface="Calibri"/>
                <a:sym typeface="Calibri"/>
              </a:rPr>
              <a:t>That the material did in fact come from the specific defendant that appears in court.</a:t>
            </a:r>
          </a:p>
          <a:p>
            <a:pPr marL="0" indent="0">
              <a:spcBef>
                <a:spcPts val="440"/>
              </a:spcBef>
              <a:buNone/>
            </a:pPr>
            <a:r>
              <a:rPr lang="en-CA" sz="2000" dirty="0">
                <a:solidFill>
                  <a:srgbClr val="0070C0"/>
                </a:solidFill>
              </a:rPr>
              <a:t>Both steps are difficult because the standards of proof required by the courts may be more than current science can supply. For example, most chemicals are implicated in increased disease only on a </a:t>
            </a:r>
            <a:r>
              <a:rPr lang="en-CA" sz="2000" i="1" dirty="0">
                <a:solidFill>
                  <a:srgbClr val="0070C0"/>
                </a:solidFill>
              </a:rPr>
              <a:t>probabilistic </a:t>
            </a:r>
            <a:r>
              <a:rPr lang="en-CA" sz="2000" dirty="0">
                <a:solidFill>
                  <a:srgbClr val="0070C0"/>
                </a:solidFill>
              </a:rPr>
              <a:t>basis. (E.g. smoking, air pollution -&gt; lung disease)</a:t>
            </a:r>
            <a:endParaRPr lang="en-CA" sz="2000" dirty="0">
              <a:solidFill>
                <a:srgbClr val="0070C0"/>
              </a:solidFill>
              <a:latin typeface="Calibri"/>
              <a:ea typeface="Calibri"/>
              <a:cs typeface="Calibri"/>
              <a:sym typeface="Calibri"/>
            </a:endParaRPr>
          </a:p>
          <a:p>
            <a:pPr marL="0" lvl="0" indent="0" rtl="0">
              <a:spcBef>
                <a:spcPts val="440"/>
              </a:spcBef>
              <a:buNone/>
            </a:pPr>
            <a:endParaRPr sz="2400" dirty="0">
              <a:solidFill>
                <a:schemeClr val="dk1"/>
              </a:solidFill>
              <a:latin typeface="Calibri"/>
              <a:ea typeface="Calibri"/>
              <a:cs typeface="Calibri"/>
              <a:sym typeface="Calibri"/>
            </a:endParaRPr>
          </a:p>
          <a:p>
            <a:pPr marL="457200" lvl="0" indent="-381000" rtl="0">
              <a:spcBef>
                <a:spcPts val="440"/>
              </a:spcBef>
              <a:buClr>
                <a:schemeClr val="dk1"/>
              </a:buClr>
              <a:buSzPct val="100000"/>
              <a:buFont typeface="Calibri"/>
              <a:buChar char="•"/>
            </a:pPr>
            <a:r>
              <a:rPr lang="en-US" sz="2400" u="sng" dirty="0">
                <a:solidFill>
                  <a:schemeClr val="dk1"/>
                </a:solidFill>
                <a:latin typeface="Calibri"/>
                <a:ea typeface="Calibri"/>
                <a:cs typeface="Calibri"/>
                <a:sym typeface="Calibri"/>
              </a:rPr>
              <a:t>Enforcement costs </a:t>
            </a:r>
            <a:r>
              <a:rPr lang="en-US" sz="2400" dirty="0">
                <a:solidFill>
                  <a:schemeClr val="dk1"/>
                </a:solidFill>
                <a:latin typeface="Calibri"/>
                <a:ea typeface="Calibri"/>
                <a:cs typeface="Calibri"/>
                <a:sym typeface="Calibri"/>
              </a:rPr>
              <a:t>include: </a:t>
            </a:r>
          </a:p>
          <a:p>
            <a:pPr marL="457200" lvl="0" indent="-355600" rtl="0">
              <a:spcBef>
                <a:spcPts val="440"/>
              </a:spcBef>
              <a:buClr>
                <a:schemeClr val="dk1"/>
              </a:buClr>
              <a:buSzPct val="100000"/>
              <a:buFont typeface="Calibri"/>
              <a:buChar char="-"/>
            </a:pPr>
            <a:r>
              <a:rPr lang="en-US" sz="2000" dirty="0">
                <a:solidFill>
                  <a:schemeClr val="dk1"/>
                </a:solidFill>
                <a:latin typeface="Calibri"/>
                <a:ea typeface="Calibri"/>
                <a:cs typeface="Calibri"/>
                <a:sym typeface="Calibri"/>
              </a:rPr>
              <a:t>Costs of searching out information </a:t>
            </a:r>
          </a:p>
          <a:p>
            <a:pPr marL="457200" lvl="0" indent="-355600" rtl="0">
              <a:spcBef>
                <a:spcPts val="440"/>
              </a:spcBef>
              <a:buClr>
                <a:schemeClr val="dk1"/>
              </a:buClr>
              <a:buSzPct val="100000"/>
              <a:buFont typeface="Calibri"/>
              <a:buChar char="-"/>
            </a:pPr>
            <a:r>
              <a:rPr lang="en-US" sz="2000" dirty="0">
                <a:solidFill>
                  <a:schemeClr val="dk1"/>
                </a:solidFill>
                <a:latin typeface="Calibri"/>
                <a:ea typeface="Calibri"/>
                <a:cs typeface="Calibri"/>
                <a:sym typeface="Calibri"/>
              </a:rPr>
              <a:t>Costs of bargaining over terms</a:t>
            </a:r>
          </a:p>
          <a:p>
            <a:pPr marL="457200" lvl="0" indent="-355600" rtl="0">
              <a:spcBef>
                <a:spcPts val="440"/>
              </a:spcBef>
              <a:buClr>
                <a:schemeClr val="dk1"/>
              </a:buClr>
              <a:buSzPct val="100000"/>
              <a:buFont typeface="Calibri"/>
              <a:buChar char="-"/>
            </a:pPr>
            <a:r>
              <a:rPr lang="en-US" sz="2000" dirty="0">
                <a:solidFill>
                  <a:schemeClr val="dk1"/>
                </a:solidFill>
                <a:latin typeface="Calibri"/>
                <a:ea typeface="Calibri"/>
                <a:cs typeface="Calibri"/>
                <a:sym typeface="Calibri"/>
              </a:rPr>
              <a:t>Costs of making sure an agreement is actually carried out.</a:t>
            </a:r>
          </a:p>
        </p:txBody>
      </p:sp>
      <p:sp>
        <p:nvSpPr>
          <p:cNvPr id="110" name="Shape 110"/>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11" name="Shape 1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6</a:t>
            </a:fld>
            <a:endParaRPr lang="en-US" sz="1200" b="0" i="0" u="none" strike="noStrike" cap="none" baseline="0">
              <a:solidFill>
                <a:srgbClr val="888888"/>
              </a:solidFill>
              <a:latin typeface="Calibri"/>
              <a:ea typeface="Calibri"/>
              <a:cs typeface="Calibri"/>
              <a:sym typeface="Calibri"/>
            </a:endParaRPr>
          </a:p>
        </p:txBody>
      </p:sp>
      <p:sp>
        <p:nvSpPr>
          <p:cNvPr id="112" name="Shape 11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extLst>
      <p:ext uri="{BB962C8B-B14F-4D97-AF65-F5344CB8AC3E}">
        <p14:creationId xmlns:p14="http://schemas.microsoft.com/office/powerpoint/2010/main" val="331638781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79511" y="274637"/>
            <a:ext cx="8712967" cy="99412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Property Rights</a:t>
            </a:r>
          </a:p>
        </p:txBody>
      </p:sp>
      <p:sp>
        <p:nvSpPr>
          <p:cNvPr id="118" name="Shape 11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lvl="0" indent="0" rtl="0">
              <a:spcBef>
                <a:spcPts val="0"/>
              </a:spcBef>
              <a:buNone/>
            </a:pPr>
            <a:r>
              <a:rPr lang="en-US" sz="2700" dirty="0">
                <a:solidFill>
                  <a:schemeClr val="dk1"/>
                </a:solidFill>
                <a:latin typeface="Calibri"/>
                <a:ea typeface="Calibri"/>
                <a:cs typeface="Calibri"/>
                <a:sym typeface="Calibri"/>
              </a:rPr>
              <a:t>All pollution problems involve costs to both sides:</a:t>
            </a:r>
          </a:p>
          <a:p>
            <a:pPr marL="457200" lvl="0" indent="-381000" rtl="0">
              <a:spcBef>
                <a:spcPts val="520"/>
              </a:spcBef>
              <a:buClr>
                <a:schemeClr val="dk1"/>
              </a:buClr>
              <a:buSzPct val="100000"/>
              <a:buFont typeface="Calibri"/>
              <a:buChar char="•"/>
            </a:pPr>
            <a:r>
              <a:rPr lang="en-US" sz="2400" dirty="0">
                <a:solidFill>
                  <a:schemeClr val="dk1"/>
                </a:solidFill>
                <a:latin typeface="Calibri"/>
                <a:ea typeface="Calibri"/>
                <a:cs typeface="Calibri"/>
                <a:sym typeface="Calibri"/>
              </a:rPr>
              <a:t>The side that is harmed by pollution and,</a:t>
            </a:r>
          </a:p>
          <a:p>
            <a:pPr marL="457200" lvl="0" indent="-381000" rtl="0">
              <a:spcBef>
                <a:spcPts val="520"/>
              </a:spcBef>
              <a:buClr>
                <a:schemeClr val="dk1"/>
              </a:buClr>
              <a:buSzPct val="100000"/>
              <a:buFont typeface="Calibri"/>
              <a:buChar char="•"/>
            </a:pPr>
            <a:r>
              <a:rPr lang="en-US" sz="2400" dirty="0">
                <a:solidFill>
                  <a:schemeClr val="dk1"/>
                </a:solidFill>
                <a:latin typeface="Calibri"/>
                <a:ea typeface="Calibri"/>
                <a:cs typeface="Calibri"/>
                <a:sym typeface="Calibri"/>
              </a:rPr>
              <a:t>The side that must pay to abate pollution</a:t>
            </a:r>
          </a:p>
          <a:p>
            <a:pPr marL="0" indent="0" rtl="0">
              <a:spcBef>
                <a:spcPts val="520"/>
              </a:spcBef>
              <a:buNone/>
            </a:pPr>
            <a:endParaRPr sz="2400" dirty="0">
              <a:solidFill>
                <a:schemeClr val="dk1"/>
              </a:solidFill>
              <a:latin typeface="Calibri"/>
              <a:ea typeface="Calibri"/>
              <a:cs typeface="Calibri"/>
              <a:sym typeface="Calibri"/>
            </a:endParaRPr>
          </a:p>
          <a:p>
            <a:pPr marL="0" indent="0" rtl="0">
              <a:spcBef>
                <a:spcPts val="520"/>
              </a:spcBef>
              <a:buNone/>
            </a:pPr>
            <a:r>
              <a:rPr lang="en-US" sz="2400" i="1" dirty="0">
                <a:solidFill>
                  <a:schemeClr val="dk1"/>
                </a:solidFill>
                <a:latin typeface="Calibri"/>
                <a:ea typeface="Calibri"/>
                <a:cs typeface="Calibri"/>
                <a:sym typeface="Calibri"/>
              </a:rPr>
              <a:t>Who has the right to pollute the river and who is the damaged party?</a:t>
            </a:r>
          </a:p>
          <a:p>
            <a:pPr marL="0" lvl="0" indent="0" rtl="0">
              <a:spcBef>
                <a:spcPts val="520"/>
              </a:spcBef>
              <a:buClr>
                <a:schemeClr val="dk1"/>
              </a:buClr>
              <a:buSzPct val="45833"/>
              <a:buFont typeface="Arial"/>
              <a:buNone/>
            </a:pPr>
            <a:r>
              <a:rPr lang="en-US" sz="2400" i="1" dirty="0">
                <a:solidFill>
                  <a:schemeClr val="dk1"/>
                </a:solidFill>
                <a:latin typeface="Calibri"/>
                <a:ea typeface="Calibri"/>
                <a:cs typeface="Calibri"/>
                <a:sym typeface="Calibri"/>
              </a:rPr>
              <a:t>Will assignment of rights to either party yield a socially efficient equilibrium?</a:t>
            </a:r>
          </a:p>
          <a:p>
            <a:pPr marL="0" lvl="0" indent="0" rtl="0">
              <a:spcBef>
                <a:spcPts val="520"/>
              </a:spcBef>
              <a:buNone/>
            </a:pPr>
            <a:endParaRPr lang="en-US" sz="2400" dirty="0">
              <a:solidFill>
                <a:schemeClr val="dk1"/>
              </a:solidFill>
              <a:latin typeface="Calibri"/>
              <a:ea typeface="Calibri"/>
              <a:cs typeface="Calibri"/>
              <a:sym typeface="Calibri"/>
            </a:endParaRPr>
          </a:p>
          <a:p>
            <a:pPr marL="0" lvl="0" indent="0" rtl="0">
              <a:spcBef>
                <a:spcPts val="520"/>
              </a:spcBef>
              <a:buNone/>
            </a:pPr>
            <a:r>
              <a:rPr lang="en-US" sz="2400" dirty="0">
                <a:solidFill>
                  <a:schemeClr val="dk1"/>
                </a:solidFill>
                <a:latin typeface="Calibri"/>
                <a:ea typeface="Calibri"/>
                <a:cs typeface="Calibri"/>
                <a:sym typeface="Calibri"/>
              </a:rPr>
              <a:t>These questions can be answered graphically using the chemical factory and fishery example.</a:t>
            </a:r>
          </a:p>
          <a:p>
            <a:pPr marL="0" marR="0" lvl="0" indent="0" algn="l" rtl="0">
              <a:spcBef>
                <a:spcPts val="0"/>
              </a:spcBef>
              <a:buNone/>
            </a:pPr>
            <a:endParaRPr sz="3200" dirty="0">
              <a:solidFill>
                <a:schemeClr val="dk1"/>
              </a:solidFill>
              <a:latin typeface="Calibri"/>
              <a:ea typeface="Calibri"/>
              <a:cs typeface="Calibri"/>
              <a:sym typeface="Calibri"/>
            </a:endParaRPr>
          </a:p>
        </p:txBody>
      </p:sp>
      <p:sp>
        <p:nvSpPr>
          <p:cNvPr id="119" name="Shape 119"/>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79511" y="274637"/>
            <a:ext cx="8712899" cy="868363"/>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solidFill>
                  <a:schemeClr val="dk1"/>
                </a:solidFill>
                <a:latin typeface="Calibri"/>
                <a:ea typeface="Calibri"/>
                <a:cs typeface="Calibri"/>
                <a:sym typeface="Calibri"/>
              </a:rPr>
              <a:t>Property Rights</a:t>
            </a:r>
          </a:p>
        </p:txBody>
      </p:sp>
      <p:sp>
        <p:nvSpPr>
          <p:cNvPr id="126" name="Shape 126"/>
          <p:cNvSpPr txBox="1">
            <a:spLocks noGrp="1"/>
          </p:cNvSpPr>
          <p:nvPr>
            <p:ph type="body" idx="1"/>
          </p:nvPr>
        </p:nvSpPr>
        <p:spPr>
          <a:xfrm>
            <a:off x="421160" y="1412776"/>
            <a:ext cx="8229600" cy="452596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None/>
            </a:pPr>
            <a:r>
              <a:rPr lang="en-US" sz="2000" dirty="0">
                <a:solidFill>
                  <a:schemeClr val="dk1"/>
                </a:solidFill>
                <a:latin typeface="Calibri"/>
                <a:ea typeface="Calibri"/>
                <a:cs typeface="Calibri"/>
                <a:sym typeface="Calibri"/>
              </a:rPr>
              <a:t>Assignment of Property Rights Leads to Social Efficiency Regardless of Who Has the Property Rights.</a:t>
            </a:r>
          </a:p>
          <a:p>
            <a:pPr lvl="0" rtl="0">
              <a:spcBef>
                <a:spcPts val="0"/>
              </a:spcBef>
              <a:buFont typeface="Calibri"/>
              <a:buNone/>
            </a:pPr>
            <a:endParaRPr sz="24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19000" contrast="-54000"/>
                    </a14:imgEffect>
                  </a14:imgLayer>
                </a14:imgProps>
              </a:ext>
              <a:ext uri="{28A0092B-C50C-407E-A947-70E740481C1C}">
                <a14:useLocalDpi xmlns:a14="http://schemas.microsoft.com/office/drawing/2010/main" val="0"/>
              </a:ext>
            </a:extLst>
          </a:blip>
          <a:stretch>
            <a:fillRect/>
          </a:stretch>
        </p:blipFill>
        <p:spPr>
          <a:xfrm>
            <a:off x="1813180" y="2276872"/>
            <a:ext cx="5653064" cy="4306491"/>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9511" y="274637"/>
            <a:ext cx="8712967" cy="85010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Case 1: </a:t>
            </a:r>
            <a:r>
              <a:rPr lang="en-US" sz="3600" dirty="0">
                <a:solidFill>
                  <a:schemeClr val="dk1"/>
                </a:solidFill>
                <a:latin typeface="Calibri"/>
                <a:ea typeface="Calibri"/>
                <a:cs typeface="Calibri"/>
                <a:sym typeface="Calibri"/>
              </a:rPr>
              <a:t>The Polluter Holds Property Rights</a:t>
            </a:r>
          </a:p>
        </p:txBody>
      </p:sp>
      <p:sp>
        <p:nvSpPr>
          <p:cNvPr id="134" name="Shape 13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lvl="0" indent="0" rtl="0">
              <a:lnSpc>
                <a:spcPct val="115000"/>
              </a:lnSpc>
              <a:spcBef>
                <a:spcPts val="0"/>
              </a:spcBef>
              <a:buNone/>
            </a:pPr>
            <a:r>
              <a:rPr lang="en-US" sz="2400" dirty="0">
                <a:solidFill>
                  <a:schemeClr val="dk1"/>
                </a:solidFill>
                <a:latin typeface="Calibri"/>
                <a:ea typeface="Calibri"/>
                <a:cs typeface="Calibri"/>
                <a:sym typeface="Calibri"/>
              </a:rPr>
              <a:t>If the </a:t>
            </a:r>
            <a:r>
              <a:rPr lang="en-US" sz="2400" b="1" dirty="0">
                <a:solidFill>
                  <a:schemeClr val="dk1"/>
                </a:solidFill>
                <a:latin typeface="Calibri"/>
                <a:ea typeface="Calibri"/>
                <a:cs typeface="Calibri"/>
                <a:sym typeface="Calibri"/>
              </a:rPr>
              <a:t>chemical factory has the property right to use the river</a:t>
            </a:r>
            <a:r>
              <a:rPr lang="en-US" sz="2400" dirty="0">
                <a:solidFill>
                  <a:schemeClr val="dk1"/>
                </a:solidFill>
                <a:latin typeface="Calibri"/>
                <a:ea typeface="Calibri"/>
                <a:cs typeface="Calibri"/>
                <a:sym typeface="Calibri"/>
              </a:rPr>
              <a:t>, it will not abate any of its effluent. 80 </a:t>
            </a:r>
            <a:r>
              <a:rPr lang="en-US" sz="2400" dirty="0" err="1">
                <a:solidFill>
                  <a:schemeClr val="dk1"/>
                </a:solidFill>
                <a:latin typeface="Calibri"/>
                <a:ea typeface="Calibri"/>
                <a:cs typeface="Calibri"/>
                <a:sym typeface="Calibri"/>
              </a:rPr>
              <a:t>tonnes</a:t>
            </a:r>
            <a:r>
              <a:rPr lang="en-US" sz="2400" dirty="0">
                <a:solidFill>
                  <a:schemeClr val="dk1"/>
                </a:solidFill>
                <a:latin typeface="Calibri"/>
                <a:ea typeface="Calibri"/>
                <a:cs typeface="Calibri"/>
                <a:sym typeface="Calibri"/>
              </a:rPr>
              <a:t> per month is the starting point. To reduce chemical effluent into the river, the fishery will bargain with the chemical plant and </a:t>
            </a:r>
            <a:r>
              <a:rPr lang="en-US" sz="2400" i="1" dirty="0">
                <a:solidFill>
                  <a:srgbClr val="0070C0"/>
                </a:solidFill>
                <a:latin typeface="Calibri"/>
                <a:ea typeface="Calibri"/>
                <a:cs typeface="Calibri"/>
                <a:sym typeface="Calibri"/>
              </a:rPr>
              <a:t>offer a payment </a:t>
            </a:r>
            <a:r>
              <a:rPr lang="en-US" sz="2400" dirty="0">
                <a:solidFill>
                  <a:schemeClr val="dk1"/>
                </a:solidFill>
                <a:latin typeface="Calibri"/>
                <a:ea typeface="Calibri"/>
                <a:cs typeface="Calibri"/>
                <a:sym typeface="Calibri"/>
              </a:rPr>
              <a:t>to the plant. Two payments are shown: $100 and $300 for the effluent reduced.</a:t>
            </a:r>
          </a:p>
          <a:p>
            <a:pPr marL="0" lvl="0" indent="0" rtl="0">
              <a:lnSpc>
                <a:spcPct val="115000"/>
              </a:lnSpc>
              <a:spcBef>
                <a:spcPts val="0"/>
              </a:spcBef>
              <a:buNone/>
            </a:pPr>
            <a:endParaRPr lang="en-US" sz="2400" dirty="0">
              <a:solidFill>
                <a:schemeClr val="dk1"/>
              </a:solidFill>
              <a:latin typeface="Calibri"/>
              <a:ea typeface="Calibri"/>
              <a:cs typeface="Calibri"/>
              <a:sym typeface="Calibri"/>
            </a:endParaRPr>
          </a:p>
          <a:p>
            <a:pPr marL="0" lvl="0" indent="0" rtl="0">
              <a:lnSpc>
                <a:spcPct val="115000"/>
              </a:lnSpc>
              <a:spcBef>
                <a:spcPts val="0"/>
              </a:spcBef>
              <a:buNone/>
            </a:pPr>
            <a:r>
              <a:rPr lang="en-US" sz="2400" b="1" dirty="0">
                <a:solidFill>
                  <a:schemeClr val="dk1"/>
                </a:solidFill>
                <a:latin typeface="Calibri"/>
                <a:ea typeface="Calibri"/>
                <a:cs typeface="Calibri"/>
                <a:sym typeface="Calibri"/>
              </a:rPr>
              <a:t>What would be the optimal level of pollution? </a:t>
            </a:r>
            <a:endParaRPr sz="2400" dirty="0">
              <a:solidFill>
                <a:schemeClr val="dk1"/>
              </a:solidFill>
              <a:latin typeface="Calibri"/>
              <a:ea typeface="Calibri"/>
              <a:cs typeface="Calibri"/>
              <a:sym typeface="Calibri"/>
            </a:endParaRPr>
          </a:p>
          <a:p>
            <a:pPr lvl="0" rtl="0">
              <a:lnSpc>
                <a:spcPct val="115000"/>
              </a:lnSpc>
              <a:spcBef>
                <a:spcPts val="0"/>
              </a:spcBef>
              <a:buNone/>
            </a:pPr>
            <a:endParaRPr sz="2400" dirty="0">
              <a:solidFill>
                <a:schemeClr val="dk1"/>
              </a:solidFill>
              <a:latin typeface="Calibri"/>
              <a:ea typeface="Calibri"/>
              <a:cs typeface="Calibri"/>
              <a:sym typeface="Calibri"/>
            </a:endParaRPr>
          </a:p>
          <a:p>
            <a:pPr marL="0" marR="0" lvl="0" indent="0" algn="l" rtl="0">
              <a:lnSpc>
                <a:spcPct val="90000"/>
              </a:lnSpc>
              <a:spcBef>
                <a:spcPts val="640"/>
              </a:spcBef>
              <a:buNone/>
            </a:pPr>
            <a:endParaRPr sz="2400" dirty="0">
              <a:solidFill>
                <a:schemeClr val="dk1"/>
              </a:solidFill>
              <a:latin typeface="Calibri"/>
              <a:ea typeface="Calibri"/>
              <a:cs typeface="Calibri"/>
              <a:sym typeface="Calibri"/>
            </a:endParaRPr>
          </a:p>
          <a:p>
            <a:pPr marL="0" marR="0" lvl="0" indent="0" algn="l" rtl="0">
              <a:lnSpc>
                <a:spcPct val="90000"/>
              </a:lnSpc>
              <a:spcBef>
                <a:spcPts val="640"/>
              </a:spcBef>
              <a:buNone/>
            </a:pPr>
            <a:endParaRPr sz="2400" dirty="0">
              <a:solidFill>
                <a:schemeClr val="dk1"/>
              </a:solidFill>
              <a:latin typeface="Calibri"/>
              <a:ea typeface="Calibri"/>
              <a:cs typeface="Calibri"/>
              <a:sym typeface="Calibri"/>
            </a:endParaRPr>
          </a:p>
        </p:txBody>
      </p:sp>
      <p:sp>
        <p:nvSpPr>
          <p:cNvPr id="135" name="Shape 135"/>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13124</TotalTime>
  <Words>2991</Words>
  <Application>Microsoft Office PowerPoint</Application>
  <PresentationFormat>On-screen Show (4:3)</PresentationFormat>
  <Paragraphs>178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Noto Symbol</vt:lpstr>
      <vt:lpstr>Office Theme</vt:lpstr>
      <vt:lpstr>PowerPoint Presentation</vt:lpstr>
      <vt:lpstr>Learning Objectives</vt:lpstr>
      <vt:lpstr>Liability Laws</vt:lpstr>
      <vt:lpstr>Use this graph for the analysis</vt:lpstr>
      <vt:lpstr>Liability Laws in Practice</vt:lpstr>
      <vt:lpstr>Liability Laws in Practice</vt:lpstr>
      <vt:lpstr>Property Rights</vt:lpstr>
      <vt:lpstr>Property Rights</vt:lpstr>
      <vt:lpstr>Case 1: The Polluter Holds Property Rights</vt:lpstr>
      <vt:lpstr> Case 2: The Pollutee Holds Property Rights </vt:lpstr>
      <vt:lpstr>Property Rights</vt:lpstr>
      <vt:lpstr>Coase Theorem </vt:lpstr>
      <vt:lpstr>Group Work: Finding Net Social Gains under different Property Rights Assignments</vt:lpstr>
      <vt:lpstr>PowerPoint Presentation</vt:lpstr>
      <vt:lpstr>Application of Property Rights</vt:lpstr>
      <vt:lpstr>Recycling and Green Goods </vt:lpstr>
      <vt:lpstr>Recycling and Green Goods</vt:lpstr>
      <vt:lpstr>Let’s check what we’ve learned.</vt:lpstr>
      <vt:lpstr>Chapter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ACMS</dc:creator>
  <cp:lastModifiedBy>Bolor Narankhuu</cp:lastModifiedBy>
  <cp:revision>75</cp:revision>
  <dcterms:modified xsi:type="dcterms:W3CDTF">2020-06-03T23:23:02Z</dcterms:modified>
</cp:coreProperties>
</file>