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9"/>
  </p:notesMasterIdLst>
  <p:sldIdLst>
    <p:sldId id="256" r:id="rId2"/>
    <p:sldId id="257" r:id="rId3"/>
    <p:sldId id="283" r:id="rId4"/>
    <p:sldId id="258" r:id="rId5"/>
    <p:sldId id="278" r:id="rId6"/>
    <p:sldId id="259" r:id="rId7"/>
    <p:sldId id="277" r:id="rId8"/>
    <p:sldId id="260" r:id="rId9"/>
    <p:sldId id="261" r:id="rId10"/>
    <p:sldId id="262" r:id="rId11"/>
    <p:sldId id="263" r:id="rId12"/>
    <p:sldId id="265" r:id="rId13"/>
    <p:sldId id="266" r:id="rId14"/>
    <p:sldId id="267" r:id="rId15"/>
    <p:sldId id="268" r:id="rId16"/>
    <p:sldId id="269" r:id="rId17"/>
    <p:sldId id="281" r:id="rId18"/>
    <p:sldId id="270" r:id="rId19"/>
    <p:sldId id="282" r:id="rId20"/>
    <p:sldId id="271" r:id="rId21"/>
    <p:sldId id="272" r:id="rId22"/>
    <p:sldId id="273" r:id="rId23"/>
    <p:sldId id="279" r:id="rId24"/>
    <p:sldId id="280" r:id="rId25"/>
    <p:sldId id="274" r:id="rId26"/>
    <p:sldId id="275" r:id="rId27"/>
    <p:sldId id="276"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135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extLst>
      <p:ext uri="{BB962C8B-B14F-4D97-AF65-F5344CB8AC3E}">
        <p14:creationId xmlns:p14="http://schemas.microsoft.com/office/powerpoint/2010/main" val="34015060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baseline="0">
              <a:solidFill>
                <a:schemeClr val="dk1"/>
              </a:solidFill>
              <a:latin typeface="Arial"/>
              <a:ea typeface="Arial"/>
              <a:cs typeface="Arial"/>
              <a:sym typeface="Arial"/>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baseline="0">
              <a:solidFill>
                <a:schemeClr val="dk1"/>
              </a:solidFill>
              <a:latin typeface="Arial"/>
              <a:ea typeface="Arial"/>
              <a:cs typeface="Arial"/>
              <a:sym typeface="Arial"/>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7" name="Shape 1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06" name="Shape 20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5" name="Shape 21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4" name="Shape 22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3" name="Shape 23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3" name="Shape 23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extLst>
      <p:ext uri="{BB962C8B-B14F-4D97-AF65-F5344CB8AC3E}">
        <p14:creationId xmlns:p14="http://schemas.microsoft.com/office/powerpoint/2010/main" val="28063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2" name="Shape 24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1" name="Shape 25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baseline="0">
              <a:solidFill>
                <a:schemeClr val="dk1"/>
              </a:solidFill>
              <a:latin typeface="Arial"/>
              <a:ea typeface="Arial"/>
              <a:cs typeface="Arial"/>
              <a:sym typeface="Arial"/>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31" name="Shape 13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39" name="Shape 1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baseline="0">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
        <p:nvSpPr>
          <p:cNvPr id="15" name="Shape 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 name="Shape 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629400" y="274637"/>
            <a:ext cx="2057400" cy="585152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spcBef>
                <a:spcPts val="0"/>
              </a:spcBef>
              <a:buNone/>
              <a:defRPr/>
            </a:lvl1pPr>
          </a:lstStyle>
          <a:p>
            <a:endParaRPr/>
          </a:p>
        </p:txBody>
      </p:sp>
      <p:sp>
        <p:nvSpPr>
          <p:cNvPr id="79" name="Shape 79"/>
          <p:cNvSpPr txBox="1"/>
          <p:nvPr/>
        </p:nvSpPr>
        <p:spPr>
          <a:xfrm rot="5400000">
            <a:off x="4732337" y="2171687"/>
            <a:ext cx="5851525" cy="20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Click to edit Master title style</a:t>
            </a: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1" name="Shape 2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 name="Shape 2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 name="Shape 2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685800" y="2130425"/>
            <a:ext cx="7772400" cy="147002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7" name="Shape 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207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6" name="Shape 4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8" name="Shape 4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79511" y="274637"/>
            <a:ext cx="8784976"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Excel_Worksheet.xls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p:nvPr/>
        </p:nvSpPr>
        <p:spPr>
          <a:xfrm>
            <a:off x="167285" y="1469057"/>
            <a:ext cx="8809430" cy="3542699"/>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Arial"/>
              <a:buNone/>
            </a:pPr>
            <a:r>
              <a:rPr lang="en-US" sz="5400" b="1" i="0" u="none" strike="noStrike" cap="none" baseline="0" dirty="0">
                <a:solidFill>
                  <a:schemeClr val="dk1"/>
                </a:solidFill>
                <a:latin typeface="Calibri"/>
                <a:ea typeface="Calibri"/>
                <a:cs typeface="Calibri"/>
                <a:sym typeface="Calibri"/>
              </a:rPr>
              <a:t>Chapter </a:t>
            </a:r>
            <a:r>
              <a:rPr lang="en-US" sz="5400" b="1" dirty="0">
                <a:solidFill>
                  <a:schemeClr val="dk1"/>
                </a:solidFill>
                <a:latin typeface="Calibri"/>
                <a:ea typeface="Calibri"/>
                <a:cs typeface="Calibri"/>
                <a:sym typeface="Calibri"/>
              </a:rPr>
              <a:t>12</a:t>
            </a:r>
            <a:br>
              <a:rPr lang="en-US" sz="5400" b="1" i="0" u="none" strike="noStrike" cap="none" baseline="0" dirty="0">
                <a:solidFill>
                  <a:schemeClr val="dk1"/>
                </a:solidFill>
                <a:latin typeface="Calibri"/>
                <a:ea typeface="Calibri"/>
                <a:cs typeface="Calibri"/>
                <a:sym typeface="Calibri"/>
              </a:rPr>
            </a:br>
            <a:r>
              <a:rPr lang="en-US" sz="3200" dirty="0">
                <a:solidFill>
                  <a:schemeClr val="dk1"/>
                </a:solidFill>
                <a:latin typeface="Calibri"/>
                <a:ea typeface="Calibri"/>
                <a:cs typeface="Calibri"/>
                <a:sym typeface="Calibri"/>
              </a:rPr>
              <a:t>Emission Taxes and Subsidies</a:t>
            </a:r>
          </a:p>
          <a:p>
            <a:pPr marL="0" marR="0" lvl="0" indent="0" algn="ctr" rtl="0">
              <a:spcBef>
                <a:spcPts val="0"/>
              </a:spcBef>
              <a:buClr>
                <a:schemeClr val="dk1"/>
              </a:buClr>
              <a:buFont typeface="Arial"/>
              <a:buNone/>
            </a:pPr>
            <a:endParaRPr sz="3200" dirty="0">
              <a:solidFill>
                <a:schemeClr val="dk1"/>
              </a:solidFill>
              <a:latin typeface="Calibri"/>
              <a:ea typeface="Calibri"/>
              <a:cs typeface="Calibri"/>
              <a:sym typeface="Calibri"/>
            </a:endParaRPr>
          </a:p>
          <a:p>
            <a:pPr marL="0" marR="0" lvl="0" indent="0" algn="ctr" rtl="0">
              <a:spcBef>
                <a:spcPts val="0"/>
              </a:spcBef>
              <a:buNone/>
            </a:pPr>
            <a:endParaRPr sz="3600" dirty="0">
              <a:solidFill>
                <a:schemeClr val="dk1"/>
              </a:solidFill>
              <a:latin typeface="Calibri"/>
              <a:ea typeface="Calibri"/>
              <a:cs typeface="Calibri"/>
              <a:sym typeface="Calibri"/>
            </a:endParaRPr>
          </a:p>
        </p:txBody>
      </p:sp>
      <p:sp>
        <p:nvSpPr>
          <p:cNvPr id="87" name="Shape 87"/>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89" name="Shape 8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1</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79511" y="274637"/>
            <a:ext cx="8712967" cy="9221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The Socially Efficient Tax</a:t>
            </a:r>
          </a:p>
        </p:txBody>
      </p:sp>
      <p:sp>
        <p:nvSpPr>
          <p:cNvPr id="134" name="Shape 134"/>
          <p:cNvSpPr txBox="1">
            <a:spLocks noGrp="1"/>
          </p:cNvSpPr>
          <p:nvPr>
            <p:ph type="body" idx="1"/>
          </p:nvPr>
        </p:nvSpPr>
        <p:spPr>
          <a:xfrm>
            <a:off x="457200" y="2057400"/>
            <a:ext cx="8229600" cy="4525963"/>
          </a:xfrm>
          <a:prstGeom prst="rect">
            <a:avLst/>
          </a:prstGeom>
          <a:noFill/>
          <a:ln>
            <a:noFill/>
          </a:ln>
        </p:spPr>
        <p:txBody>
          <a:bodyPr lIns="91425" tIns="45700" rIns="91425" bIns="45700" anchor="t" anchorCtr="0">
            <a:noAutofit/>
          </a:bodyPr>
          <a:lstStyle/>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In competitive situations, higher taxes will bring about greater reductions in emissions, but just </a:t>
            </a:r>
            <a:r>
              <a:rPr lang="en-US" sz="2400" b="1" dirty="0">
                <a:latin typeface="Calibri"/>
                <a:ea typeface="Calibri"/>
                <a:cs typeface="Calibri"/>
                <a:sym typeface="Calibri"/>
              </a:rPr>
              <a:t>how high should the tax be set? </a:t>
            </a:r>
          </a:p>
          <a:p>
            <a:pPr marL="457200" lvl="0" indent="-381000" rtl="0">
              <a:spcBef>
                <a:spcPts val="0"/>
              </a:spcBef>
              <a:buClr>
                <a:schemeClr val="dk1"/>
              </a:buClr>
              <a:buSzPct val="100000"/>
              <a:buFont typeface="Calibri"/>
              <a:buChar char="•"/>
            </a:pPr>
            <a:endParaRPr lang="en-US" sz="2400" dirty="0">
              <a:latin typeface="Calibri"/>
              <a:ea typeface="Calibri"/>
              <a:cs typeface="Calibri"/>
              <a:sym typeface="Calibri"/>
            </a:endParaRPr>
          </a:p>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If we know the marginal abatement cost (MAC) and marginal damage (MD) function, the economist’s answer is to set the tax so as to produce the efficient level of emissions, as in Figure 12-2 on the next slide.</a:t>
            </a:r>
          </a:p>
        </p:txBody>
      </p:sp>
      <p:sp>
        <p:nvSpPr>
          <p:cNvPr id="135" name="Shape 135"/>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79511" y="116632"/>
            <a:ext cx="8712967" cy="790454"/>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lvl="0" rtl="0">
              <a:spcBef>
                <a:spcPts val="0"/>
              </a:spcBef>
              <a:buClr>
                <a:schemeClr val="dk1"/>
              </a:buClr>
              <a:buFont typeface="Arial"/>
              <a:buNone/>
            </a:pPr>
            <a:endParaRPr sz="3600" b="1" dirty="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3600" b="1" dirty="0">
                <a:solidFill>
                  <a:schemeClr val="dk1"/>
                </a:solidFill>
                <a:latin typeface="Calibri"/>
                <a:ea typeface="Calibri"/>
                <a:cs typeface="Calibri"/>
                <a:sym typeface="Calibri"/>
              </a:rPr>
              <a:t>A Socially Efficient Emission Tax</a:t>
            </a:r>
          </a:p>
          <a:p>
            <a:pPr marL="0" marR="0" lvl="0" indent="0" algn="ctr" rtl="0">
              <a:spcBef>
                <a:spcPts val="0"/>
              </a:spcBef>
              <a:buClr>
                <a:schemeClr val="dk1"/>
              </a:buClr>
              <a:buFont typeface="Calibri"/>
              <a:buNone/>
            </a:pPr>
            <a:endParaRPr sz="3600" b="1" dirty="0">
              <a:solidFill>
                <a:schemeClr val="dk1"/>
              </a:solidFill>
              <a:latin typeface="Calibri"/>
              <a:ea typeface="Calibri"/>
              <a:cs typeface="Calibri"/>
              <a:sym typeface="Calibri"/>
            </a:endParaRPr>
          </a:p>
        </p:txBody>
      </p:sp>
      <p:sp>
        <p:nvSpPr>
          <p:cNvPr id="142" name="Shape 142"/>
          <p:cNvSpPr txBox="1">
            <a:spLocks noGrp="1"/>
          </p:cNvSpPr>
          <p:nvPr>
            <p:ph type="body" idx="1"/>
          </p:nvPr>
        </p:nvSpPr>
        <p:spPr>
          <a:xfrm>
            <a:off x="457200" y="1700808"/>
            <a:ext cx="8229600" cy="4425354"/>
          </a:xfrm>
          <a:prstGeom prst="rect">
            <a:avLst/>
          </a:prstGeom>
          <a:noFill/>
          <a:ln>
            <a:noFill/>
          </a:ln>
        </p:spPr>
        <p:txBody>
          <a:bodyPr lIns="91425" tIns="45700" rIns="91425" bIns="45700" anchor="t" anchorCtr="0">
            <a:noAutofit/>
          </a:bodyPr>
          <a:lstStyle/>
          <a:p>
            <a:pPr marL="88900" marR="0" lvl="0" indent="0" algn="l" rtl="0">
              <a:lnSpc>
                <a:spcPct val="75000"/>
              </a:lnSpc>
              <a:spcBef>
                <a:spcPts val="590"/>
              </a:spcBef>
              <a:buClr>
                <a:schemeClr val="dk1"/>
              </a:buClr>
              <a:buSzPct val="100000"/>
              <a:buNone/>
            </a:pPr>
            <a:endParaRPr lang="en-US" sz="2200" dirty="0">
              <a:solidFill>
                <a:schemeClr val="dk1"/>
              </a:solidFill>
              <a:latin typeface="Calibri"/>
              <a:ea typeface="Calibri"/>
              <a:cs typeface="Calibri"/>
              <a:sym typeface="Calibri"/>
            </a:endParaRPr>
          </a:p>
          <a:p>
            <a:pPr marL="0" marR="0" lvl="0" indent="0" algn="l" rtl="0">
              <a:lnSpc>
                <a:spcPct val="75000"/>
              </a:lnSpc>
              <a:spcBef>
                <a:spcPts val="590"/>
              </a:spcBef>
              <a:buNone/>
            </a:pPr>
            <a:endParaRPr sz="2950" dirty="0">
              <a:solidFill>
                <a:schemeClr val="dk1"/>
              </a:solidFill>
              <a:latin typeface="Calibri"/>
              <a:ea typeface="Calibri"/>
              <a:cs typeface="Calibri"/>
              <a:sym typeface="Calibri"/>
            </a:endParaRPr>
          </a:p>
          <a:p>
            <a:pPr marL="342900" marR="0" lvl="0" indent="-154940" algn="l" rtl="0">
              <a:lnSpc>
                <a:spcPct val="75000"/>
              </a:lnSpc>
              <a:spcBef>
                <a:spcPts val="592"/>
              </a:spcBef>
              <a:buClr>
                <a:schemeClr val="dk1"/>
              </a:buClr>
              <a:buFont typeface="Arial"/>
              <a:buNone/>
            </a:pPr>
            <a:endParaRPr sz="2950" b="0" i="0" u="none" strike="noStrike" cap="none" baseline="0" dirty="0">
              <a:solidFill>
                <a:schemeClr val="dk1"/>
              </a:solidFill>
              <a:latin typeface="Calibri"/>
              <a:ea typeface="Calibri"/>
              <a:cs typeface="Calibri"/>
              <a:sym typeface="Calibri"/>
            </a:endParaRPr>
          </a:p>
          <a:p>
            <a:pPr marL="342900" marR="0" lvl="0" indent="-342900" algn="l" rtl="0">
              <a:lnSpc>
                <a:spcPct val="75000"/>
              </a:lnSpc>
              <a:spcBef>
                <a:spcPts val="590"/>
              </a:spcBef>
              <a:buClr>
                <a:schemeClr val="dk1"/>
              </a:buClr>
              <a:buFont typeface="Arial"/>
              <a:buNone/>
            </a:pPr>
            <a:endParaRPr sz="2950" b="1" i="0" u="none" strike="noStrike" cap="none" baseline="0" dirty="0">
              <a:solidFill>
                <a:schemeClr val="dk1"/>
              </a:solidFill>
              <a:latin typeface="Calibri"/>
              <a:ea typeface="Calibri"/>
              <a:cs typeface="Calibri"/>
              <a:sym typeface="Calibri"/>
            </a:endParaRPr>
          </a:p>
        </p:txBody>
      </p:sp>
      <p:sp>
        <p:nvSpPr>
          <p:cNvPr id="143" name="Shape 143"/>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
        <p:nvSpPr>
          <p:cNvPr id="5" name="Rectangle 4"/>
          <p:cNvSpPr/>
          <p:nvPr/>
        </p:nvSpPr>
        <p:spPr>
          <a:xfrm>
            <a:off x="117848" y="1106769"/>
            <a:ext cx="8774630" cy="1323439"/>
          </a:xfrm>
          <a:prstGeom prst="rect">
            <a:avLst/>
          </a:prstGeom>
        </p:spPr>
        <p:txBody>
          <a:bodyPr wrap="square">
            <a:spAutoFit/>
          </a:bodyPr>
          <a:lstStyle/>
          <a:p>
            <a:pPr marL="457200" lvl="0" indent="-381000">
              <a:buClr>
                <a:srgbClr val="000000"/>
              </a:buClr>
              <a:buSzPct val="100000"/>
              <a:buFont typeface="Calibri"/>
              <a:buChar char="●"/>
            </a:pPr>
            <a:r>
              <a:rPr lang="en-CA" sz="1600" dirty="0">
                <a:latin typeface="Calibri"/>
                <a:ea typeface="Calibri"/>
                <a:cs typeface="Calibri"/>
                <a:sym typeface="Calibri"/>
              </a:rPr>
              <a:t>The socially efficient equilibrium is reached with a tax set equal to $100 per tonne. </a:t>
            </a:r>
          </a:p>
          <a:p>
            <a:pPr marL="457200" lvl="0" indent="-381000">
              <a:buClr>
                <a:srgbClr val="000000"/>
              </a:buClr>
              <a:buSzPct val="100000"/>
              <a:buFont typeface="Calibri"/>
              <a:buChar char="●"/>
            </a:pPr>
            <a:r>
              <a:rPr lang="en-CA" sz="1600" dirty="0">
                <a:latin typeface="Calibri"/>
                <a:ea typeface="Calibri"/>
                <a:cs typeface="Calibri"/>
                <a:sym typeface="Calibri"/>
              </a:rPr>
              <a:t>This is the “price” at which MD  MAC. </a:t>
            </a:r>
            <a:r>
              <a:rPr lang="en-CA" sz="1600" b="1" dirty="0">
                <a:solidFill>
                  <a:srgbClr val="FF0000"/>
                </a:solidFill>
                <a:latin typeface="Calibri"/>
                <a:ea typeface="Calibri"/>
                <a:cs typeface="Calibri"/>
                <a:sym typeface="Calibri"/>
              </a:rPr>
              <a:t>The polluter’s private costs of compliance are its total tax bill paid, area ( a + b + c + d ), plus its total abatement costs, area e. </a:t>
            </a:r>
          </a:p>
          <a:p>
            <a:pPr marL="457200" lvl="0" indent="-381000">
              <a:buClr>
                <a:srgbClr val="000000"/>
              </a:buClr>
              <a:buSzPct val="100000"/>
              <a:buFont typeface="Calibri"/>
              <a:buChar char="●"/>
            </a:pPr>
            <a:r>
              <a:rPr lang="en-CA" sz="1600" dirty="0">
                <a:latin typeface="Calibri"/>
                <a:ea typeface="Calibri"/>
                <a:cs typeface="Calibri"/>
                <a:sym typeface="Calibri"/>
              </a:rPr>
              <a:t>Total social costs of compliance are just the TAC. The net benefit of the tax is the total damages forgone, area ( e + f ) net of TAC. This is area f.</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505862"/>
            <a:ext cx="5848071" cy="4100782"/>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215524" y="116632"/>
            <a:ext cx="8712899" cy="1008751"/>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Private and Social Costs </a:t>
            </a:r>
          </a:p>
        </p:txBody>
      </p:sp>
      <p:sp>
        <p:nvSpPr>
          <p:cNvPr id="158" name="Shape 158"/>
          <p:cNvSpPr txBox="1">
            <a:spLocks noGrp="1"/>
          </p:cNvSpPr>
          <p:nvPr>
            <p:ph type="body" idx="1"/>
          </p:nvPr>
        </p:nvSpPr>
        <p:spPr>
          <a:xfrm>
            <a:off x="457174" y="1600200"/>
            <a:ext cx="8363297" cy="4526100"/>
          </a:xfrm>
          <a:prstGeom prst="rect">
            <a:avLst/>
          </a:prstGeom>
          <a:noFill/>
          <a:ln>
            <a:noFill/>
          </a:ln>
        </p:spPr>
        <p:txBody>
          <a:bodyPr lIns="91425" tIns="45700" rIns="91425" bIns="45700" anchor="t" anchorCtr="0">
            <a:noAutofit/>
          </a:bodyPr>
          <a:lstStyle/>
          <a:p>
            <a:pPr marL="457200" lvl="0" indent="-361950" rtl="0">
              <a:spcBef>
                <a:spcPts val="520"/>
              </a:spcBef>
              <a:buClr>
                <a:schemeClr val="dk1"/>
              </a:buClr>
              <a:buSzPct val="100000"/>
              <a:buFont typeface="Calibri"/>
              <a:buChar char="•"/>
            </a:pPr>
            <a:r>
              <a:rPr lang="en-US" sz="2100" dirty="0">
                <a:solidFill>
                  <a:schemeClr val="dk1"/>
                </a:solidFill>
                <a:latin typeface="Calibri"/>
                <a:ea typeface="Calibri"/>
                <a:cs typeface="Calibri"/>
                <a:sym typeface="Calibri"/>
              </a:rPr>
              <a:t>In the Figure, private costs are, respectively, area </a:t>
            </a:r>
            <a:r>
              <a:rPr lang="en-US" sz="2100" b="1" dirty="0">
                <a:solidFill>
                  <a:schemeClr val="dk1"/>
                </a:solidFill>
                <a:latin typeface="Calibri"/>
                <a:ea typeface="Calibri"/>
                <a:cs typeface="Calibri"/>
                <a:sym typeface="Calibri"/>
              </a:rPr>
              <a:t>e</a:t>
            </a:r>
            <a:r>
              <a:rPr lang="en-US" sz="2100" dirty="0">
                <a:solidFill>
                  <a:schemeClr val="dk1"/>
                </a:solidFill>
                <a:latin typeface="Calibri"/>
                <a:ea typeface="Calibri"/>
                <a:cs typeface="Calibri"/>
                <a:sym typeface="Calibri"/>
              </a:rPr>
              <a:t> which is 1/2[(100x25)] = $1250, plus the tax bill which is, areas </a:t>
            </a:r>
            <a:r>
              <a:rPr lang="en-US" sz="2100" b="1" dirty="0">
                <a:solidFill>
                  <a:schemeClr val="dk1"/>
                </a:solidFill>
                <a:latin typeface="Calibri"/>
                <a:ea typeface="Calibri"/>
                <a:cs typeface="Calibri"/>
                <a:sym typeface="Calibri"/>
              </a:rPr>
              <a:t>( a + b + c + d )</a:t>
            </a:r>
            <a:r>
              <a:rPr lang="en-US" sz="2100" dirty="0">
                <a:solidFill>
                  <a:schemeClr val="dk1"/>
                </a:solidFill>
                <a:latin typeface="Calibri"/>
                <a:ea typeface="Calibri"/>
                <a:cs typeface="Calibri"/>
                <a:sym typeface="Calibri"/>
              </a:rPr>
              <a:t> and totals $3750. </a:t>
            </a:r>
          </a:p>
          <a:p>
            <a:pPr marL="457200" lvl="0" indent="-361950" rtl="0">
              <a:spcBef>
                <a:spcPts val="520"/>
              </a:spcBef>
              <a:buClr>
                <a:schemeClr val="dk1"/>
              </a:buClr>
              <a:buSzPct val="100000"/>
              <a:buFont typeface="Calibri"/>
              <a:buChar char="•"/>
            </a:pPr>
            <a:r>
              <a:rPr lang="en-US" sz="2100" dirty="0">
                <a:solidFill>
                  <a:schemeClr val="dk1"/>
                </a:solidFill>
                <a:latin typeface="Calibri"/>
                <a:ea typeface="Calibri"/>
                <a:cs typeface="Calibri"/>
                <a:sym typeface="Calibri"/>
              </a:rPr>
              <a:t>However private costs of compliance do not represent the real resource cost society incurs as a result of levying the emission tax. It is social costs that society is interested in.</a:t>
            </a:r>
          </a:p>
          <a:p>
            <a:pPr marL="0" lvl="0" indent="0" rtl="0">
              <a:spcBef>
                <a:spcPts val="520"/>
              </a:spcBef>
              <a:buNone/>
            </a:pPr>
            <a:endParaRPr sz="2100" dirty="0">
              <a:solidFill>
                <a:schemeClr val="dk1"/>
              </a:solidFill>
              <a:latin typeface="Calibri"/>
              <a:ea typeface="Calibri"/>
              <a:cs typeface="Calibri"/>
              <a:sym typeface="Calibri"/>
            </a:endParaRPr>
          </a:p>
          <a:p>
            <a:pPr marL="457200" lvl="0" indent="-361950" rtl="0">
              <a:spcBef>
                <a:spcPts val="520"/>
              </a:spcBef>
              <a:buClr>
                <a:schemeClr val="dk1"/>
              </a:buClr>
              <a:buSzPct val="100000"/>
              <a:buFont typeface="Calibri"/>
              <a:buChar char="•"/>
            </a:pPr>
            <a:r>
              <a:rPr lang="en-US" sz="2100" dirty="0">
                <a:solidFill>
                  <a:schemeClr val="dk1"/>
                </a:solidFill>
                <a:latin typeface="Calibri"/>
                <a:ea typeface="Calibri"/>
                <a:cs typeface="Calibri"/>
                <a:sym typeface="Calibri"/>
              </a:rPr>
              <a:t>Taxes are actually transfer payments, payments made by the polluters to the public sector and eventually to those in society who are benefited by the resulting public expenditures.</a:t>
            </a:r>
          </a:p>
          <a:p>
            <a:pPr marL="457200" lvl="0" indent="-361950" rtl="0">
              <a:spcBef>
                <a:spcPts val="520"/>
              </a:spcBef>
              <a:buClr>
                <a:schemeClr val="dk1"/>
              </a:buClr>
              <a:buSzPct val="100000"/>
              <a:buFont typeface="Calibri"/>
              <a:buChar char="•"/>
            </a:pPr>
            <a:r>
              <a:rPr lang="en-US" sz="2100" dirty="0">
                <a:solidFill>
                  <a:schemeClr val="dk1"/>
                </a:solidFill>
                <a:latin typeface="Calibri"/>
                <a:ea typeface="Calibri"/>
                <a:cs typeface="Calibri"/>
                <a:sym typeface="Calibri"/>
              </a:rPr>
              <a:t>The polluter itself may be a recipient of some of these benefits. </a:t>
            </a:r>
            <a:r>
              <a:rPr lang="en-US" sz="2100" b="1" dirty="0">
                <a:solidFill>
                  <a:schemeClr val="dk1"/>
                </a:solidFill>
                <a:latin typeface="Calibri"/>
                <a:ea typeface="Calibri"/>
                <a:cs typeface="Calibri"/>
                <a:sym typeface="Calibri"/>
              </a:rPr>
              <a:t>Transfer payments are therefore not a social cost of the policy</a:t>
            </a:r>
            <a:r>
              <a:rPr lang="en-US" sz="2100" dirty="0">
                <a:solidFill>
                  <a:schemeClr val="dk1"/>
                </a:solidFill>
                <a:latin typeface="Calibri"/>
                <a:ea typeface="Calibri"/>
                <a:cs typeface="Calibri"/>
                <a:sym typeface="Calibri"/>
              </a:rPr>
              <a:t>. Thus, the </a:t>
            </a:r>
            <a:r>
              <a:rPr lang="en-US" sz="2100" b="1" dirty="0">
                <a:solidFill>
                  <a:srgbClr val="FF0000"/>
                </a:solidFill>
                <a:latin typeface="Calibri"/>
                <a:ea typeface="Calibri"/>
                <a:cs typeface="Calibri"/>
                <a:sym typeface="Calibri"/>
              </a:rPr>
              <a:t>social costs of compliance are area </a:t>
            </a:r>
            <a:r>
              <a:rPr lang="en-US" sz="2100" b="1" dirty="0">
                <a:solidFill>
                  <a:schemeClr val="tx1"/>
                </a:solidFill>
                <a:latin typeface="Calibri"/>
                <a:ea typeface="Calibri"/>
                <a:cs typeface="Calibri"/>
                <a:sym typeface="Calibri"/>
              </a:rPr>
              <a:t>e</a:t>
            </a:r>
            <a:r>
              <a:rPr lang="en-US" sz="2100" b="1" dirty="0">
                <a:solidFill>
                  <a:srgbClr val="FF0000"/>
                </a:solidFill>
                <a:latin typeface="Calibri"/>
                <a:ea typeface="Calibri"/>
                <a:cs typeface="Calibri"/>
                <a:sym typeface="Calibri"/>
              </a:rPr>
              <a:t>, the polluter’s total abatement costs.</a:t>
            </a:r>
          </a:p>
          <a:p>
            <a:pPr marL="0" lvl="0" indent="0" rtl="0">
              <a:spcBef>
                <a:spcPts val="520"/>
              </a:spcBef>
              <a:buNone/>
            </a:pPr>
            <a:endParaRPr sz="3000" dirty="0">
              <a:solidFill>
                <a:schemeClr val="dk1"/>
              </a:solidFill>
              <a:latin typeface="Calibri"/>
              <a:ea typeface="Calibri"/>
              <a:cs typeface="Calibri"/>
              <a:sym typeface="Calibri"/>
            </a:endParaRPr>
          </a:p>
          <a:p>
            <a:pPr marL="0" marR="0" lvl="0" indent="0" algn="l" rtl="0">
              <a:spcBef>
                <a:spcPts val="640"/>
              </a:spcBef>
              <a:buNone/>
            </a:pPr>
            <a:endParaRPr sz="3000" dirty="0">
              <a:solidFill>
                <a:schemeClr val="dk1"/>
              </a:solidFill>
              <a:latin typeface="Calibri"/>
              <a:ea typeface="Calibri"/>
              <a:cs typeface="Calibri"/>
              <a:sym typeface="Calibri"/>
            </a:endParaRPr>
          </a:p>
          <a:p>
            <a:pPr marL="0" marR="0" lvl="0" indent="0" algn="l" rtl="0">
              <a:spcBef>
                <a:spcPts val="640"/>
              </a:spcBef>
              <a:buNone/>
            </a:pPr>
            <a:endParaRPr sz="3200" dirty="0">
              <a:solidFill>
                <a:schemeClr val="dk1"/>
              </a:solidFill>
              <a:latin typeface="Calibri"/>
              <a:ea typeface="Calibri"/>
              <a:cs typeface="Calibri"/>
              <a:sym typeface="Calibri"/>
            </a:endParaRPr>
          </a:p>
        </p:txBody>
      </p:sp>
      <p:sp>
        <p:nvSpPr>
          <p:cNvPr id="159" name="Shape 159"/>
          <p:cNvSpPr txBox="1">
            <a:spLocks noGrp="1"/>
          </p:cNvSpPr>
          <p:nvPr>
            <p:ph type="ftr" idx="11"/>
          </p:nvPr>
        </p:nvSpPr>
        <p:spPr>
          <a:xfrm>
            <a:off x="3124175" y="6490737"/>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160" name="Shape 1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12</a:t>
            </a:fld>
            <a:endParaRPr lang="en-US" sz="1200" b="0" i="0" u="none" strike="noStrike" cap="none" baseline="0">
              <a:solidFill>
                <a:srgbClr val="888888"/>
              </a:solidFill>
              <a:latin typeface="Calibri"/>
              <a:ea typeface="Calibri"/>
              <a:cs typeface="Calibri"/>
              <a:sym typeface="Calibri"/>
            </a:endParaRPr>
          </a:p>
        </p:txBody>
      </p:sp>
      <p:sp>
        <p:nvSpPr>
          <p:cNvPr id="161" name="Shape 161"/>
          <p:cNvSpPr txBox="1"/>
          <p:nvPr/>
        </p:nvSpPr>
        <p:spPr>
          <a:xfrm>
            <a:off x="215527" y="648866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79511" y="274637"/>
            <a:ext cx="8712967" cy="85010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Net Cost to Society</a:t>
            </a:r>
          </a:p>
        </p:txBody>
      </p:sp>
      <p:sp>
        <p:nvSpPr>
          <p:cNvPr id="167" name="Shape 167"/>
          <p:cNvSpPr txBox="1">
            <a:spLocks noGrp="1"/>
          </p:cNvSpPr>
          <p:nvPr>
            <p:ph type="body" idx="1"/>
          </p:nvPr>
        </p:nvSpPr>
        <p:spPr>
          <a:xfrm>
            <a:off x="179511" y="1600200"/>
            <a:ext cx="8712967" cy="4525963"/>
          </a:xfrm>
          <a:prstGeom prst="rect">
            <a:avLst/>
          </a:prstGeom>
          <a:noFill/>
          <a:ln>
            <a:noFill/>
          </a:ln>
        </p:spPr>
        <p:txBody>
          <a:bodyPr lIns="91425" tIns="45700" rIns="91425" bIns="45700" anchor="t" anchorCtr="0">
            <a:noAutofit/>
          </a:bodyPr>
          <a:lstStyle/>
          <a:p>
            <a:pPr marL="457200" lvl="0" indent="-361950" rtl="0">
              <a:spcBef>
                <a:spcPts val="520"/>
              </a:spcBef>
              <a:buClr>
                <a:schemeClr val="dk1"/>
              </a:buClr>
              <a:buSzPct val="100000"/>
              <a:buFont typeface="Calibri"/>
              <a:buChar char="•"/>
            </a:pPr>
            <a:r>
              <a:rPr lang="en-US" sz="2200" dirty="0">
                <a:solidFill>
                  <a:schemeClr val="dk1"/>
                </a:solidFill>
                <a:latin typeface="Calibri"/>
                <a:ea typeface="Calibri"/>
                <a:cs typeface="Calibri"/>
                <a:sym typeface="Calibri"/>
              </a:rPr>
              <a:t>Net social benefits of a policy are defined as the total damages forgone net of the social costs of compliance.</a:t>
            </a:r>
          </a:p>
          <a:p>
            <a:pPr marL="0" lvl="0" indent="0" rtl="0">
              <a:spcBef>
                <a:spcPts val="520"/>
              </a:spcBef>
              <a:buNone/>
            </a:pPr>
            <a:endParaRPr sz="2200" dirty="0">
              <a:solidFill>
                <a:schemeClr val="dk1"/>
              </a:solidFill>
              <a:latin typeface="Calibri"/>
              <a:ea typeface="Calibri"/>
              <a:cs typeface="Calibri"/>
              <a:sym typeface="Calibri"/>
            </a:endParaRPr>
          </a:p>
          <a:p>
            <a:pPr marL="457200" lvl="0" indent="-361950" rtl="0">
              <a:spcBef>
                <a:spcPts val="520"/>
              </a:spcBef>
              <a:buClr>
                <a:schemeClr val="dk1"/>
              </a:buClr>
              <a:buSzPct val="100000"/>
              <a:buFont typeface="Calibri"/>
              <a:buChar char="•"/>
            </a:pPr>
            <a:r>
              <a:rPr lang="en-US" sz="2200" dirty="0">
                <a:solidFill>
                  <a:schemeClr val="dk1"/>
                </a:solidFill>
                <a:latin typeface="Calibri"/>
                <a:ea typeface="Calibri"/>
                <a:cs typeface="Calibri"/>
                <a:sym typeface="Calibri"/>
              </a:rPr>
              <a:t>The reduction of emissions from E0=50 to E*=25 </a:t>
            </a:r>
            <a:r>
              <a:rPr lang="en-US" sz="2200" dirty="0" err="1">
                <a:solidFill>
                  <a:schemeClr val="dk1"/>
                </a:solidFill>
                <a:latin typeface="Calibri"/>
                <a:ea typeface="Calibri"/>
                <a:cs typeface="Calibri"/>
                <a:sym typeface="Calibri"/>
              </a:rPr>
              <a:t>tonnes</a:t>
            </a:r>
            <a:r>
              <a:rPr lang="en-US" sz="2200" dirty="0">
                <a:solidFill>
                  <a:schemeClr val="dk1"/>
                </a:solidFill>
                <a:latin typeface="Calibri"/>
                <a:ea typeface="Calibri"/>
                <a:cs typeface="Calibri"/>
                <a:sym typeface="Calibri"/>
              </a:rPr>
              <a:t> per month has eliminated damages of </a:t>
            </a:r>
            <a:r>
              <a:rPr lang="en-US" sz="2200" b="1" dirty="0">
                <a:solidFill>
                  <a:schemeClr val="dk1"/>
                </a:solidFill>
                <a:latin typeface="Calibri"/>
                <a:ea typeface="Calibri"/>
                <a:cs typeface="Calibri"/>
                <a:sym typeface="Calibri"/>
              </a:rPr>
              <a:t>(e + f)</a:t>
            </a:r>
            <a:r>
              <a:rPr lang="en-US" sz="2200" dirty="0">
                <a:solidFill>
                  <a:schemeClr val="dk1"/>
                </a:solidFill>
                <a:latin typeface="Calibri"/>
                <a:ea typeface="Calibri"/>
                <a:cs typeface="Calibri"/>
                <a:sym typeface="Calibri"/>
              </a:rPr>
              <a:t> which are the net gains to victims, given by the difference between areas </a:t>
            </a:r>
            <a:r>
              <a:rPr lang="en-US" sz="2200" b="1" dirty="0">
                <a:solidFill>
                  <a:schemeClr val="dk1"/>
                </a:solidFill>
                <a:latin typeface="Calibri"/>
                <a:ea typeface="Calibri"/>
                <a:cs typeface="Calibri"/>
                <a:sym typeface="Calibri"/>
              </a:rPr>
              <a:t>(b + d + e + f) </a:t>
            </a:r>
            <a:r>
              <a:rPr lang="en-US" sz="2200" dirty="0">
                <a:solidFill>
                  <a:schemeClr val="dk1"/>
                </a:solidFill>
                <a:latin typeface="Calibri"/>
                <a:ea typeface="Calibri"/>
                <a:cs typeface="Calibri"/>
                <a:sym typeface="Calibri"/>
              </a:rPr>
              <a:t>minus </a:t>
            </a:r>
            <a:r>
              <a:rPr lang="en-US" sz="2200" b="1" dirty="0">
                <a:solidFill>
                  <a:schemeClr val="dk1"/>
                </a:solidFill>
                <a:latin typeface="Calibri"/>
                <a:ea typeface="Calibri"/>
                <a:cs typeface="Calibri"/>
                <a:sym typeface="Calibri"/>
              </a:rPr>
              <a:t>(b + d) </a:t>
            </a:r>
            <a:r>
              <a:rPr lang="en-US" sz="2200" dirty="0">
                <a:solidFill>
                  <a:schemeClr val="dk1"/>
                </a:solidFill>
                <a:latin typeface="Calibri"/>
                <a:ea typeface="Calibri"/>
                <a:cs typeface="Calibri"/>
                <a:sym typeface="Calibri"/>
              </a:rPr>
              <a:t>= $3750.</a:t>
            </a:r>
          </a:p>
          <a:p>
            <a:pPr marL="0" lvl="0" indent="0" rtl="0">
              <a:spcBef>
                <a:spcPts val="520"/>
              </a:spcBef>
              <a:buNone/>
            </a:pPr>
            <a:endParaRPr sz="2200" dirty="0">
              <a:solidFill>
                <a:schemeClr val="dk1"/>
              </a:solidFill>
              <a:latin typeface="Calibri"/>
              <a:ea typeface="Calibri"/>
              <a:cs typeface="Calibri"/>
              <a:sym typeface="Calibri"/>
            </a:endParaRPr>
          </a:p>
          <a:p>
            <a:pPr marL="457200" lvl="0" indent="-361950" rtl="0">
              <a:spcBef>
                <a:spcPts val="520"/>
              </a:spcBef>
              <a:buClr>
                <a:schemeClr val="dk1"/>
              </a:buClr>
              <a:buSzPct val="100000"/>
              <a:buFont typeface="Calibri"/>
              <a:buChar char="•"/>
            </a:pPr>
            <a:r>
              <a:rPr lang="en-US" sz="2200" dirty="0">
                <a:solidFill>
                  <a:schemeClr val="dk1"/>
                </a:solidFill>
                <a:latin typeface="Calibri"/>
                <a:ea typeface="Calibri"/>
                <a:cs typeface="Calibri"/>
                <a:sym typeface="Calibri"/>
              </a:rPr>
              <a:t>Remaining damages are </a:t>
            </a:r>
            <a:r>
              <a:rPr lang="en-US" sz="2200" b="1" dirty="0">
                <a:solidFill>
                  <a:schemeClr val="dk1"/>
                </a:solidFill>
                <a:latin typeface="Calibri"/>
                <a:ea typeface="Calibri"/>
                <a:cs typeface="Calibri"/>
                <a:sym typeface="Calibri"/>
              </a:rPr>
              <a:t>(b + d)</a:t>
            </a:r>
            <a:r>
              <a:rPr lang="en-US" sz="2200" dirty="0">
                <a:solidFill>
                  <a:schemeClr val="dk1"/>
                </a:solidFill>
                <a:latin typeface="Calibri"/>
                <a:ea typeface="Calibri"/>
                <a:cs typeface="Calibri"/>
                <a:sym typeface="Calibri"/>
              </a:rPr>
              <a:t>, an amount less than the firm pays in taxes. </a:t>
            </a:r>
          </a:p>
          <a:p>
            <a:pPr marL="0" lvl="0" indent="0" rtl="0">
              <a:spcBef>
                <a:spcPts val="520"/>
              </a:spcBef>
              <a:buNone/>
            </a:pPr>
            <a:endParaRPr sz="2200" dirty="0">
              <a:solidFill>
                <a:schemeClr val="dk1"/>
              </a:solidFill>
              <a:latin typeface="Calibri"/>
              <a:ea typeface="Calibri"/>
              <a:cs typeface="Calibri"/>
              <a:sym typeface="Calibri"/>
            </a:endParaRPr>
          </a:p>
          <a:p>
            <a:pPr marL="457200" lvl="0" indent="-361950" rtl="0">
              <a:spcBef>
                <a:spcPts val="520"/>
              </a:spcBef>
              <a:buClr>
                <a:schemeClr val="dk1"/>
              </a:buClr>
              <a:buSzPct val="100000"/>
              <a:buFont typeface="Calibri"/>
              <a:buChar char="•"/>
            </a:pPr>
            <a:r>
              <a:rPr lang="en-US" sz="2200" dirty="0">
                <a:solidFill>
                  <a:schemeClr val="dk1"/>
                </a:solidFill>
                <a:latin typeface="Calibri"/>
                <a:ea typeface="Calibri"/>
                <a:cs typeface="Calibri"/>
                <a:sym typeface="Calibri"/>
              </a:rPr>
              <a:t>This underscores the idea that the emission tax is based on the right to use environmental resources, not on the notion of compensation.</a:t>
            </a:r>
          </a:p>
        </p:txBody>
      </p:sp>
      <p:sp>
        <p:nvSpPr>
          <p:cNvPr id="168" name="Shape 168"/>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2</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251520" y="274649"/>
            <a:ext cx="8435230" cy="994111"/>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dirty="0">
                <a:solidFill>
                  <a:schemeClr val="dk1"/>
                </a:solidFill>
                <a:latin typeface="Calibri"/>
                <a:ea typeface="Calibri"/>
                <a:cs typeface="Calibri"/>
                <a:sym typeface="Calibri"/>
              </a:rPr>
              <a:t>Emission Taxes and Cost-Effectiveness</a:t>
            </a:r>
          </a:p>
        </p:txBody>
      </p:sp>
      <p:sp>
        <p:nvSpPr>
          <p:cNvPr id="175" name="Shape 175"/>
          <p:cNvSpPr txBox="1">
            <a:spLocks noGrp="1"/>
          </p:cNvSpPr>
          <p:nvPr>
            <p:ph type="body" idx="1"/>
          </p:nvPr>
        </p:nvSpPr>
        <p:spPr>
          <a:xfrm>
            <a:off x="457200" y="1844824"/>
            <a:ext cx="8229600" cy="4281338"/>
          </a:xfrm>
          <a:prstGeom prst="rect">
            <a:avLst/>
          </a:prstGeom>
          <a:noFill/>
          <a:ln>
            <a:noFill/>
          </a:ln>
        </p:spPr>
        <p:txBody>
          <a:bodyPr lIns="91425" tIns="45700" rIns="91425" bIns="45700" anchor="t" anchorCtr="0">
            <a:noAutofit/>
          </a:bodyPr>
          <a:lstStyle/>
          <a:p>
            <a:pPr marL="457200" marR="0" lvl="0" indent="-381000" algn="l" rtl="0">
              <a:spcBef>
                <a:spcPts val="480"/>
              </a:spcBef>
              <a:buClr>
                <a:schemeClr val="dk1"/>
              </a:buClr>
              <a:buSzPct val="100000"/>
              <a:buFont typeface="Calibri"/>
              <a:buChar char="•"/>
            </a:pPr>
            <a:r>
              <a:rPr lang="en-US" sz="2400" dirty="0">
                <a:solidFill>
                  <a:schemeClr val="dk1"/>
                </a:solidFill>
                <a:latin typeface="Calibri"/>
                <a:ea typeface="Calibri"/>
                <a:cs typeface="Calibri"/>
                <a:sym typeface="Calibri"/>
              </a:rPr>
              <a:t>The imposition of an emission tax will automatically satisfy the </a:t>
            </a:r>
            <a:r>
              <a:rPr lang="en-US" sz="2400" dirty="0" err="1">
                <a:solidFill>
                  <a:schemeClr val="dk1"/>
                </a:solidFill>
                <a:latin typeface="Calibri"/>
                <a:ea typeface="Calibri"/>
                <a:cs typeface="Calibri"/>
                <a:sym typeface="Calibri"/>
              </a:rPr>
              <a:t>equimarginal</a:t>
            </a:r>
            <a:r>
              <a:rPr lang="en-US" sz="2400" dirty="0">
                <a:solidFill>
                  <a:schemeClr val="dk1"/>
                </a:solidFill>
                <a:latin typeface="Calibri"/>
                <a:ea typeface="Calibri"/>
                <a:cs typeface="Calibri"/>
                <a:sym typeface="Calibri"/>
              </a:rPr>
              <a:t> principle because </a:t>
            </a:r>
            <a:r>
              <a:rPr lang="en-US" sz="2400" b="1" dirty="0">
                <a:solidFill>
                  <a:schemeClr val="dk1"/>
                </a:solidFill>
                <a:latin typeface="Calibri"/>
                <a:ea typeface="Calibri"/>
                <a:cs typeface="Calibri"/>
                <a:sym typeface="Calibri"/>
              </a:rPr>
              <a:t>all polluters will set the tax equal to their MAC curve</a:t>
            </a:r>
            <a:r>
              <a:rPr lang="en-US" sz="2400" dirty="0">
                <a:solidFill>
                  <a:schemeClr val="dk1"/>
                </a:solidFill>
                <a:latin typeface="Calibri"/>
                <a:ea typeface="Calibri"/>
                <a:cs typeface="Calibri"/>
                <a:sym typeface="Calibri"/>
              </a:rPr>
              <a:t>. MACs will be equalized across all sources.</a:t>
            </a:r>
          </a:p>
          <a:p>
            <a:pPr marL="0" marR="0" lvl="0" indent="0" algn="l" rtl="0">
              <a:spcBef>
                <a:spcPts val="480"/>
              </a:spcBef>
              <a:buNone/>
            </a:pPr>
            <a:endParaRPr sz="2400" dirty="0">
              <a:solidFill>
                <a:schemeClr val="dk1"/>
              </a:solidFill>
              <a:latin typeface="Calibri"/>
              <a:ea typeface="Calibri"/>
              <a:cs typeface="Calibri"/>
              <a:sym typeface="Calibri"/>
            </a:endParaRPr>
          </a:p>
          <a:p>
            <a:pPr marL="457200" marR="0" lvl="0" indent="-381000" algn="l" rtl="0">
              <a:spcBef>
                <a:spcPts val="480"/>
              </a:spcBef>
              <a:buClr>
                <a:schemeClr val="dk1"/>
              </a:buClr>
              <a:buSzPct val="100000"/>
              <a:buFont typeface="Calibri"/>
              <a:buChar char="•"/>
            </a:pPr>
            <a:r>
              <a:rPr lang="en-US" sz="2400" dirty="0">
                <a:solidFill>
                  <a:schemeClr val="dk1"/>
                </a:solidFill>
                <a:latin typeface="Calibri"/>
                <a:ea typeface="Calibri"/>
                <a:cs typeface="Calibri"/>
                <a:sym typeface="Calibri"/>
              </a:rPr>
              <a:t>Assume pollution comes from two sources, plants H and L, and that emissions are uniformly mixed, so that the emissions of the two plants are equally damaging in the downstream, or downwind, impact area.</a:t>
            </a:r>
          </a:p>
          <a:p>
            <a:pPr marL="177800" marR="0" lvl="0" indent="0" algn="l" rtl="0">
              <a:spcBef>
                <a:spcPts val="560"/>
              </a:spcBef>
              <a:buClr>
                <a:schemeClr val="dk1"/>
              </a:buClr>
              <a:buFont typeface="Arial"/>
              <a:buNone/>
            </a:pPr>
            <a:endParaRPr sz="2800" b="1" i="0" u="none" strike="noStrike" cap="none" baseline="0" dirty="0">
              <a:solidFill>
                <a:schemeClr val="dk1"/>
              </a:solidFill>
              <a:latin typeface="Calibri"/>
              <a:ea typeface="Calibri"/>
              <a:cs typeface="Calibri"/>
              <a:sym typeface="Calibri"/>
            </a:endParaRPr>
          </a:p>
        </p:txBody>
      </p:sp>
      <p:sp>
        <p:nvSpPr>
          <p:cNvPr id="176" name="Shape 176"/>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3</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179511" y="274637"/>
            <a:ext cx="8712899" cy="77809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3200" b="1" dirty="0">
                <a:solidFill>
                  <a:schemeClr val="dk1"/>
                </a:solidFill>
                <a:latin typeface="Calibri"/>
                <a:ea typeface="Calibri"/>
                <a:cs typeface="Calibri"/>
                <a:sym typeface="Calibri"/>
              </a:rPr>
              <a:t>Emission Taxes Are Cost-Effective </a:t>
            </a:r>
          </a:p>
        </p:txBody>
      </p:sp>
      <p:sp>
        <p:nvSpPr>
          <p:cNvPr id="183" name="Shape 183"/>
          <p:cNvSpPr txBox="1">
            <a:spLocks noGrp="1"/>
          </p:cNvSpPr>
          <p:nvPr>
            <p:ph type="body" idx="1"/>
          </p:nvPr>
        </p:nvSpPr>
        <p:spPr>
          <a:xfrm>
            <a:off x="323528" y="1268760"/>
            <a:ext cx="8568882" cy="604663"/>
          </a:xfrm>
          <a:prstGeom prst="rect">
            <a:avLst/>
          </a:prstGeom>
          <a:noFill/>
          <a:ln>
            <a:noFill/>
          </a:ln>
        </p:spPr>
        <p:txBody>
          <a:bodyPr lIns="91425" tIns="45700" rIns="91425" bIns="45700" anchor="t" anchorCtr="0">
            <a:noAutofit/>
          </a:bodyPr>
          <a:lstStyle/>
          <a:p>
            <a:pPr marL="0" marR="0" lvl="0" indent="0" rtl="0">
              <a:spcBef>
                <a:spcPts val="590"/>
              </a:spcBef>
              <a:buClr>
                <a:schemeClr val="dk1"/>
              </a:buClr>
              <a:buSzPct val="100000"/>
              <a:buNone/>
            </a:pPr>
            <a:r>
              <a:rPr lang="en-US" sz="1800" dirty="0">
                <a:solidFill>
                  <a:schemeClr val="dk1"/>
                </a:solidFill>
                <a:latin typeface="Calibri"/>
                <a:ea typeface="Calibri"/>
                <a:cs typeface="Calibri"/>
                <a:sym typeface="Calibri"/>
              </a:rPr>
              <a:t>A uniform emissions tax of $200 per kilogram of carbon monoxide released is cost effective. Both polluters set the tax equal to their MAC curve. H reduces emissions to 80 kilograms; L to 20 kilograms per month.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348880"/>
            <a:ext cx="5180746" cy="4377785"/>
          </a:xfrm>
          <a:prstGeom prst="rect">
            <a:avLst/>
          </a:prstGeom>
        </p:spPr>
      </p:pic>
      <p:sp>
        <p:nvSpPr>
          <p:cNvPr id="3" name="TextBox 2">
            <a:extLst>
              <a:ext uri="{FF2B5EF4-FFF2-40B4-BE49-F238E27FC236}">
                <a16:creationId xmlns:a16="http://schemas.microsoft.com/office/drawing/2014/main" id="{0B48DD11-5F26-49E1-A10F-74404458928D}"/>
              </a:ext>
            </a:extLst>
          </p:cNvPr>
          <p:cNvSpPr txBox="1"/>
          <p:nvPr/>
        </p:nvSpPr>
        <p:spPr>
          <a:xfrm>
            <a:off x="4988462" y="2122830"/>
            <a:ext cx="3816424" cy="2031325"/>
          </a:xfrm>
          <a:prstGeom prst="rect">
            <a:avLst/>
          </a:prstGeom>
          <a:noFill/>
        </p:spPr>
        <p:txBody>
          <a:bodyPr wrap="square" rtlCol="0">
            <a:spAutoFit/>
          </a:bodyPr>
          <a:lstStyle/>
          <a:p>
            <a:r>
              <a:rPr lang="en-CA" b="1" dirty="0">
                <a:solidFill>
                  <a:srgbClr val="FF0000"/>
                </a:solidFill>
              </a:rPr>
              <a:t>Under the Emission Tax ($200/t):</a:t>
            </a:r>
          </a:p>
          <a:p>
            <a:r>
              <a:rPr lang="en-CA" dirty="0">
                <a:solidFill>
                  <a:srgbClr val="FF0000"/>
                </a:solidFill>
              </a:rPr>
              <a:t>(Total Emission: 100kg/month)</a:t>
            </a:r>
          </a:p>
          <a:p>
            <a:r>
              <a:rPr lang="en-CA" dirty="0">
                <a:solidFill>
                  <a:srgbClr val="FF0000"/>
                </a:solidFill>
              </a:rPr>
              <a:t>TAC(H) = ? </a:t>
            </a:r>
          </a:p>
          <a:p>
            <a:r>
              <a:rPr lang="en-CA" dirty="0">
                <a:solidFill>
                  <a:srgbClr val="FF0000"/>
                </a:solidFill>
              </a:rPr>
              <a:t>TAC(L) = ?</a:t>
            </a:r>
          </a:p>
          <a:p>
            <a:endParaRPr lang="en-CA" dirty="0">
              <a:solidFill>
                <a:srgbClr val="FF0000"/>
              </a:solidFill>
            </a:endParaRPr>
          </a:p>
          <a:p>
            <a:r>
              <a:rPr lang="en-CA" b="1" dirty="0">
                <a:solidFill>
                  <a:srgbClr val="FF0000"/>
                </a:solidFill>
              </a:rPr>
              <a:t>Under the Uniform Standard (50kg/month):</a:t>
            </a:r>
          </a:p>
          <a:p>
            <a:r>
              <a:rPr lang="en-CA" dirty="0">
                <a:solidFill>
                  <a:srgbClr val="FF0000"/>
                </a:solidFill>
              </a:rPr>
              <a:t>(Total Emission: 100kg/month)</a:t>
            </a:r>
          </a:p>
          <a:p>
            <a:r>
              <a:rPr lang="en-CA" dirty="0">
                <a:solidFill>
                  <a:srgbClr val="FF0000"/>
                </a:solidFill>
              </a:rPr>
              <a:t>TAC(H) = ?</a:t>
            </a:r>
          </a:p>
          <a:p>
            <a:r>
              <a:rPr lang="en-CA" dirty="0">
                <a:solidFill>
                  <a:srgbClr val="FF0000"/>
                </a:solidFill>
              </a:rPr>
              <a:t>TAC(L) =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79511" y="274637"/>
            <a:ext cx="8712899" cy="850107"/>
          </a:xfrm>
          <a:prstGeom prst="rect">
            <a:avLst/>
          </a:prstGeom>
        </p:spPr>
        <p:txBody>
          <a:bodyPr lIns="91425" tIns="91425" rIns="91425" bIns="91425" anchor="ctr" anchorCtr="0">
            <a:noAutofit/>
          </a:bodyPr>
          <a:lstStyle/>
          <a:p>
            <a:pPr>
              <a:spcBef>
                <a:spcPts val="0"/>
              </a:spcBef>
              <a:buNone/>
            </a:pPr>
            <a:r>
              <a:rPr lang="en-US" sz="3200" b="1" dirty="0">
                <a:solidFill>
                  <a:schemeClr val="dk1"/>
                </a:solidFill>
                <a:latin typeface="Calibri"/>
                <a:ea typeface="Calibri"/>
                <a:cs typeface="Calibri"/>
                <a:sym typeface="Calibri"/>
              </a:rPr>
              <a:t>Uniform Standards and Emission Taxes</a:t>
            </a:r>
          </a:p>
        </p:txBody>
      </p:sp>
      <p:sp>
        <p:nvSpPr>
          <p:cNvPr id="191" name="Shape 191"/>
          <p:cNvSpPr txBox="1">
            <a:spLocks noGrp="1"/>
          </p:cNvSpPr>
          <p:nvPr>
            <p:ph type="body" idx="1"/>
          </p:nvPr>
        </p:nvSpPr>
        <p:spPr>
          <a:xfrm>
            <a:off x="421150" y="1556250"/>
            <a:ext cx="8229600" cy="4526100"/>
          </a:xfrm>
          <a:prstGeom prst="rect">
            <a:avLst/>
          </a:prstGeom>
        </p:spPr>
        <p:txBody>
          <a:bodyPr lIns="91425" tIns="91425" rIns="91425" bIns="91425" anchor="t" anchorCtr="0">
            <a:noAutofit/>
          </a:bodyPr>
          <a:lstStyle/>
          <a:p>
            <a:pPr marL="457200" lvl="0" indent="-368300" rtl="0">
              <a:spcBef>
                <a:spcPts val="0"/>
              </a:spcBef>
              <a:buClr>
                <a:schemeClr val="dk1"/>
              </a:buClr>
              <a:buSzPct val="100000"/>
              <a:buFont typeface="Calibri"/>
              <a:buChar char="•"/>
            </a:pPr>
            <a:r>
              <a:rPr lang="en-US" sz="2200" dirty="0">
                <a:latin typeface="Calibri"/>
                <a:ea typeface="Calibri"/>
                <a:cs typeface="Calibri"/>
                <a:sym typeface="Calibri"/>
              </a:rPr>
              <a:t>When MACs differ among polluters, </a:t>
            </a:r>
            <a:r>
              <a:rPr lang="en-US" sz="2200" b="1" dirty="0">
                <a:latin typeface="Calibri"/>
                <a:ea typeface="Calibri"/>
                <a:cs typeface="Calibri"/>
                <a:sym typeface="Calibri"/>
              </a:rPr>
              <a:t>social compliance costs are lower under a tax than a uniform standard </a:t>
            </a:r>
            <a:r>
              <a:rPr lang="en-US" sz="2200" dirty="0">
                <a:latin typeface="Calibri"/>
                <a:ea typeface="Calibri"/>
                <a:cs typeface="Calibri"/>
                <a:sym typeface="Calibri"/>
              </a:rPr>
              <a:t>(meeting the same target level of emissions) because the tax is cost-effective and the uniform standard is not </a:t>
            </a:r>
            <a:r>
              <a:rPr lang="en-US" sz="1600" dirty="0">
                <a:latin typeface="Calibri"/>
                <a:ea typeface="Calibri"/>
                <a:cs typeface="Calibri"/>
                <a:sym typeface="Calibri"/>
              </a:rPr>
              <a:t>(see also Slide 12 in Lecture Note – Ch11)</a:t>
            </a:r>
            <a:r>
              <a:rPr lang="en-US" sz="2200" dirty="0">
                <a:latin typeface="Calibri"/>
                <a:ea typeface="Calibri"/>
                <a:cs typeface="Calibri"/>
                <a:sym typeface="Calibri"/>
              </a:rPr>
              <a:t>.</a:t>
            </a:r>
          </a:p>
          <a:p>
            <a:pPr lvl="0" rtl="0">
              <a:spcBef>
                <a:spcPts val="0"/>
              </a:spcBef>
              <a:buNone/>
            </a:pPr>
            <a:endParaRPr sz="2200" dirty="0">
              <a:latin typeface="Calibri"/>
              <a:ea typeface="Calibri"/>
              <a:cs typeface="Calibri"/>
              <a:sym typeface="Calibri"/>
            </a:endParaRPr>
          </a:p>
          <a:p>
            <a:pPr marL="457200" lvl="0" indent="-368300" rtl="0">
              <a:spcBef>
                <a:spcPts val="0"/>
              </a:spcBef>
              <a:buClr>
                <a:schemeClr val="dk1"/>
              </a:buClr>
              <a:buSzPct val="100000"/>
              <a:buFont typeface="Calibri"/>
              <a:buChar char="•"/>
            </a:pPr>
            <a:r>
              <a:rPr lang="en-US" sz="2200" b="1" dirty="0">
                <a:latin typeface="Calibri"/>
                <a:ea typeface="Calibri"/>
                <a:cs typeface="Calibri"/>
                <a:sym typeface="Calibri"/>
              </a:rPr>
              <a:t>An emission tax is cost-effective </a:t>
            </a:r>
            <a:r>
              <a:rPr lang="en-US" sz="2200" dirty="0">
                <a:latin typeface="Calibri"/>
                <a:ea typeface="Calibri"/>
                <a:cs typeface="Calibri"/>
                <a:sym typeface="Calibri"/>
              </a:rPr>
              <a:t>even if the regulator knows nothing about the marginal abatement costs of any of the sources.</a:t>
            </a:r>
          </a:p>
          <a:p>
            <a:pPr marL="0" lvl="0" indent="0" rtl="0">
              <a:spcBef>
                <a:spcPts val="0"/>
              </a:spcBef>
              <a:buNone/>
            </a:pPr>
            <a:endParaRPr sz="2200" dirty="0">
              <a:latin typeface="Calibri"/>
              <a:ea typeface="Calibri"/>
              <a:cs typeface="Calibri"/>
              <a:sym typeface="Calibri"/>
            </a:endParaRPr>
          </a:p>
          <a:p>
            <a:pPr marL="457200" lvl="0" indent="-368300" rtl="0">
              <a:spcBef>
                <a:spcPts val="0"/>
              </a:spcBef>
              <a:buClr>
                <a:schemeClr val="dk1"/>
              </a:buClr>
              <a:buSzPct val="100000"/>
              <a:buFont typeface="Calibri"/>
              <a:buChar char="•"/>
            </a:pPr>
            <a:r>
              <a:rPr lang="en-US" sz="2200" dirty="0">
                <a:latin typeface="Calibri"/>
                <a:ea typeface="Calibri"/>
                <a:cs typeface="Calibri"/>
                <a:sym typeface="Calibri"/>
              </a:rPr>
              <a:t>This is in clear contrast with the standards approach, where the public agency has to know exactly what these marginal abatement costs are for each firm in order to have a fully cost-effective program—that is, individual standards.</a:t>
            </a:r>
          </a:p>
          <a:p>
            <a:pPr lvl="0" rtl="0">
              <a:spcBef>
                <a:spcPts val="0"/>
              </a:spcBef>
              <a:buClr>
                <a:schemeClr val="dk1"/>
              </a:buClr>
              <a:buFont typeface="Arial"/>
              <a:buNone/>
            </a:pPr>
            <a:endParaRPr sz="2400" dirty="0">
              <a:latin typeface="Calibri"/>
              <a:ea typeface="Calibri"/>
              <a:cs typeface="Calibri"/>
              <a:sym typeface="Calibri"/>
            </a:endParaRPr>
          </a:p>
          <a:p>
            <a:pPr>
              <a:spcBef>
                <a:spcPts val="0"/>
              </a:spcBef>
              <a:buNone/>
            </a:pPr>
            <a:endParaRPr dirty="0"/>
          </a:p>
        </p:txBody>
      </p:sp>
      <p:sp>
        <p:nvSpPr>
          <p:cNvPr id="192" name="Shape 192"/>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
        <p:nvSpPr>
          <p:cNvPr id="193" name="Shape 193"/>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4</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01BD-944E-4E8B-920B-0D72A14A6F20}"/>
              </a:ext>
            </a:extLst>
          </p:cNvPr>
          <p:cNvSpPr>
            <a:spLocks noGrp="1"/>
          </p:cNvSpPr>
          <p:nvPr>
            <p:ph type="title"/>
          </p:nvPr>
        </p:nvSpPr>
        <p:spPr>
          <a:xfrm>
            <a:off x="179511" y="274637"/>
            <a:ext cx="8712967" cy="778099"/>
          </a:xfrm>
        </p:spPr>
        <p:txBody>
          <a:bodyPr/>
          <a:lstStyle/>
          <a:p>
            <a:r>
              <a:rPr lang="en-CA" sz="2000" dirty="0"/>
              <a:t>Let’s check what we’ve learned.</a:t>
            </a:r>
          </a:p>
        </p:txBody>
      </p:sp>
      <p:sp>
        <p:nvSpPr>
          <p:cNvPr id="3" name="Text Placeholder 2">
            <a:extLst>
              <a:ext uri="{FF2B5EF4-FFF2-40B4-BE49-F238E27FC236}">
                <a16:creationId xmlns:a16="http://schemas.microsoft.com/office/drawing/2014/main" id="{3CFA5D4A-98E5-4D0D-A02A-F6239CBA66A2}"/>
              </a:ext>
            </a:extLst>
          </p:cNvPr>
          <p:cNvSpPr>
            <a:spLocks noGrp="1"/>
          </p:cNvSpPr>
          <p:nvPr>
            <p:ph type="body" idx="1"/>
          </p:nvPr>
        </p:nvSpPr>
        <p:spPr/>
        <p:txBody>
          <a:bodyPr/>
          <a:lstStyle/>
          <a:p>
            <a:r>
              <a:rPr lang="en-CA" sz="2400" dirty="0"/>
              <a:t>Socrative.com</a:t>
            </a:r>
          </a:p>
          <a:p>
            <a:r>
              <a:rPr lang="en-CA" sz="2400" dirty="0"/>
              <a:t>Room: 814957</a:t>
            </a:r>
          </a:p>
        </p:txBody>
      </p:sp>
      <p:sp>
        <p:nvSpPr>
          <p:cNvPr id="4" name="Slide Number Placeholder 3">
            <a:extLst>
              <a:ext uri="{FF2B5EF4-FFF2-40B4-BE49-F238E27FC236}">
                <a16:creationId xmlns:a16="http://schemas.microsoft.com/office/drawing/2014/main" id="{F5B34180-9CC4-4079-9888-AB75BFAE3F33}"/>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endParaRPr lang="en-US"/>
          </a:p>
        </p:txBody>
      </p:sp>
    </p:spTree>
    <p:extLst>
      <p:ext uri="{BB962C8B-B14F-4D97-AF65-F5344CB8AC3E}">
        <p14:creationId xmlns:p14="http://schemas.microsoft.com/office/powerpoint/2010/main" val="173339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79511" y="274637"/>
            <a:ext cx="8712899" cy="922115"/>
          </a:xfrm>
          <a:prstGeom prst="rect">
            <a:avLst/>
          </a:prstGeom>
        </p:spPr>
        <p:txBody>
          <a:bodyPr lIns="91425" tIns="91425" rIns="91425" bIns="91425" anchor="ctr" anchorCtr="0">
            <a:noAutofit/>
          </a:bodyPr>
          <a:lstStyle/>
          <a:p>
            <a:pPr>
              <a:spcBef>
                <a:spcPts val="0"/>
              </a:spcBef>
              <a:buNone/>
            </a:pPr>
            <a:r>
              <a:rPr lang="en-US" sz="3200" b="1" dirty="0">
                <a:latin typeface="Calibri"/>
                <a:ea typeface="Calibri"/>
                <a:cs typeface="Calibri"/>
                <a:sym typeface="Calibri"/>
              </a:rPr>
              <a:t>Emission Taxes vs Standards: </a:t>
            </a:r>
            <a:br>
              <a:rPr lang="en-US" sz="3200" b="1" dirty="0">
                <a:latin typeface="Calibri"/>
                <a:ea typeface="Calibri"/>
                <a:cs typeface="Calibri"/>
                <a:sym typeface="Calibri"/>
              </a:rPr>
            </a:br>
            <a:r>
              <a:rPr lang="en-US" sz="3200" b="1" dirty="0">
                <a:latin typeface="Calibri"/>
                <a:ea typeface="Calibri"/>
                <a:cs typeface="Calibri"/>
                <a:sym typeface="Calibri"/>
              </a:rPr>
              <a:t>Innovation</a:t>
            </a:r>
          </a:p>
        </p:txBody>
      </p:sp>
      <p:sp>
        <p:nvSpPr>
          <p:cNvPr id="200" name="Shape 200"/>
          <p:cNvSpPr txBox="1">
            <a:spLocks noGrp="1"/>
          </p:cNvSpPr>
          <p:nvPr>
            <p:ph type="body" idx="1"/>
          </p:nvPr>
        </p:nvSpPr>
        <p:spPr>
          <a:xfrm>
            <a:off x="323528" y="1600200"/>
            <a:ext cx="8568882" cy="4526100"/>
          </a:xfrm>
          <a:prstGeom prst="rect">
            <a:avLst/>
          </a:prstGeom>
        </p:spPr>
        <p:txBody>
          <a:bodyPr lIns="91425" tIns="91425" rIns="91425" bIns="91425" anchor="t" anchorCtr="0">
            <a:noAutofit/>
          </a:bodyPr>
          <a:lstStyle/>
          <a:p>
            <a:pPr marL="457200" lvl="0" indent="-368300" rtl="0">
              <a:spcBef>
                <a:spcPts val="0"/>
              </a:spcBef>
              <a:buClr>
                <a:schemeClr val="dk1"/>
              </a:buClr>
              <a:buSzPct val="100000"/>
              <a:buFont typeface="Calibri"/>
              <a:buChar char="•"/>
            </a:pPr>
            <a:r>
              <a:rPr lang="en-US" sz="2200" dirty="0">
                <a:solidFill>
                  <a:schemeClr val="dk1"/>
                </a:solidFill>
                <a:latin typeface="Calibri"/>
                <a:ea typeface="Calibri"/>
                <a:cs typeface="Calibri"/>
                <a:sym typeface="Calibri"/>
              </a:rPr>
              <a:t>One of the main advantages of emission taxes is that they provide strong incentives for investing in new technologies that have lower marginal abatement costs for controlling emissions.</a:t>
            </a:r>
          </a:p>
          <a:p>
            <a:pPr marL="457200" lvl="0" indent="-228600" rtl="0">
              <a:spcBef>
                <a:spcPts val="0"/>
              </a:spcBef>
              <a:buFont typeface="Calibri"/>
              <a:buNone/>
            </a:pPr>
            <a:endParaRPr sz="2000" dirty="0">
              <a:solidFill>
                <a:schemeClr val="dk1"/>
              </a:solidFill>
              <a:latin typeface="Calibri"/>
              <a:ea typeface="Calibri"/>
              <a:cs typeface="Calibri"/>
              <a:sym typeface="Calibri"/>
            </a:endParaRPr>
          </a:p>
          <a:p>
            <a:pPr marL="0" lvl="0" indent="0" rtl="0">
              <a:spcBef>
                <a:spcPts val="0"/>
              </a:spcBef>
              <a:buSzPct val="109090"/>
              <a:buFont typeface="Calibri"/>
              <a:buNone/>
            </a:pPr>
            <a:r>
              <a:rPr lang="en-US" sz="2200" dirty="0">
                <a:solidFill>
                  <a:srgbClr val="0033CC"/>
                </a:solidFill>
                <a:latin typeface="Calibri"/>
                <a:ea typeface="Calibri"/>
                <a:cs typeface="Calibri"/>
                <a:sym typeface="Calibri"/>
              </a:rPr>
              <a:t>Two key differences between incentives to innovate under taxes versus standards are as follows:</a:t>
            </a:r>
          </a:p>
          <a:p>
            <a:pPr marL="0" lvl="0" indent="0" rtl="0">
              <a:spcBef>
                <a:spcPts val="0"/>
              </a:spcBef>
              <a:buSzPct val="109090"/>
              <a:buFont typeface="Calibri"/>
              <a:buNone/>
            </a:pPr>
            <a:endParaRPr lang="en-US" sz="2200" dirty="0">
              <a:solidFill>
                <a:schemeClr val="dk1"/>
              </a:solidFill>
              <a:latin typeface="Calibri"/>
              <a:ea typeface="Calibri"/>
              <a:cs typeface="Calibri"/>
              <a:sym typeface="Calibri"/>
            </a:endParaRPr>
          </a:p>
          <a:p>
            <a:pPr marL="685800" lvl="0" indent="-457200" rtl="0">
              <a:spcBef>
                <a:spcPts val="0"/>
              </a:spcBef>
              <a:buSzPct val="120000"/>
              <a:buFont typeface="Calibri"/>
              <a:buAutoNum type="arabicPeriod"/>
            </a:pPr>
            <a:r>
              <a:rPr lang="en-US" sz="2000" dirty="0">
                <a:solidFill>
                  <a:schemeClr val="dk1"/>
                </a:solidFill>
                <a:latin typeface="Calibri"/>
                <a:ea typeface="Calibri"/>
                <a:cs typeface="Calibri"/>
                <a:sym typeface="Calibri"/>
              </a:rPr>
              <a:t>The firm’s R&amp;D efforts will lead to a bigger reduction in its pollution-control-related costs (abatement costs plus tax payments) under a policy of emission taxes than under a standards approach.(See the graph)</a:t>
            </a:r>
          </a:p>
          <a:p>
            <a:pPr marL="685800" lvl="0" indent="-457200" rtl="0">
              <a:spcBef>
                <a:spcPts val="0"/>
              </a:spcBef>
              <a:buSzPct val="120000"/>
              <a:buFont typeface="Calibri"/>
              <a:buAutoNum type="arabicPeriod"/>
            </a:pPr>
            <a:endParaRPr lang="en-US" sz="2000" dirty="0">
              <a:solidFill>
                <a:schemeClr val="dk1"/>
              </a:solidFill>
              <a:latin typeface="Calibri"/>
              <a:ea typeface="Calibri"/>
              <a:cs typeface="Calibri"/>
              <a:sym typeface="Calibri"/>
            </a:endParaRPr>
          </a:p>
          <a:p>
            <a:pPr marL="685800" lvl="0" indent="-457200" rtl="0">
              <a:spcBef>
                <a:spcPts val="0"/>
              </a:spcBef>
              <a:buSzPct val="120000"/>
              <a:buFont typeface="Calibri"/>
              <a:buAutoNum type="arabicPeriod"/>
            </a:pPr>
            <a:r>
              <a:rPr lang="en-US" sz="2000" dirty="0">
                <a:solidFill>
                  <a:schemeClr val="dk1"/>
                </a:solidFill>
                <a:latin typeface="Calibri"/>
                <a:ea typeface="Calibri"/>
                <a:cs typeface="Calibri"/>
                <a:sym typeface="Calibri"/>
              </a:rPr>
              <a:t>Under the tax system the firm would automatically reduce its emissions as it found ways to shift its marginal abatement cost function downward, whereas under the standard no such automatic process would result.</a:t>
            </a:r>
          </a:p>
          <a:p>
            <a:pPr marL="0" lvl="0" indent="0">
              <a:spcBef>
                <a:spcPts val="0"/>
              </a:spcBef>
              <a:buNone/>
            </a:pPr>
            <a:endParaRPr sz="1800" dirty="0">
              <a:solidFill>
                <a:schemeClr val="dk1"/>
              </a:solidFill>
              <a:latin typeface="Calibri"/>
              <a:ea typeface="Calibri"/>
              <a:cs typeface="Calibri"/>
              <a:sym typeface="Calibri"/>
            </a:endParaRPr>
          </a:p>
        </p:txBody>
      </p:sp>
      <p:sp>
        <p:nvSpPr>
          <p:cNvPr id="201" name="Shape 201"/>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
        <p:nvSpPr>
          <p:cNvPr id="202" name="Shape 202"/>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5E9EE9-178A-4CBA-AF70-6DBEDDE0BBBC}"/>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endParaRPr lang="en-US"/>
          </a:p>
        </p:txBody>
      </p:sp>
      <p:pic>
        <p:nvPicPr>
          <p:cNvPr id="5" name="Picture 4">
            <a:extLst>
              <a:ext uri="{FF2B5EF4-FFF2-40B4-BE49-F238E27FC236}">
                <a16:creationId xmlns:a16="http://schemas.microsoft.com/office/drawing/2014/main" id="{A45CF721-9193-43CC-8FEC-0707F8E8AB44}"/>
              </a:ext>
            </a:extLst>
          </p:cNvPr>
          <p:cNvPicPr>
            <a:picLocks noChangeAspect="1"/>
          </p:cNvPicPr>
          <p:nvPr/>
        </p:nvPicPr>
        <p:blipFill>
          <a:blip r:embed="rId2"/>
          <a:stretch>
            <a:fillRect/>
          </a:stretch>
        </p:blipFill>
        <p:spPr>
          <a:xfrm>
            <a:off x="323527" y="934451"/>
            <a:ext cx="8470365" cy="5421899"/>
          </a:xfrm>
          <a:prstGeom prst="rect">
            <a:avLst/>
          </a:prstGeom>
        </p:spPr>
      </p:pic>
    </p:spTree>
    <p:extLst>
      <p:ext uri="{BB962C8B-B14F-4D97-AF65-F5344CB8AC3E}">
        <p14:creationId xmlns:p14="http://schemas.microsoft.com/office/powerpoint/2010/main" val="295821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9511" y="274637"/>
            <a:ext cx="8712967" cy="85010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000" b="1" i="0" u="none" strike="noStrike" cap="none" baseline="0">
                <a:solidFill>
                  <a:schemeClr val="dk1"/>
                </a:solidFill>
                <a:latin typeface="Calibri"/>
                <a:ea typeface="Calibri"/>
                <a:cs typeface="Calibri"/>
                <a:sym typeface="Calibri"/>
              </a:rPr>
              <a:t>Learning Objectives</a:t>
            </a:r>
          </a:p>
        </p:txBody>
      </p:sp>
      <p:sp>
        <p:nvSpPr>
          <p:cNvPr id="95" name="Shape 95"/>
          <p:cNvSpPr txBox="1">
            <a:spLocks noGrp="1"/>
          </p:cNvSpPr>
          <p:nvPr>
            <p:ph type="body" idx="1"/>
          </p:nvPr>
        </p:nvSpPr>
        <p:spPr>
          <a:xfrm>
            <a:off x="179511" y="1600200"/>
            <a:ext cx="8712967" cy="4525963"/>
          </a:xfrm>
          <a:prstGeom prst="rect">
            <a:avLst/>
          </a:prstGeom>
          <a:noFill/>
          <a:ln>
            <a:noFill/>
          </a:ln>
        </p:spPr>
        <p:txBody>
          <a:bodyPr lIns="91425" tIns="45700" rIns="91425" bIns="45700" anchor="t" anchorCtr="0">
            <a:noAutofit/>
          </a:bodyPr>
          <a:lstStyle/>
          <a:p>
            <a:pPr marL="457200" lvl="0" indent="-355600" rtl="0">
              <a:lnSpc>
                <a:spcPct val="115000"/>
              </a:lnSpc>
              <a:spcBef>
                <a:spcPts val="0"/>
              </a:spcBef>
              <a:buClr>
                <a:schemeClr val="dk1"/>
              </a:buClr>
              <a:buSzPct val="100000"/>
              <a:buNone/>
            </a:pPr>
            <a:r>
              <a:rPr lang="en-US" sz="2000" dirty="0">
                <a:solidFill>
                  <a:schemeClr val="dk1"/>
                </a:solidFill>
                <a:latin typeface="Calibri"/>
                <a:ea typeface="Calibri"/>
                <a:cs typeface="Calibri"/>
                <a:sym typeface="Calibri"/>
              </a:rPr>
              <a:t>LO1 	Explain and show graphically how a polluter responds to an </a:t>
            </a:r>
            <a:r>
              <a:rPr lang="en-US" sz="2000" b="1" dirty="0">
                <a:solidFill>
                  <a:schemeClr val="dk1"/>
                </a:solidFill>
                <a:latin typeface="Calibri"/>
                <a:ea typeface="Calibri"/>
                <a:cs typeface="Calibri"/>
                <a:sym typeface="Calibri"/>
              </a:rPr>
              <a:t>emission 	tax </a:t>
            </a:r>
            <a:r>
              <a:rPr lang="en-US" sz="2000" dirty="0">
                <a:solidFill>
                  <a:schemeClr val="dk1"/>
                </a:solidFill>
                <a:latin typeface="Calibri"/>
                <a:ea typeface="Calibri"/>
                <a:cs typeface="Calibri"/>
                <a:sym typeface="Calibri"/>
              </a:rPr>
              <a:t>set by the government regulator and show how to calculate 	the </a:t>
            </a:r>
            <a:r>
              <a:rPr lang="en-US" sz="2000" b="1" dirty="0">
                <a:solidFill>
                  <a:schemeClr val="dk1"/>
                </a:solidFill>
                <a:latin typeface="Calibri"/>
                <a:ea typeface="Calibri"/>
                <a:cs typeface="Calibri"/>
                <a:sym typeface="Calibri"/>
              </a:rPr>
              <a:t>polluter’s compliance costs</a:t>
            </a:r>
            <a:r>
              <a:rPr lang="en-US" sz="2000" dirty="0">
                <a:solidFill>
                  <a:schemeClr val="dk1"/>
                </a:solidFill>
                <a:latin typeface="Calibri"/>
                <a:ea typeface="Calibri"/>
                <a:cs typeface="Calibri"/>
                <a:sym typeface="Calibri"/>
              </a:rPr>
              <a:t>.</a:t>
            </a:r>
          </a:p>
          <a:p>
            <a:pPr marL="457200" lvl="0" indent="-355600" rtl="0">
              <a:lnSpc>
                <a:spcPct val="115000"/>
              </a:lnSpc>
              <a:spcBef>
                <a:spcPts val="0"/>
              </a:spcBef>
              <a:buClr>
                <a:schemeClr val="dk1"/>
              </a:buClr>
              <a:buSzPct val="100000"/>
              <a:buNone/>
            </a:pPr>
            <a:r>
              <a:rPr lang="en-US" sz="2000" dirty="0">
                <a:solidFill>
                  <a:schemeClr val="dk1"/>
                </a:solidFill>
                <a:latin typeface="Calibri"/>
                <a:ea typeface="Calibri"/>
                <a:cs typeface="Calibri"/>
                <a:sym typeface="Calibri"/>
              </a:rPr>
              <a:t>LO2	Derive the </a:t>
            </a:r>
            <a:r>
              <a:rPr lang="en-US" sz="2000" b="1" dirty="0">
                <a:solidFill>
                  <a:schemeClr val="dk1"/>
                </a:solidFill>
                <a:latin typeface="Calibri"/>
                <a:ea typeface="Calibri"/>
                <a:cs typeface="Calibri"/>
                <a:sym typeface="Calibri"/>
              </a:rPr>
              <a:t>socially efficient tax rate </a:t>
            </a:r>
            <a:r>
              <a:rPr lang="en-US" sz="2000" dirty="0">
                <a:solidFill>
                  <a:schemeClr val="dk1"/>
                </a:solidFill>
                <a:latin typeface="Calibri"/>
                <a:ea typeface="Calibri"/>
                <a:cs typeface="Calibri"/>
                <a:sym typeface="Calibri"/>
              </a:rPr>
              <a:t>and illustrate graphically the 	costs to the polluter, the benefits to society, and the net social 	benefits.</a:t>
            </a:r>
          </a:p>
          <a:p>
            <a:pPr marL="457200" lvl="0" indent="-355600" rtl="0">
              <a:lnSpc>
                <a:spcPct val="115000"/>
              </a:lnSpc>
              <a:spcBef>
                <a:spcPts val="0"/>
              </a:spcBef>
              <a:buClr>
                <a:schemeClr val="dk1"/>
              </a:buClr>
              <a:buSzPct val="100000"/>
              <a:buNone/>
            </a:pPr>
            <a:r>
              <a:rPr lang="en-US" sz="2000" dirty="0">
                <a:solidFill>
                  <a:schemeClr val="dk1"/>
                </a:solidFill>
                <a:latin typeface="Calibri"/>
                <a:ea typeface="Calibri"/>
                <a:cs typeface="Calibri"/>
                <a:sym typeface="Calibri"/>
              </a:rPr>
              <a:t>LO3	Prove that any </a:t>
            </a:r>
            <a:r>
              <a:rPr lang="en-US" sz="2000" b="1" dirty="0">
                <a:solidFill>
                  <a:schemeClr val="dk1"/>
                </a:solidFill>
                <a:latin typeface="Calibri"/>
                <a:ea typeface="Calibri"/>
                <a:cs typeface="Calibri"/>
                <a:sym typeface="Calibri"/>
              </a:rPr>
              <a:t>tax</a:t>
            </a:r>
            <a:r>
              <a:rPr lang="en-US" sz="2000" dirty="0">
                <a:solidFill>
                  <a:schemeClr val="dk1"/>
                </a:solidFill>
                <a:latin typeface="Calibri"/>
                <a:ea typeface="Calibri"/>
                <a:cs typeface="Calibri"/>
                <a:sym typeface="Calibri"/>
              </a:rPr>
              <a:t> rate set by the government is </a:t>
            </a:r>
            <a:r>
              <a:rPr lang="en-US" sz="2000" b="1" dirty="0">
                <a:solidFill>
                  <a:schemeClr val="dk1"/>
                </a:solidFill>
                <a:latin typeface="Calibri"/>
                <a:ea typeface="Calibri"/>
                <a:cs typeface="Calibri"/>
                <a:sym typeface="Calibri"/>
              </a:rPr>
              <a:t>cost efficient</a:t>
            </a:r>
            <a:r>
              <a:rPr lang="en-US" sz="2000" dirty="0">
                <a:solidFill>
                  <a:schemeClr val="dk1"/>
                </a:solidFill>
                <a:latin typeface="Calibri"/>
                <a:ea typeface="Calibri"/>
                <a:cs typeface="Calibri"/>
                <a:sym typeface="Calibri"/>
              </a:rPr>
              <a:t>.</a:t>
            </a:r>
          </a:p>
          <a:p>
            <a:pPr marL="457200" lvl="0" indent="-355600" rtl="0">
              <a:lnSpc>
                <a:spcPct val="115000"/>
              </a:lnSpc>
              <a:spcBef>
                <a:spcPts val="0"/>
              </a:spcBef>
              <a:buClr>
                <a:schemeClr val="dk1"/>
              </a:buClr>
              <a:buSzPct val="100000"/>
              <a:buNone/>
            </a:pPr>
            <a:r>
              <a:rPr lang="en-US" sz="2000" dirty="0">
                <a:solidFill>
                  <a:schemeClr val="dk1"/>
                </a:solidFill>
                <a:latin typeface="Calibri"/>
                <a:ea typeface="Calibri"/>
                <a:cs typeface="Calibri"/>
                <a:sym typeface="Calibri"/>
              </a:rPr>
              <a:t>LO4	Explain how an emission tax differs from a uniform standard in 	terms of </a:t>
            </a:r>
            <a:r>
              <a:rPr lang="en-US" sz="2000" b="1" dirty="0">
                <a:solidFill>
                  <a:schemeClr val="dk1"/>
                </a:solidFill>
                <a:latin typeface="Calibri"/>
                <a:ea typeface="Calibri"/>
                <a:cs typeface="Calibri"/>
                <a:sym typeface="Calibri"/>
              </a:rPr>
              <a:t>social compliance costs </a:t>
            </a:r>
            <a:r>
              <a:rPr lang="en-US" sz="2000" dirty="0">
                <a:solidFill>
                  <a:schemeClr val="dk1"/>
                </a:solidFill>
                <a:latin typeface="Calibri"/>
                <a:ea typeface="Calibri"/>
                <a:cs typeface="Calibri"/>
                <a:sym typeface="Calibri"/>
              </a:rPr>
              <a:t>and cost effectiveness. </a:t>
            </a:r>
          </a:p>
          <a:p>
            <a:pPr marL="457200" lvl="0" indent="-355600" rtl="0">
              <a:lnSpc>
                <a:spcPct val="115000"/>
              </a:lnSpc>
              <a:spcBef>
                <a:spcPts val="0"/>
              </a:spcBef>
              <a:buClr>
                <a:schemeClr val="dk1"/>
              </a:buClr>
              <a:buSzPct val="100000"/>
              <a:buNone/>
            </a:pPr>
            <a:r>
              <a:rPr lang="en-US" sz="2000" dirty="0">
                <a:solidFill>
                  <a:schemeClr val="dk1"/>
                </a:solidFill>
                <a:latin typeface="Calibri"/>
                <a:ea typeface="Calibri"/>
                <a:cs typeface="Calibri"/>
                <a:sym typeface="Calibri"/>
              </a:rPr>
              <a:t>LO5	Contrast </a:t>
            </a:r>
            <a:r>
              <a:rPr lang="en-US" sz="2000" b="1" dirty="0">
                <a:solidFill>
                  <a:schemeClr val="dk1"/>
                </a:solidFill>
                <a:latin typeface="Calibri"/>
                <a:ea typeface="Calibri"/>
                <a:cs typeface="Calibri"/>
                <a:sym typeface="Calibri"/>
              </a:rPr>
              <a:t>the impact </a:t>
            </a:r>
            <a:r>
              <a:rPr lang="en-US" sz="2000" dirty="0">
                <a:solidFill>
                  <a:schemeClr val="dk1"/>
                </a:solidFill>
                <a:latin typeface="Calibri"/>
                <a:ea typeface="Calibri"/>
                <a:cs typeface="Calibri"/>
                <a:sym typeface="Calibri"/>
              </a:rPr>
              <a:t>of an emission tax with that standards with 	respect to government revenues, incentives to innovate, 	enforcement costs, and distributional impacts.</a:t>
            </a:r>
          </a:p>
          <a:p>
            <a:pPr marL="457200" lvl="0" indent="-355600" rtl="0">
              <a:lnSpc>
                <a:spcPct val="115000"/>
              </a:lnSpc>
              <a:spcBef>
                <a:spcPts val="0"/>
              </a:spcBef>
              <a:buClr>
                <a:schemeClr val="dk1"/>
              </a:buClr>
              <a:buSzPct val="100000"/>
              <a:buNone/>
            </a:pPr>
            <a:r>
              <a:rPr lang="en-US" sz="2000" dirty="0">
                <a:solidFill>
                  <a:schemeClr val="dk1"/>
                </a:solidFill>
                <a:latin typeface="Calibri"/>
                <a:ea typeface="Calibri"/>
                <a:cs typeface="Calibri"/>
                <a:sym typeface="Calibri"/>
              </a:rPr>
              <a:t>LO6	Explain how an </a:t>
            </a:r>
            <a:r>
              <a:rPr lang="en-US" sz="2000" b="1" dirty="0">
                <a:solidFill>
                  <a:schemeClr val="dk1"/>
                </a:solidFill>
                <a:latin typeface="Calibri"/>
                <a:ea typeface="Calibri"/>
                <a:cs typeface="Calibri"/>
                <a:sym typeface="Calibri"/>
              </a:rPr>
              <a:t>emission subsidy </a:t>
            </a:r>
            <a:r>
              <a:rPr lang="en-US" sz="2000" dirty="0">
                <a:solidFill>
                  <a:schemeClr val="dk1"/>
                </a:solidFill>
                <a:latin typeface="Calibri"/>
                <a:ea typeface="Calibri"/>
                <a:cs typeface="Calibri"/>
                <a:sym typeface="Calibri"/>
              </a:rPr>
              <a:t>works and how it differs from an 	emission tax.</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79511" y="274637"/>
            <a:ext cx="8712899" cy="1143000"/>
          </a:xfrm>
          <a:prstGeom prst="rect">
            <a:avLst/>
          </a:prstGeom>
        </p:spPr>
        <p:txBody>
          <a:bodyPr lIns="91425" tIns="91425" rIns="91425" bIns="91425" anchor="ctr" anchorCtr="0">
            <a:noAutofit/>
          </a:bodyPr>
          <a:lstStyle/>
          <a:p>
            <a:pPr>
              <a:spcBef>
                <a:spcPts val="0"/>
              </a:spcBef>
              <a:buNone/>
            </a:pPr>
            <a:r>
              <a:rPr lang="en-US" sz="3400" b="1" dirty="0">
                <a:solidFill>
                  <a:schemeClr val="dk1"/>
                </a:solidFill>
                <a:latin typeface="Calibri"/>
                <a:ea typeface="Calibri"/>
                <a:cs typeface="Calibri"/>
                <a:sym typeface="Calibri"/>
              </a:rPr>
              <a:t>Emission Taxes vs Standards: </a:t>
            </a:r>
            <a:br>
              <a:rPr lang="en-US" sz="3400" b="1" dirty="0">
                <a:solidFill>
                  <a:schemeClr val="dk1"/>
                </a:solidFill>
                <a:latin typeface="Calibri"/>
                <a:ea typeface="Calibri"/>
                <a:cs typeface="Calibri"/>
                <a:sym typeface="Calibri"/>
              </a:rPr>
            </a:br>
            <a:r>
              <a:rPr lang="en-US" sz="3400" b="1" dirty="0">
                <a:solidFill>
                  <a:schemeClr val="dk1"/>
                </a:solidFill>
                <a:latin typeface="Calibri"/>
                <a:ea typeface="Calibri"/>
                <a:cs typeface="Calibri"/>
                <a:sym typeface="Calibri"/>
              </a:rPr>
              <a:t>Enforcement Costs</a:t>
            </a:r>
          </a:p>
        </p:txBody>
      </p:sp>
      <p:sp>
        <p:nvSpPr>
          <p:cNvPr id="209" name="Shape 209"/>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Calibri"/>
              <a:buChar char="•"/>
            </a:pPr>
            <a:r>
              <a:rPr lang="en-US" sz="2400" dirty="0">
                <a:solidFill>
                  <a:schemeClr val="dk1"/>
                </a:solidFill>
                <a:latin typeface="Calibri"/>
                <a:ea typeface="Calibri"/>
                <a:cs typeface="Calibri"/>
                <a:sym typeface="Calibri"/>
              </a:rPr>
              <a:t>Any tax system requires accurate information on the item to be taxed. If emissions are to be taxed, they must be measurable at reasonable cost. </a:t>
            </a:r>
          </a:p>
          <a:p>
            <a:pPr marL="0" lvl="0" indent="0" rtl="0">
              <a:spcBef>
                <a:spcPts val="0"/>
              </a:spcBef>
              <a:buNone/>
            </a:pPr>
            <a:endParaRPr sz="2400" dirty="0">
              <a:solidFill>
                <a:schemeClr val="dk1"/>
              </a:solidFill>
              <a:latin typeface="Calibri"/>
              <a:ea typeface="Calibri"/>
              <a:cs typeface="Calibri"/>
              <a:sym typeface="Calibri"/>
            </a:endParaRPr>
          </a:p>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If the tax is on emissions </a:t>
            </a:r>
            <a:r>
              <a:rPr lang="en-US" sz="2400" i="1" dirty="0">
                <a:latin typeface="Calibri"/>
                <a:ea typeface="Calibri"/>
                <a:cs typeface="Calibri"/>
                <a:sym typeface="Calibri"/>
              </a:rPr>
              <a:t>per day,</a:t>
            </a:r>
            <a:r>
              <a:rPr lang="en-US" sz="2400" dirty="0">
                <a:latin typeface="Calibri"/>
                <a:ea typeface="Calibri"/>
                <a:cs typeface="Calibri"/>
                <a:sym typeface="Calibri"/>
              </a:rPr>
              <a:t> while a standard is based on </a:t>
            </a:r>
            <a:r>
              <a:rPr lang="en-US" sz="2400" i="1" dirty="0">
                <a:latin typeface="Calibri"/>
                <a:ea typeface="Calibri"/>
                <a:cs typeface="Calibri"/>
                <a:sym typeface="Calibri"/>
              </a:rPr>
              <a:t>annual </a:t>
            </a:r>
            <a:r>
              <a:rPr lang="en-US" sz="2400" dirty="0">
                <a:latin typeface="Calibri"/>
                <a:ea typeface="Calibri"/>
                <a:cs typeface="Calibri"/>
                <a:sym typeface="Calibri"/>
              </a:rPr>
              <a:t>emissions, the </a:t>
            </a:r>
            <a:r>
              <a:rPr lang="en-US" sz="2400" b="1" dirty="0">
                <a:latin typeface="Calibri"/>
                <a:ea typeface="Calibri"/>
                <a:cs typeface="Calibri"/>
                <a:sym typeface="Calibri"/>
              </a:rPr>
              <a:t>tax policy will have higher enforcement costs. </a:t>
            </a:r>
          </a:p>
          <a:p>
            <a:pPr marL="0" lvl="0" indent="0" rtl="0">
              <a:spcBef>
                <a:spcPts val="0"/>
              </a:spcBef>
              <a:buNone/>
            </a:pPr>
            <a:endParaRPr sz="2400" dirty="0">
              <a:latin typeface="Calibri"/>
              <a:ea typeface="Calibri"/>
              <a:cs typeface="Calibri"/>
              <a:sym typeface="Calibri"/>
            </a:endParaRPr>
          </a:p>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It is possible that monitoring must be done on exactly the same basis to ensure compliance with the tax or the standard making the enforcement costs nearly identical. </a:t>
            </a:r>
          </a:p>
          <a:p>
            <a:pPr>
              <a:spcBef>
                <a:spcPts val="0"/>
              </a:spcBef>
              <a:buNone/>
            </a:pPr>
            <a:endParaRPr dirty="0"/>
          </a:p>
        </p:txBody>
      </p:sp>
      <p:sp>
        <p:nvSpPr>
          <p:cNvPr id="210" name="Shape 210"/>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20</a:t>
            </a:fld>
            <a:endParaRPr lang="en-US"/>
          </a:p>
        </p:txBody>
      </p:sp>
      <p:sp>
        <p:nvSpPr>
          <p:cNvPr id="211" name="Shape 211"/>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79511" y="274636"/>
            <a:ext cx="8712899" cy="1214551"/>
          </a:xfrm>
          <a:prstGeom prst="rect">
            <a:avLst/>
          </a:prstGeom>
        </p:spPr>
        <p:txBody>
          <a:bodyPr lIns="91425" tIns="91425" rIns="91425" bIns="91425" anchor="ctr" anchorCtr="0">
            <a:noAutofit/>
          </a:bodyPr>
          <a:lstStyle/>
          <a:p>
            <a:pPr lvl="0" rtl="0">
              <a:spcBef>
                <a:spcPts val="0"/>
              </a:spcBef>
              <a:buClr>
                <a:schemeClr val="dk1"/>
              </a:buClr>
              <a:buSzPct val="35483"/>
              <a:buFont typeface="Arial"/>
              <a:buNone/>
            </a:pPr>
            <a:r>
              <a:rPr lang="en-US" sz="3100" b="1" dirty="0">
                <a:solidFill>
                  <a:schemeClr val="dk1"/>
                </a:solidFill>
                <a:latin typeface="Calibri"/>
                <a:ea typeface="Calibri"/>
                <a:cs typeface="Calibri"/>
                <a:sym typeface="Calibri"/>
              </a:rPr>
              <a:t>Emission Taxes vs Standards: </a:t>
            </a:r>
            <a:br>
              <a:rPr lang="en-US" sz="3100" b="1" dirty="0">
                <a:solidFill>
                  <a:schemeClr val="dk1"/>
                </a:solidFill>
                <a:latin typeface="Calibri"/>
                <a:ea typeface="Calibri"/>
                <a:cs typeface="Calibri"/>
                <a:sym typeface="Calibri"/>
              </a:rPr>
            </a:br>
            <a:r>
              <a:rPr lang="en-US" sz="3100" b="1" dirty="0">
                <a:solidFill>
                  <a:schemeClr val="dk1"/>
                </a:solidFill>
                <a:latin typeface="Calibri"/>
                <a:ea typeface="Calibri"/>
                <a:cs typeface="Calibri"/>
                <a:sym typeface="Calibri"/>
              </a:rPr>
              <a:t>Government Revenues</a:t>
            </a:r>
          </a:p>
          <a:p>
            <a:pPr>
              <a:spcBef>
                <a:spcPts val="0"/>
              </a:spcBef>
              <a:buNone/>
            </a:pPr>
            <a:endParaRPr b="1" dirty="0"/>
          </a:p>
        </p:txBody>
      </p:sp>
      <p:sp>
        <p:nvSpPr>
          <p:cNvPr id="218" name="Shape 21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Taxes have another potential advantage over standards and subsidies—</a:t>
            </a:r>
            <a:r>
              <a:rPr lang="en-US" sz="2400" b="1" dirty="0">
                <a:latin typeface="Calibri"/>
                <a:ea typeface="Calibri"/>
                <a:cs typeface="Calibri"/>
                <a:sym typeface="Calibri"/>
              </a:rPr>
              <a:t>tax revenue is collected</a:t>
            </a:r>
            <a:r>
              <a:rPr lang="en-US" sz="2400" dirty="0">
                <a:latin typeface="Calibri"/>
                <a:ea typeface="Calibri"/>
                <a:cs typeface="Calibri"/>
                <a:sym typeface="Calibri"/>
              </a:rPr>
              <a:t>.</a:t>
            </a:r>
          </a:p>
          <a:p>
            <a:pPr marL="0" lvl="0" indent="0" rtl="0">
              <a:spcBef>
                <a:spcPts val="0"/>
              </a:spcBef>
              <a:buNone/>
            </a:pPr>
            <a:endParaRPr sz="2400" dirty="0">
              <a:latin typeface="Calibri"/>
              <a:ea typeface="Calibri"/>
              <a:cs typeface="Calibri"/>
              <a:sym typeface="Calibri"/>
            </a:endParaRPr>
          </a:p>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Economists have advocated using </a:t>
            </a:r>
            <a:r>
              <a:rPr lang="en-US" sz="2400" u="sng" dirty="0">
                <a:latin typeface="Calibri"/>
                <a:ea typeface="Calibri"/>
                <a:cs typeface="Calibri"/>
                <a:sym typeface="Calibri"/>
              </a:rPr>
              <a:t>emission tax revenues to reduce other taxes </a:t>
            </a:r>
            <a:r>
              <a:rPr lang="en-US" sz="2400" dirty="0">
                <a:latin typeface="Calibri"/>
                <a:ea typeface="Calibri"/>
                <a:cs typeface="Calibri"/>
                <a:sym typeface="Calibri"/>
              </a:rPr>
              <a:t>that provide disincentives to work, save, and invest in the economy; taxes such as on payrolls, income, and investment. </a:t>
            </a:r>
          </a:p>
          <a:p>
            <a:pPr marL="0" lvl="0" indent="0" rtl="0">
              <a:spcBef>
                <a:spcPts val="0"/>
              </a:spcBef>
              <a:buNone/>
            </a:pPr>
            <a:endParaRPr sz="2400" dirty="0">
              <a:latin typeface="Calibri"/>
              <a:ea typeface="Calibri"/>
              <a:cs typeface="Calibri"/>
              <a:sym typeface="Calibri"/>
            </a:endParaRPr>
          </a:p>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The pollution tax revenue is used to reduce other taxes, there will be no net gain in the size of government (net of any tax collection costs).</a:t>
            </a:r>
          </a:p>
        </p:txBody>
      </p:sp>
      <p:sp>
        <p:nvSpPr>
          <p:cNvPr id="219" name="Shape 219"/>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21</a:t>
            </a:fld>
            <a:endParaRPr lang="en-US"/>
          </a:p>
        </p:txBody>
      </p:sp>
      <p:sp>
        <p:nvSpPr>
          <p:cNvPr id="220" name="Shape 220"/>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5</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79511" y="274637"/>
            <a:ext cx="8712899" cy="1143000"/>
          </a:xfrm>
          <a:prstGeom prst="rect">
            <a:avLst/>
          </a:prstGeom>
        </p:spPr>
        <p:txBody>
          <a:bodyPr lIns="91425" tIns="91425" rIns="91425" bIns="91425" anchor="ctr" anchorCtr="0">
            <a:noAutofit/>
          </a:bodyPr>
          <a:lstStyle/>
          <a:p>
            <a:pPr lvl="0" rtl="0">
              <a:spcBef>
                <a:spcPts val="0"/>
              </a:spcBef>
              <a:buClr>
                <a:schemeClr val="dk1"/>
              </a:buClr>
              <a:buSzPct val="35483"/>
              <a:buFont typeface="Arial"/>
              <a:buNone/>
            </a:pPr>
            <a:r>
              <a:rPr lang="en-US" sz="3100" b="1" dirty="0">
                <a:solidFill>
                  <a:schemeClr val="dk1"/>
                </a:solidFill>
                <a:latin typeface="Calibri"/>
                <a:ea typeface="Calibri"/>
                <a:cs typeface="Calibri"/>
                <a:sym typeface="Calibri"/>
              </a:rPr>
              <a:t>Emission Taxes vs Standards: </a:t>
            </a:r>
            <a:br>
              <a:rPr lang="en-US" sz="3100" b="1" dirty="0">
                <a:solidFill>
                  <a:schemeClr val="dk1"/>
                </a:solidFill>
                <a:latin typeface="Calibri"/>
                <a:ea typeface="Calibri"/>
                <a:cs typeface="Calibri"/>
                <a:sym typeface="Calibri"/>
              </a:rPr>
            </a:br>
            <a:r>
              <a:rPr lang="en-US" sz="3100" b="1" dirty="0">
                <a:solidFill>
                  <a:schemeClr val="dk1"/>
                </a:solidFill>
                <a:latin typeface="Calibri"/>
                <a:ea typeface="Calibri"/>
                <a:cs typeface="Calibri"/>
                <a:sym typeface="Calibri"/>
              </a:rPr>
              <a:t>Distributional Impacts</a:t>
            </a:r>
          </a:p>
          <a:p>
            <a:pPr>
              <a:spcBef>
                <a:spcPts val="0"/>
              </a:spcBef>
              <a:buNone/>
            </a:pPr>
            <a:endParaRPr b="1" dirty="0"/>
          </a:p>
        </p:txBody>
      </p:sp>
      <p:sp>
        <p:nvSpPr>
          <p:cNvPr id="227" name="Shape 227"/>
          <p:cNvSpPr txBox="1">
            <a:spLocks noGrp="1"/>
          </p:cNvSpPr>
          <p:nvPr>
            <p:ph type="body" idx="1"/>
          </p:nvPr>
        </p:nvSpPr>
        <p:spPr>
          <a:xfrm>
            <a:off x="179511" y="1600200"/>
            <a:ext cx="8712899" cy="3268960"/>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Calibri"/>
              <a:buChar char="•"/>
            </a:pPr>
            <a:r>
              <a:rPr lang="en-US" sz="2400" dirty="0">
                <a:latin typeface="Calibri"/>
                <a:ea typeface="Calibri"/>
                <a:cs typeface="Calibri"/>
                <a:sym typeface="Calibri"/>
              </a:rPr>
              <a:t>There are two primary impacts of effluent taxes on the distribution of income and wealth:</a:t>
            </a:r>
          </a:p>
          <a:p>
            <a:pPr marL="457200" lvl="0" indent="-342900" rtl="0">
              <a:spcBef>
                <a:spcPts val="0"/>
              </a:spcBef>
              <a:buClr>
                <a:schemeClr val="dk1"/>
              </a:buClr>
              <a:buSzPct val="100000"/>
              <a:buFont typeface="Calibri"/>
              <a:buChar char="•"/>
            </a:pPr>
            <a:endParaRPr lang="en-US" sz="2400" dirty="0">
              <a:latin typeface="Calibri"/>
              <a:ea typeface="Calibri"/>
              <a:cs typeface="Calibri"/>
              <a:sym typeface="Calibri"/>
            </a:endParaRPr>
          </a:p>
          <a:p>
            <a:pPr marL="900113" lvl="1" indent="-265113">
              <a:spcBef>
                <a:spcPts val="0"/>
              </a:spcBef>
              <a:buSzPct val="73333"/>
              <a:buFontTx/>
              <a:buChar char="-"/>
            </a:pPr>
            <a:r>
              <a:rPr lang="en-US" sz="2400" dirty="0">
                <a:latin typeface="Calibri"/>
                <a:ea typeface="Calibri"/>
                <a:cs typeface="Calibri"/>
                <a:sym typeface="Calibri"/>
              </a:rPr>
              <a:t>Impacts on prices and output of goods and services affected by the tax</a:t>
            </a:r>
          </a:p>
          <a:p>
            <a:pPr marL="900113" lvl="1" indent="-265113">
              <a:spcBef>
                <a:spcPts val="0"/>
              </a:spcBef>
              <a:buSzPct val="73333"/>
              <a:buFontTx/>
              <a:buChar char="-"/>
            </a:pPr>
            <a:endParaRPr lang="en-US" sz="2400" dirty="0">
              <a:latin typeface="Calibri"/>
              <a:ea typeface="Calibri"/>
              <a:cs typeface="Calibri"/>
              <a:sym typeface="Calibri"/>
            </a:endParaRPr>
          </a:p>
          <a:p>
            <a:pPr marL="900113" lvl="1" indent="-265113">
              <a:spcBef>
                <a:spcPts val="0"/>
              </a:spcBef>
              <a:buSzPct val="73333"/>
              <a:buFontTx/>
              <a:buChar char="-"/>
            </a:pPr>
            <a:r>
              <a:rPr lang="en-US" sz="2400" dirty="0">
                <a:latin typeface="Calibri"/>
                <a:ea typeface="Calibri"/>
                <a:cs typeface="Calibri"/>
                <a:sym typeface="Calibri"/>
              </a:rPr>
              <a:t>Effects stemming from the expenditures of revenues 	generated by the tax</a:t>
            </a:r>
          </a:p>
          <a:p>
            <a:pPr>
              <a:spcBef>
                <a:spcPts val="0"/>
              </a:spcBef>
              <a:buNone/>
            </a:pPr>
            <a:endParaRPr sz="2400" dirty="0"/>
          </a:p>
        </p:txBody>
      </p:sp>
      <p:sp>
        <p:nvSpPr>
          <p:cNvPr id="228" name="Shape 228"/>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22</a:t>
            </a:fld>
            <a:endParaRPr lang="en-US"/>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79511" y="274637"/>
            <a:ext cx="8712899" cy="1143000"/>
          </a:xfrm>
          <a:prstGeom prst="rect">
            <a:avLst/>
          </a:prstGeom>
        </p:spPr>
        <p:txBody>
          <a:bodyPr lIns="91425" tIns="91425" rIns="91425" bIns="91425" anchor="ctr" anchorCtr="0">
            <a:noAutofit/>
          </a:bodyPr>
          <a:lstStyle/>
          <a:p>
            <a:pPr lvl="0" rtl="0">
              <a:spcBef>
                <a:spcPts val="0"/>
              </a:spcBef>
              <a:buClr>
                <a:schemeClr val="dk1"/>
              </a:buClr>
              <a:buSzPct val="35483"/>
              <a:buFont typeface="Arial"/>
              <a:buNone/>
            </a:pPr>
            <a:r>
              <a:rPr lang="en-US" sz="3100" b="1" dirty="0">
                <a:solidFill>
                  <a:schemeClr val="dk1"/>
                </a:solidFill>
                <a:latin typeface="Calibri"/>
                <a:ea typeface="Calibri"/>
                <a:cs typeface="Calibri"/>
                <a:sym typeface="Calibri"/>
              </a:rPr>
              <a:t>Emission Taxes vs Standards: </a:t>
            </a:r>
            <a:br>
              <a:rPr lang="en-US" sz="3100" b="1" dirty="0">
                <a:solidFill>
                  <a:schemeClr val="dk1"/>
                </a:solidFill>
                <a:latin typeface="Calibri"/>
                <a:ea typeface="Calibri"/>
                <a:cs typeface="Calibri"/>
                <a:sym typeface="Calibri"/>
              </a:rPr>
            </a:br>
            <a:r>
              <a:rPr lang="en-US" sz="3100" b="1" dirty="0">
                <a:solidFill>
                  <a:schemeClr val="dk1"/>
                </a:solidFill>
                <a:latin typeface="Calibri"/>
                <a:ea typeface="Calibri"/>
                <a:cs typeface="Calibri"/>
                <a:sym typeface="Calibri"/>
              </a:rPr>
              <a:t>Distributional Impacts</a:t>
            </a:r>
          </a:p>
          <a:p>
            <a:pPr>
              <a:spcBef>
                <a:spcPts val="0"/>
              </a:spcBef>
              <a:buNone/>
            </a:pPr>
            <a:endParaRPr b="1" dirty="0"/>
          </a:p>
        </p:txBody>
      </p:sp>
      <p:sp>
        <p:nvSpPr>
          <p:cNvPr id="227" name="Shape 227"/>
          <p:cNvSpPr txBox="1">
            <a:spLocks noGrp="1"/>
          </p:cNvSpPr>
          <p:nvPr>
            <p:ph type="body" idx="1"/>
          </p:nvPr>
        </p:nvSpPr>
        <p:spPr>
          <a:xfrm>
            <a:off x="179511" y="1600200"/>
            <a:ext cx="8712899" cy="4526100"/>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Calibri"/>
              <a:buChar char="•"/>
            </a:pPr>
            <a:r>
              <a:rPr lang="en-US" sz="2400" dirty="0">
                <a:latin typeface="Calibri"/>
                <a:ea typeface="Calibri"/>
                <a:cs typeface="Calibri"/>
                <a:sym typeface="Calibri"/>
              </a:rPr>
              <a:t>If the tax is applied to an entire industry, then prices will go up and consumers will bear part of the burden.</a:t>
            </a:r>
          </a:p>
          <a:p>
            <a:pPr marL="457200" lvl="0" indent="-342900" rtl="0">
              <a:spcBef>
                <a:spcPts val="0"/>
              </a:spcBef>
              <a:buClr>
                <a:schemeClr val="dk1"/>
              </a:buClr>
              <a:buSzPct val="100000"/>
              <a:buFont typeface="Calibri"/>
              <a:buChar char="•"/>
            </a:pPr>
            <a:endParaRPr lang="en-US" sz="2400" dirty="0">
              <a:latin typeface="Calibri"/>
              <a:ea typeface="Calibri"/>
              <a:cs typeface="Calibri"/>
              <a:sym typeface="Calibri"/>
            </a:endParaRPr>
          </a:p>
          <a:p>
            <a:pPr marL="457200" lvl="0" indent="-342900" rtl="0">
              <a:spcBef>
                <a:spcPts val="0"/>
              </a:spcBef>
              <a:buClr>
                <a:schemeClr val="dk1"/>
              </a:buClr>
              <a:buSzPct val="100000"/>
              <a:buFont typeface="Calibri"/>
              <a:buChar char="•"/>
            </a:pPr>
            <a:r>
              <a:rPr lang="en-US" sz="2400" dirty="0">
                <a:latin typeface="Calibri"/>
                <a:ea typeface="Calibri"/>
                <a:cs typeface="Calibri"/>
                <a:sym typeface="Calibri"/>
              </a:rPr>
              <a:t>Price increases are often thought of as regressive</a:t>
            </a:r>
          </a:p>
          <a:p>
            <a:pPr marL="457200" lvl="0" indent="-342900" rtl="0">
              <a:spcBef>
                <a:spcPts val="0"/>
              </a:spcBef>
              <a:buClr>
                <a:schemeClr val="dk1"/>
              </a:buClr>
              <a:buSzPct val="100000"/>
              <a:buFont typeface="Calibri"/>
              <a:buChar char="•"/>
            </a:pPr>
            <a:endParaRPr lang="en-US" sz="2400" dirty="0">
              <a:latin typeface="Calibri"/>
              <a:ea typeface="Calibri"/>
              <a:cs typeface="Calibri"/>
              <a:sym typeface="Calibri"/>
            </a:endParaRPr>
          </a:p>
          <a:p>
            <a:pPr marL="457200" lvl="0" indent="-342900" rtl="0">
              <a:spcBef>
                <a:spcPts val="0"/>
              </a:spcBef>
              <a:buClr>
                <a:schemeClr val="dk1"/>
              </a:buClr>
              <a:buSzPct val="100000"/>
              <a:buFont typeface="Calibri"/>
              <a:buChar char="•"/>
            </a:pPr>
            <a:r>
              <a:rPr lang="en-US" sz="2400" dirty="0">
                <a:latin typeface="Calibri"/>
                <a:ea typeface="Calibri"/>
                <a:cs typeface="Calibri"/>
                <a:sym typeface="Calibri"/>
              </a:rPr>
              <a:t>If emission tax revenues are recycled back to the community in the form of tax cuts and credits, much of the impact on low-income people can be mitigated. </a:t>
            </a:r>
          </a:p>
          <a:p>
            <a:pPr marL="514350" lvl="1" indent="0">
              <a:spcBef>
                <a:spcPts val="0"/>
              </a:spcBef>
              <a:buSzPct val="100000"/>
              <a:buNone/>
            </a:pPr>
            <a:r>
              <a:rPr lang="en-US" sz="2400" dirty="0">
                <a:latin typeface="Calibri"/>
                <a:ea typeface="Calibri"/>
                <a:cs typeface="Calibri"/>
                <a:sym typeface="Calibri"/>
              </a:rPr>
              <a:t>- 	</a:t>
            </a:r>
            <a:r>
              <a:rPr lang="en-US" sz="2000" dirty="0">
                <a:latin typeface="Calibri"/>
                <a:ea typeface="Calibri"/>
                <a:cs typeface="Calibri"/>
                <a:sym typeface="Calibri"/>
              </a:rPr>
              <a:t>For example, B.C.’s carbon tax cuts the personal income tax 	rates to the 	first two tax brackets by 5 percent and provides a tax credit of just 	over $100 per adult and $30 per child each 	year to low-income 	households.</a:t>
            </a:r>
          </a:p>
          <a:p>
            <a:pPr>
              <a:spcBef>
                <a:spcPts val="0"/>
              </a:spcBef>
              <a:buNone/>
            </a:pPr>
            <a:endParaRPr sz="2400" dirty="0"/>
          </a:p>
        </p:txBody>
      </p:sp>
      <p:sp>
        <p:nvSpPr>
          <p:cNvPr id="228" name="Shape 228"/>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extLst>
      <p:ext uri="{BB962C8B-B14F-4D97-AF65-F5344CB8AC3E}">
        <p14:creationId xmlns:p14="http://schemas.microsoft.com/office/powerpoint/2010/main" val="3097936928"/>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B166-131F-46EE-8E24-393102F05D5A}"/>
              </a:ext>
            </a:extLst>
          </p:cNvPr>
          <p:cNvSpPr>
            <a:spLocks noGrp="1"/>
          </p:cNvSpPr>
          <p:nvPr>
            <p:ph type="title"/>
          </p:nvPr>
        </p:nvSpPr>
        <p:spPr>
          <a:xfrm>
            <a:off x="179511" y="274637"/>
            <a:ext cx="8712967" cy="850107"/>
          </a:xfrm>
        </p:spPr>
        <p:txBody>
          <a:bodyPr/>
          <a:lstStyle/>
          <a:p>
            <a:r>
              <a:rPr lang="en-CA" sz="3200" dirty="0"/>
              <a:t>Practice exercise</a:t>
            </a:r>
          </a:p>
        </p:txBody>
      </p:sp>
      <p:sp>
        <p:nvSpPr>
          <p:cNvPr id="3" name="Text Placeholder 2">
            <a:extLst>
              <a:ext uri="{FF2B5EF4-FFF2-40B4-BE49-F238E27FC236}">
                <a16:creationId xmlns:a16="http://schemas.microsoft.com/office/drawing/2014/main" id="{4B4A99D5-272F-453D-8905-D94A5E60035C}"/>
              </a:ext>
            </a:extLst>
          </p:cNvPr>
          <p:cNvSpPr>
            <a:spLocks noGrp="1"/>
          </p:cNvSpPr>
          <p:nvPr>
            <p:ph type="body" idx="1"/>
          </p:nvPr>
        </p:nvSpPr>
        <p:spPr/>
        <p:txBody>
          <a:bodyPr/>
          <a:lstStyle/>
          <a:p>
            <a:pPr marL="203200" indent="0">
              <a:buNone/>
            </a:pPr>
            <a:r>
              <a:rPr lang="en-US" sz="2400" dirty="0"/>
              <a:t>Suppose a polluting firm has MAC = 400 - ½ E. Calculate the firm's level of emissions, abatement and total compliance cost if it faced an effluent fee of $120 per unit of emissions. </a:t>
            </a:r>
            <a:endParaRPr lang="en-CA" sz="2400" dirty="0"/>
          </a:p>
          <a:p>
            <a:endParaRPr lang="en-CA" sz="2400" dirty="0"/>
          </a:p>
        </p:txBody>
      </p:sp>
      <p:sp>
        <p:nvSpPr>
          <p:cNvPr id="4" name="Slide Number Placeholder 3">
            <a:extLst>
              <a:ext uri="{FF2B5EF4-FFF2-40B4-BE49-F238E27FC236}">
                <a16:creationId xmlns:a16="http://schemas.microsoft.com/office/drawing/2014/main" id="{7E3E9F49-3ABC-4295-9CED-0465E08A1D8E}"/>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endParaRPr lang="en-US"/>
          </a:p>
        </p:txBody>
      </p:sp>
    </p:spTree>
    <p:extLst>
      <p:ext uri="{BB962C8B-B14F-4D97-AF65-F5344CB8AC3E}">
        <p14:creationId xmlns:p14="http://schemas.microsoft.com/office/powerpoint/2010/main" val="167965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79511" y="274637"/>
            <a:ext cx="8712899" cy="922115"/>
          </a:xfrm>
          <a:prstGeom prst="rect">
            <a:avLst/>
          </a:prstGeom>
        </p:spPr>
        <p:txBody>
          <a:bodyPr lIns="91425" tIns="91425" rIns="91425" bIns="91425" anchor="ctr" anchorCtr="0">
            <a:noAutofit/>
          </a:bodyPr>
          <a:lstStyle/>
          <a:p>
            <a:pPr>
              <a:spcBef>
                <a:spcPts val="0"/>
              </a:spcBef>
              <a:buNone/>
            </a:pPr>
            <a:r>
              <a:rPr lang="en-US" sz="3600" b="1">
                <a:solidFill>
                  <a:schemeClr val="dk1"/>
                </a:solidFill>
                <a:latin typeface="Calibri"/>
                <a:ea typeface="Calibri"/>
                <a:cs typeface="Calibri"/>
                <a:sym typeface="Calibri"/>
              </a:rPr>
              <a:t>Emission Subsidies</a:t>
            </a:r>
          </a:p>
        </p:txBody>
      </p:sp>
      <p:sp>
        <p:nvSpPr>
          <p:cNvPr id="236" name="Shape 236"/>
          <p:cNvSpPr txBox="1">
            <a:spLocks noGrp="1"/>
          </p:cNvSpPr>
          <p:nvPr>
            <p:ph type="body" idx="1"/>
          </p:nvPr>
        </p:nvSpPr>
        <p:spPr>
          <a:xfrm>
            <a:off x="179511" y="1600200"/>
            <a:ext cx="8712899" cy="4526100"/>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A subsidy acts as a reward for reducing emissions. More formally, it acts as an opportunity cost: when a polluter chooses to emit a unit of effluent, they are in effect forgoing the subsidy payment they could have had if they had chosen to withhold that unit of effluent instead.</a:t>
            </a:r>
          </a:p>
          <a:p>
            <a:pPr rtl="0">
              <a:spcBef>
                <a:spcPts val="0"/>
              </a:spcBef>
              <a:buNone/>
            </a:pPr>
            <a:endParaRPr dirty="0"/>
          </a:p>
          <a:p>
            <a:pPr marL="457200" lvl="0" indent="-381000" rtl="0">
              <a:spcBef>
                <a:spcPts val="0"/>
              </a:spcBef>
              <a:buClr>
                <a:schemeClr val="dk1"/>
              </a:buClr>
              <a:buSzPct val="100000"/>
              <a:buFont typeface="Calibri"/>
              <a:buChar char="•"/>
            </a:pPr>
            <a:r>
              <a:rPr lang="en-US" sz="2400" dirty="0">
                <a:latin typeface="Calibri"/>
                <a:ea typeface="Calibri"/>
                <a:cs typeface="Calibri"/>
                <a:sym typeface="Calibri"/>
              </a:rPr>
              <a:t>The regulator pays a subsidy for each unit by which the polluter reduces its emissions, starting from a base level. </a:t>
            </a:r>
          </a:p>
        </p:txBody>
      </p:sp>
      <p:sp>
        <p:nvSpPr>
          <p:cNvPr id="237" name="Shape 237"/>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25</a:t>
            </a:fld>
            <a:endParaRPr lang="en-US"/>
          </a:p>
        </p:txBody>
      </p:sp>
      <p:sp>
        <p:nvSpPr>
          <p:cNvPr id="238" name="Shape 238"/>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6</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79511" y="274637"/>
            <a:ext cx="8712899" cy="922115"/>
          </a:xfrm>
          <a:prstGeom prst="rect">
            <a:avLst/>
          </a:prstGeom>
        </p:spPr>
        <p:txBody>
          <a:bodyPr lIns="91425" tIns="91425" rIns="91425" bIns="91425" anchor="ctr" anchorCtr="0">
            <a:noAutofit/>
          </a:bodyPr>
          <a:lstStyle/>
          <a:p>
            <a:pPr>
              <a:spcBef>
                <a:spcPts val="0"/>
              </a:spcBef>
              <a:buNone/>
            </a:pPr>
            <a:r>
              <a:rPr lang="en-US" sz="3600" dirty="0">
                <a:latin typeface="Calibri"/>
                <a:ea typeface="Calibri"/>
                <a:cs typeface="Calibri"/>
                <a:sym typeface="Calibri"/>
              </a:rPr>
              <a:t>Emission Taxes and Emission Subsidies</a:t>
            </a:r>
          </a:p>
        </p:txBody>
      </p:sp>
      <p:sp>
        <p:nvSpPr>
          <p:cNvPr id="245" name="Shape 245"/>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68300" rtl="0">
              <a:spcBef>
                <a:spcPts val="0"/>
              </a:spcBef>
              <a:buClr>
                <a:schemeClr val="dk1"/>
              </a:buClr>
              <a:buSzPct val="100000"/>
              <a:buFont typeface="Calibri"/>
              <a:buChar char="•"/>
            </a:pPr>
            <a:r>
              <a:rPr lang="en-US" sz="2200" dirty="0">
                <a:latin typeface="Calibri"/>
                <a:ea typeface="Calibri"/>
                <a:cs typeface="Calibri"/>
                <a:sym typeface="Calibri"/>
              </a:rPr>
              <a:t>Many of the points we made earlier about emission taxes also apply to emission subsidies. The job of </a:t>
            </a:r>
            <a:r>
              <a:rPr lang="en-US" sz="2200" b="1" dirty="0">
                <a:latin typeface="Calibri"/>
                <a:ea typeface="Calibri"/>
                <a:cs typeface="Calibri"/>
                <a:sym typeface="Calibri"/>
              </a:rPr>
              <a:t>monitoring</a:t>
            </a:r>
            <a:r>
              <a:rPr lang="en-US" sz="2200" dirty="0">
                <a:latin typeface="Calibri"/>
                <a:ea typeface="Calibri"/>
                <a:cs typeface="Calibri"/>
                <a:sym typeface="Calibri"/>
              </a:rPr>
              <a:t> emissions would be essentially the same except for difficulties in determining </a:t>
            </a:r>
            <a:r>
              <a:rPr lang="en-US" sz="2200" i="1" dirty="0">
                <a:latin typeface="Calibri"/>
                <a:ea typeface="Calibri"/>
                <a:cs typeface="Calibri"/>
                <a:sym typeface="Calibri"/>
              </a:rPr>
              <a:t>base levels.</a:t>
            </a:r>
          </a:p>
          <a:p>
            <a:pPr marL="88900" lvl="0" indent="0" rtl="0">
              <a:spcBef>
                <a:spcPts val="0"/>
              </a:spcBef>
              <a:buClr>
                <a:schemeClr val="dk1"/>
              </a:buClr>
              <a:buSzPct val="100000"/>
              <a:buNone/>
            </a:pPr>
            <a:r>
              <a:rPr lang="en-US" sz="2200" dirty="0">
                <a:latin typeface="Calibri"/>
                <a:ea typeface="Calibri"/>
                <a:cs typeface="Calibri"/>
                <a:sym typeface="Calibri"/>
              </a:rPr>
              <a:t> </a:t>
            </a:r>
          </a:p>
          <a:p>
            <a:pPr marL="457200" lvl="0" indent="-368300" rtl="0">
              <a:spcBef>
                <a:spcPts val="0"/>
              </a:spcBef>
              <a:buClr>
                <a:schemeClr val="dk1"/>
              </a:buClr>
              <a:buSzPct val="100000"/>
              <a:buFont typeface="Calibri"/>
              <a:buChar char="•"/>
            </a:pPr>
            <a:r>
              <a:rPr lang="en-US" sz="2200" dirty="0">
                <a:latin typeface="Calibri"/>
                <a:ea typeface="Calibri"/>
                <a:cs typeface="Calibri"/>
                <a:sym typeface="Calibri"/>
              </a:rPr>
              <a:t>To be able to pay subsidies to polluters, governments will have to </a:t>
            </a:r>
            <a:r>
              <a:rPr lang="en-US" sz="2200" b="1" dirty="0">
                <a:latin typeface="Calibri"/>
                <a:ea typeface="Calibri"/>
                <a:cs typeface="Calibri"/>
                <a:sym typeface="Calibri"/>
              </a:rPr>
              <a:t>raise revenue </a:t>
            </a:r>
            <a:r>
              <a:rPr lang="en-US" sz="2200" dirty="0">
                <a:latin typeface="Calibri"/>
                <a:ea typeface="Calibri"/>
                <a:cs typeface="Calibri"/>
                <a:sym typeface="Calibri"/>
              </a:rPr>
              <a:t>in some way. The extra revenue needed for subsidies could come from more government debt, higher income or sales taxes, and so on. </a:t>
            </a:r>
            <a:endParaRPr dirty="0"/>
          </a:p>
        </p:txBody>
      </p:sp>
      <p:sp>
        <p:nvSpPr>
          <p:cNvPr id="246" name="Shape 246"/>
          <p:cNvSpPr txBox="1">
            <a:spLocks noGrp="1"/>
          </p:cNvSpPr>
          <p:nvPr>
            <p:ph type="sldNum" idx="12"/>
          </p:nvPr>
        </p:nvSpPr>
        <p:spPr>
          <a:xfrm>
            <a:off x="6553200" y="6356350"/>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26</a:t>
            </a:fld>
            <a:endParaRPr lang="en-US"/>
          </a:p>
        </p:txBody>
      </p:sp>
      <p:sp>
        <p:nvSpPr>
          <p:cNvPr id="247" name="Shape 247"/>
          <p:cNvSpPr txBox="1"/>
          <p:nvPr/>
        </p:nvSpPr>
        <p:spPr>
          <a:xfrm>
            <a:off x="539552" y="6237312"/>
            <a:ext cx="20163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79511" y="274637"/>
            <a:ext cx="8712967" cy="1143000"/>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Chapter Overview</a:t>
            </a:r>
          </a:p>
        </p:txBody>
      </p:sp>
      <p:sp>
        <p:nvSpPr>
          <p:cNvPr id="254" name="Shape 254"/>
          <p:cNvSpPr txBox="1">
            <a:spLocks noGrp="1"/>
          </p:cNvSpPr>
          <p:nvPr>
            <p:ph type="body" idx="1"/>
          </p:nvPr>
        </p:nvSpPr>
        <p:spPr>
          <a:xfrm>
            <a:off x="323528" y="1844824"/>
            <a:ext cx="8363272" cy="4281339"/>
          </a:xfrm>
          <a:prstGeom prst="rect">
            <a:avLst/>
          </a:prstGeom>
          <a:noFill/>
          <a:ln>
            <a:noFill/>
          </a:ln>
        </p:spPr>
        <p:txBody>
          <a:bodyPr lIns="91425" tIns="45700" rIns="91425" bIns="45700" anchor="t" anchorCtr="0">
            <a:noAutofit/>
          </a:bodyPr>
          <a:lstStyle/>
          <a:p>
            <a:pPr marL="457200" marR="0" lvl="0" indent="-368300" algn="l" rtl="0">
              <a:lnSpc>
                <a:spcPct val="80000"/>
              </a:lnSpc>
              <a:spcBef>
                <a:spcPts val="400"/>
              </a:spcBef>
              <a:buClr>
                <a:schemeClr val="dk1"/>
              </a:buClr>
              <a:buSzPct val="100000"/>
              <a:buFont typeface="Calibri"/>
              <a:buChar char="•"/>
            </a:pPr>
            <a:r>
              <a:rPr lang="en-US" sz="2200" dirty="0">
                <a:solidFill>
                  <a:schemeClr val="dk1"/>
                </a:solidFill>
                <a:latin typeface="Calibri"/>
                <a:ea typeface="Calibri"/>
                <a:cs typeface="Calibri"/>
                <a:sym typeface="Calibri"/>
              </a:rPr>
              <a:t>Emission taxes attack the pollution problem at its source, by putting a price on something that has been free and, therefore, overused. The main advantage of emission taxes is their efficiency aspects: If all sources are subject to the same tax, they will adjust their emission rates so that the </a:t>
            </a:r>
            <a:r>
              <a:rPr lang="en-US" sz="2200" dirty="0" err="1">
                <a:solidFill>
                  <a:schemeClr val="dk1"/>
                </a:solidFill>
                <a:latin typeface="Calibri"/>
                <a:ea typeface="Calibri"/>
                <a:cs typeface="Calibri"/>
                <a:sym typeface="Calibri"/>
              </a:rPr>
              <a:t>equimarginal</a:t>
            </a:r>
            <a:r>
              <a:rPr lang="en-US" sz="2200" dirty="0">
                <a:solidFill>
                  <a:schemeClr val="dk1"/>
                </a:solidFill>
                <a:latin typeface="Calibri"/>
                <a:ea typeface="Calibri"/>
                <a:cs typeface="Calibri"/>
                <a:sym typeface="Calibri"/>
              </a:rPr>
              <a:t> rule is satisfied.</a:t>
            </a:r>
          </a:p>
          <a:p>
            <a:pPr marL="0" marR="0" lvl="0" indent="0" algn="l" rtl="0">
              <a:lnSpc>
                <a:spcPct val="80000"/>
              </a:lnSpc>
              <a:spcBef>
                <a:spcPts val="400"/>
              </a:spcBef>
              <a:buNone/>
            </a:pPr>
            <a:endParaRPr sz="2200" dirty="0">
              <a:solidFill>
                <a:schemeClr val="dk1"/>
              </a:solidFill>
              <a:latin typeface="Calibri"/>
              <a:ea typeface="Calibri"/>
              <a:cs typeface="Calibri"/>
              <a:sym typeface="Calibri"/>
            </a:endParaRPr>
          </a:p>
          <a:p>
            <a:pPr marL="457200" marR="0" lvl="0" indent="-368300" algn="l" rtl="0">
              <a:lnSpc>
                <a:spcPct val="80000"/>
              </a:lnSpc>
              <a:spcBef>
                <a:spcPts val="400"/>
              </a:spcBef>
              <a:buClr>
                <a:schemeClr val="dk1"/>
              </a:buClr>
              <a:buSzPct val="100000"/>
              <a:buFont typeface="Calibri"/>
              <a:buChar char="•"/>
            </a:pPr>
            <a:r>
              <a:rPr lang="en-US" sz="2200" dirty="0">
                <a:solidFill>
                  <a:schemeClr val="dk1"/>
                </a:solidFill>
                <a:latin typeface="Calibri"/>
                <a:ea typeface="Calibri"/>
                <a:cs typeface="Calibri"/>
                <a:sym typeface="Calibri"/>
              </a:rPr>
              <a:t>Standards have the appearance of placing direct control on the thing that is at issue, namely emissions. Emission taxes, on the other hand, place no direct restrictions on emissions but rely on the self-interested </a:t>
            </a:r>
            <a:r>
              <a:rPr lang="en-US" sz="2200" dirty="0" err="1">
                <a:solidFill>
                  <a:schemeClr val="dk1"/>
                </a:solidFill>
                <a:latin typeface="Calibri"/>
                <a:ea typeface="Calibri"/>
                <a:cs typeface="Calibri"/>
                <a:sym typeface="Calibri"/>
              </a:rPr>
              <a:t>behaviour</a:t>
            </a:r>
            <a:r>
              <a:rPr lang="en-US" sz="2200" dirty="0">
                <a:solidFill>
                  <a:schemeClr val="dk1"/>
                </a:solidFill>
                <a:latin typeface="Calibri"/>
                <a:ea typeface="Calibri"/>
                <a:cs typeface="Calibri"/>
                <a:sym typeface="Calibri"/>
              </a:rPr>
              <a:t> of firms to adjust their own emission rates in response to the tax. </a:t>
            </a:r>
          </a:p>
          <a:p>
            <a:pPr marL="0" marR="0" lvl="0" indent="0" algn="l" rtl="0">
              <a:lnSpc>
                <a:spcPct val="80000"/>
              </a:lnSpc>
              <a:spcBef>
                <a:spcPts val="400"/>
              </a:spcBef>
              <a:buNone/>
            </a:pPr>
            <a:endParaRPr sz="2000" dirty="0">
              <a:solidFill>
                <a:schemeClr val="dk1"/>
              </a:solidFill>
              <a:latin typeface="Calibri"/>
              <a:ea typeface="Calibri"/>
              <a:cs typeface="Calibri"/>
              <a:sym typeface="Calibri"/>
            </a:endParaRPr>
          </a:p>
          <a:p>
            <a:pPr marL="0" marR="0" lvl="0" indent="0" algn="l" rtl="0">
              <a:lnSpc>
                <a:spcPct val="80000"/>
              </a:lnSpc>
              <a:spcBef>
                <a:spcPts val="400"/>
              </a:spcBef>
              <a:buNone/>
            </a:pPr>
            <a:endParaRPr sz="200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605A-74DE-47AC-900E-BCE2AAA7B3DD}"/>
              </a:ext>
            </a:extLst>
          </p:cNvPr>
          <p:cNvSpPr>
            <a:spLocks noGrp="1"/>
          </p:cNvSpPr>
          <p:nvPr>
            <p:ph type="title"/>
          </p:nvPr>
        </p:nvSpPr>
        <p:spPr/>
        <p:txBody>
          <a:bodyPr/>
          <a:lstStyle/>
          <a:p>
            <a:r>
              <a:rPr lang="en-CA" sz="2800" dirty="0"/>
              <a:t>Carbon Tax in Canada</a:t>
            </a:r>
          </a:p>
        </p:txBody>
      </p:sp>
      <p:sp>
        <p:nvSpPr>
          <p:cNvPr id="3" name="Text Placeholder 2">
            <a:extLst>
              <a:ext uri="{FF2B5EF4-FFF2-40B4-BE49-F238E27FC236}">
                <a16:creationId xmlns:a16="http://schemas.microsoft.com/office/drawing/2014/main" id="{A879F764-D20A-4816-88E7-BFFEA78487B6}"/>
              </a:ext>
            </a:extLst>
          </p:cNvPr>
          <p:cNvSpPr>
            <a:spLocks noGrp="1"/>
          </p:cNvSpPr>
          <p:nvPr>
            <p:ph type="body" idx="1"/>
          </p:nvPr>
        </p:nvSpPr>
        <p:spPr/>
        <p:txBody>
          <a:bodyPr/>
          <a:lstStyle/>
          <a:p>
            <a:r>
              <a:rPr lang="en-CA" sz="1800" dirty="0"/>
              <a:t>https://globalnews.ca/news/4291256/carbon-tax-do-they-work/</a:t>
            </a:r>
          </a:p>
        </p:txBody>
      </p:sp>
      <p:sp>
        <p:nvSpPr>
          <p:cNvPr id="4" name="Slide Number Placeholder 3">
            <a:extLst>
              <a:ext uri="{FF2B5EF4-FFF2-40B4-BE49-F238E27FC236}">
                <a16:creationId xmlns:a16="http://schemas.microsoft.com/office/drawing/2014/main" id="{50A05E89-E51B-4045-A688-CD3EB37F4D54}"/>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endParaRPr lang="en-US"/>
          </a:p>
        </p:txBody>
      </p:sp>
    </p:spTree>
    <p:extLst>
      <p:ext uri="{BB962C8B-B14F-4D97-AF65-F5344CB8AC3E}">
        <p14:creationId xmlns:p14="http://schemas.microsoft.com/office/powerpoint/2010/main" val="234132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9511" y="274637"/>
            <a:ext cx="8712967" cy="850107"/>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a:solidFill>
                  <a:schemeClr val="dk1"/>
                </a:solidFill>
                <a:latin typeface="Calibri"/>
                <a:ea typeface="Calibri"/>
                <a:cs typeface="Calibri"/>
                <a:sym typeface="Calibri"/>
              </a:rPr>
              <a:t>Emission Tax</a:t>
            </a:r>
          </a:p>
        </p:txBody>
      </p:sp>
      <p:sp>
        <p:nvSpPr>
          <p:cNvPr id="101" name="Shape 101"/>
          <p:cNvSpPr txBox="1">
            <a:spLocks noGrp="1"/>
          </p:cNvSpPr>
          <p:nvPr>
            <p:ph type="body" idx="1"/>
          </p:nvPr>
        </p:nvSpPr>
        <p:spPr>
          <a:xfrm>
            <a:off x="457200" y="1600200"/>
            <a:ext cx="8229600" cy="4953000"/>
          </a:xfrm>
          <a:prstGeom prst="rect">
            <a:avLst/>
          </a:prstGeom>
          <a:noFill/>
          <a:ln>
            <a:noFill/>
          </a:ln>
        </p:spPr>
        <p:txBody>
          <a:bodyPr lIns="91425" tIns="45700" rIns="91425" bIns="45700" anchor="t" anchorCtr="0">
            <a:noAutofit/>
          </a:bodyPr>
          <a:lstStyle/>
          <a:p>
            <a:pPr marL="457200" lvl="0" indent="-355600" rtl="0">
              <a:lnSpc>
                <a:spcPct val="115000"/>
              </a:lnSpc>
              <a:spcBef>
                <a:spcPts val="0"/>
              </a:spcBef>
              <a:buClr>
                <a:schemeClr val="dk1"/>
              </a:buClr>
              <a:buSzPct val="100000"/>
              <a:buFont typeface="Calibri"/>
              <a:buChar char="•"/>
            </a:pPr>
            <a:r>
              <a:rPr lang="en-US" sz="2000" dirty="0">
                <a:solidFill>
                  <a:schemeClr val="dk1"/>
                </a:solidFill>
                <a:latin typeface="Calibri"/>
                <a:ea typeface="Calibri"/>
                <a:cs typeface="Calibri"/>
                <a:sym typeface="Calibri"/>
              </a:rPr>
              <a:t>The essence of the tax approach is to </a:t>
            </a:r>
            <a:r>
              <a:rPr lang="en-US" sz="2000" b="1" dirty="0">
                <a:solidFill>
                  <a:schemeClr val="dk1"/>
                </a:solidFill>
                <a:latin typeface="Calibri"/>
                <a:ea typeface="Calibri"/>
                <a:cs typeface="Calibri"/>
                <a:sym typeface="Calibri"/>
              </a:rPr>
              <a:t>provide an incentive </a:t>
            </a:r>
            <a:r>
              <a:rPr lang="en-US" sz="2000" dirty="0">
                <a:solidFill>
                  <a:schemeClr val="dk1"/>
                </a:solidFill>
                <a:latin typeface="Calibri"/>
                <a:ea typeface="Calibri"/>
                <a:cs typeface="Calibri"/>
                <a:sym typeface="Calibri"/>
              </a:rPr>
              <a:t>for the polluters themselves to find the best way to reduce emissions, rather than having a central authority determine how it should be done.</a:t>
            </a:r>
          </a:p>
          <a:p>
            <a:pPr marL="0" lvl="0" indent="0" rtl="0">
              <a:lnSpc>
                <a:spcPct val="115000"/>
              </a:lnSpc>
              <a:spcBef>
                <a:spcPts val="0"/>
              </a:spcBef>
              <a:buNone/>
            </a:pPr>
            <a:endParaRPr sz="2000" dirty="0">
              <a:solidFill>
                <a:schemeClr val="dk1"/>
              </a:solidFill>
              <a:latin typeface="Calibri"/>
              <a:ea typeface="Calibri"/>
              <a:cs typeface="Calibri"/>
              <a:sym typeface="Calibri"/>
            </a:endParaRPr>
          </a:p>
          <a:p>
            <a:pPr marL="457200" lvl="0" indent="-355600" rtl="0">
              <a:lnSpc>
                <a:spcPct val="115000"/>
              </a:lnSpc>
              <a:spcBef>
                <a:spcPts val="0"/>
              </a:spcBef>
              <a:buClr>
                <a:schemeClr val="dk1"/>
              </a:buClr>
              <a:buSzPct val="100000"/>
              <a:buFont typeface="Calibri"/>
              <a:buChar char="•"/>
            </a:pPr>
            <a:r>
              <a:rPr lang="en-US" sz="2000" u="sng" dirty="0">
                <a:solidFill>
                  <a:schemeClr val="dk1"/>
                </a:solidFill>
                <a:latin typeface="Calibri"/>
                <a:ea typeface="Calibri"/>
                <a:cs typeface="Calibri"/>
                <a:sym typeface="Calibri"/>
              </a:rPr>
              <a:t>Example:</a:t>
            </a:r>
            <a:r>
              <a:rPr lang="en-US" sz="2000" dirty="0">
                <a:solidFill>
                  <a:schemeClr val="dk1"/>
                </a:solidFill>
                <a:latin typeface="Calibri"/>
                <a:ea typeface="Calibri"/>
                <a:cs typeface="Calibri"/>
                <a:sym typeface="Calibri"/>
              </a:rPr>
              <a:t> the British Columbia government has imposed a carbon tax in 2008 on over 75 percent of the greenhouse gases emitted in the province as a means of reducing carbon dioxide emissions and ameliorating global warming.</a:t>
            </a:r>
          </a:p>
          <a:p>
            <a:pPr marL="457200" lvl="0" indent="-228600" rtl="0">
              <a:lnSpc>
                <a:spcPct val="115000"/>
              </a:lnSpc>
              <a:spcBef>
                <a:spcPts val="0"/>
              </a:spcBef>
              <a:buFont typeface="Calibri"/>
              <a:buNone/>
            </a:pPr>
            <a:endParaRPr sz="2000" dirty="0">
              <a:solidFill>
                <a:schemeClr val="dk1"/>
              </a:solidFill>
              <a:latin typeface="Calibri"/>
              <a:ea typeface="Calibri"/>
              <a:cs typeface="Calibri"/>
              <a:sym typeface="Calibri"/>
            </a:endParaRPr>
          </a:p>
          <a:p>
            <a:pPr marL="457200" lvl="0" indent="-355600" rtl="0">
              <a:lnSpc>
                <a:spcPct val="115000"/>
              </a:lnSpc>
              <a:spcBef>
                <a:spcPts val="0"/>
              </a:spcBef>
              <a:buClr>
                <a:schemeClr val="dk1"/>
              </a:buClr>
              <a:buSzPct val="100000"/>
              <a:buFont typeface="Calibri"/>
              <a:buChar char="•"/>
            </a:pPr>
            <a:r>
              <a:rPr lang="en-US" sz="2000" dirty="0">
                <a:solidFill>
                  <a:schemeClr val="dk1"/>
                </a:solidFill>
                <a:latin typeface="Calibri"/>
                <a:ea typeface="Calibri"/>
                <a:cs typeface="Calibri"/>
                <a:sym typeface="Calibri"/>
              </a:rPr>
              <a:t>Once pollution is “priced” by the tax, those who release it will have an incentive to release less of it to avoid paying the tax.</a:t>
            </a:r>
          </a:p>
          <a:p>
            <a:pPr marL="228600" lvl="0" indent="0" rtl="0">
              <a:lnSpc>
                <a:spcPct val="115000"/>
              </a:lnSpc>
              <a:spcBef>
                <a:spcPts val="0"/>
              </a:spcBef>
              <a:buFont typeface="Calibri"/>
              <a:buNone/>
            </a:pPr>
            <a:endParaRPr sz="900" dirty="0">
              <a:solidFill>
                <a:schemeClr val="dk1"/>
              </a:solidFill>
            </a:endParaRPr>
          </a:p>
          <a:p>
            <a:pPr marL="0" marR="0" lvl="0" indent="0" algn="l" rtl="0">
              <a:spcBef>
                <a:spcPts val="0"/>
              </a:spcBef>
              <a:buNone/>
            </a:pPr>
            <a:endParaRPr sz="2400" dirty="0">
              <a:solidFill>
                <a:schemeClr val="dk1"/>
              </a:solidFill>
              <a:latin typeface="Calibri"/>
              <a:ea typeface="Calibri"/>
              <a:cs typeface="Calibri"/>
              <a:sym typeface="Calibri"/>
            </a:endParaRPr>
          </a:p>
        </p:txBody>
      </p:sp>
      <p:sp>
        <p:nvSpPr>
          <p:cNvPr id="102" name="Shape 10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B8FE-3108-4D0F-8AE1-F35566800B61}"/>
              </a:ext>
            </a:extLst>
          </p:cNvPr>
          <p:cNvSpPr>
            <a:spLocks noGrp="1"/>
          </p:cNvSpPr>
          <p:nvPr>
            <p:ph type="title"/>
          </p:nvPr>
        </p:nvSpPr>
        <p:spPr/>
        <p:txBody>
          <a:bodyPr/>
          <a:lstStyle/>
          <a:p>
            <a:r>
              <a:rPr lang="en-CA" sz="3200" dirty="0"/>
              <a:t>Calculating the Total Polluter’s Costs</a:t>
            </a:r>
          </a:p>
        </p:txBody>
      </p:sp>
      <p:sp>
        <p:nvSpPr>
          <p:cNvPr id="3" name="Text Placeholder 2">
            <a:extLst>
              <a:ext uri="{FF2B5EF4-FFF2-40B4-BE49-F238E27FC236}">
                <a16:creationId xmlns:a16="http://schemas.microsoft.com/office/drawing/2014/main" id="{FCC0E0DF-8CA0-4CA5-A513-774E0136B5A8}"/>
              </a:ext>
            </a:extLst>
          </p:cNvPr>
          <p:cNvSpPr>
            <a:spLocks noGrp="1"/>
          </p:cNvSpPr>
          <p:nvPr>
            <p:ph type="body" idx="1"/>
          </p:nvPr>
        </p:nvSpPr>
        <p:spPr>
          <a:xfrm>
            <a:off x="457200" y="2060848"/>
            <a:ext cx="8229600" cy="4065315"/>
          </a:xfrm>
        </p:spPr>
        <p:txBody>
          <a:bodyPr/>
          <a:lstStyle/>
          <a:p>
            <a:r>
              <a:rPr lang="en-CA" sz="2000" dirty="0"/>
              <a:t>Suppose MAC = 200 – 4E</a:t>
            </a:r>
          </a:p>
          <a:p>
            <a:endParaRPr lang="en-CA" sz="2000" dirty="0"/>
          </a:p>
          <a:p>
            <a:r>
              <a:rPr lang="en-CA" sz="2000" dirty="0"/>
              <a:t>Pollution Tax: $100 per tonne</a:t>
            </a:r>
          </a:p>
          <a:p>
            <a:endParaRPr lang="en-CA" sz="2000" dirty="0"/>
          </a:p>
          <a:p>
            <a:r>
              <a:rPr lang="en-CA" sz="2000" dirty="0"/>
              <a:t>Total Polluter’s Costs = Total Abatement Costs + Total Tax Bill</a:t>
            </a:r>
          </a:p>
          <a:p>
            <a:endParaRPr lang="en-CA" sz="2000" dirty="0"/>
          </a:p>
          <a:p>
            <a:r>
              <a:rPr lang="en-CA" sz="2000" dirty="0"/>
              <a:t>Fill out the handout</a:t>
            </a:r>
          </a:p>
        </p:txBody>
      </p:sp>
      <p:sp>
        <p:nvSpPr>
          <p:cNvPr id="4" name="Slide Number Placeholder 3">
            <a:extLst>
              <a:ext uri="{FF2B5EF4-FFF2-40B4-BE49-F238E27FC236}">
                <a16:creationId xmlns:a16="http://schemas.microsoft.com/office/drawing/2014/main" id="{13E8D144-4F70-4824-A651-D9F3E5109939}"/>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endParaRPr lang="en-US"/>
          </a:p>
        </p:txBody>
      </p:sp>
    </p:spTree>
    <p:extLst>
      <p:ext uri="{BB962C8B-B14F-4D97-AF65-F5344CB8AC3E}">
        <p14:creationId xmlns:p14="http://schemas.microsoft.com/office/powerpoint/2010/main" val="172900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79511" y="274637"/>
            <a:ext cx="8712967" cy="778099"/>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dirty="0">
                <a:solidFill>
                  <a:schemeClr val="dk1"/>
                </a:solidFill>
                <a:latin typeface="Calibri"/>
                <a:ea typeface="Calibri"/>
                <a:cs typeface="Calibri"/>
                <a:sym typeface="Calibri"/>
              </a:rPr>
              <a:t>The Basic Economics of an Emission Taxes</a:t>
            </a:r>
          </a:p>
        </p:txBody>
      </p:sp>
      <p:sp>
        <p:nvSpPr>
          <p:cNvPr id="110" name="Shape 110"/>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 2015 McGraw-Hill Ryerson Ltd.</a:t>
            </a:r>
          </a:p>
        </p:txBody>
      </p:sp>
      <p:sp>
        <p:nvSpPr>
          <p:cNvPr id="111" name="Shape 1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6</a:t>
            </a:fld>
            <a:endParaRPr lang="en-US" sz="1200" b="0" i="0" u="none" strike="noStrike" cap="none" baseline="0">
              <a:solidFill>
                <a:srgbClr val="888888"/>
              </a:solidFill>
              <a:latin typeface="Calibri"/>
              <a:ea typeface="Calibri"/>
              <a:cs typeface="Calibri"/>
              <a:sym typeface="Calibri"/>
            </a:endParaRPr>
          </a:p>
        </p:txBody>
      </p:sp>
      <p:sp>
        <p:nvSpPr>
          <p:cNvPr id="112" name="Shape 112"/>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LO1</a:t>
            </a:r>
          </a:p>
        </p:txBody>
      </p:sp>
      <p:graphicFrame>
        <p:nvGraphicFramePr>
          <p:cNvPr id="2" name="Object 1">
            <a:extLst>
              <a:ext uri="{FF2B5EF4-FFF2-40B4-BE49-F238E27FC236}">
                <a16:creationId xmlns:a16="http://schemas.microsoft.com/office/drawing/2014/main" id="{C5898CF7-F9F1-44D2-8A5A-8147B58BCCFC}"/>
              </a:ext>
            </a:extLst>
          </p:cNvPr>
          <p:cNvGraphicFramePr>
            <a:graphicFrameLocks noChangeAspect="1"/>
          </p:cNvGraphicFramePr>
          <p:nvPr>
            <p:extLst>
              <p:ext uri="{D42A27DB-BD31-4B8C-83A1-F6EECF244321}">
                <p14:modId xmlns:p14="http://schemas.microsoft.com/office/powerpoint/2010/main" val="1215738458"/>
              </p:ext>
            </p:extLst>
          </p:nvPr>
        </p:nvGraphicFramePr>
        <p:xfrm>
          <a:off x="899592" y="1405790"/>
          <a:ext cx="7445014" cy="4831522"/>
        </p:xfrm>
        <a:graphic>
          <a:graphicData uri="http://schemas.openxmlformats.org/presentationml/2006/ole">
            <mc:AlternateContent xmlns:mc="http://schemas.openxmlformats.org/markup-compatibility/2006">
              <mc:Choice xmlns:v="urn:schemas-microsoft-com:vml" Requires="v">
                <p:oleObj spid="_x0000_s1061" name="Worksheet" r:id="rId4" imgW="4124232" imgH="2676681" progId="Excel.Sheet.12">
                  <p:embed/>
                </p:oleObj>
              </mc:Choice>
              <mc:Fallback>
                <p:oleObj name="Worksheet" r:id="rId4" imgW="4124232" imgH="2676681" progId="Excel.Sheet.12">
                  <p:embed/>
                  <p:pic>
                    <p:nvPicPr>
                      <p:cNvPr id="0" name=""/>
                      <p:cNvPicPr/>
                      <p:nvPr/>
                    </p:nvPicPr>
                    <p:blipFill>
                      <a:blip r:embed="rId5"/>
                      <a:stretch>
                        <a:fillRect/>
                      </a:stretch>
                    </p:blipFill>
                    <p:spPr>
                      <a:xfrm>
                        <a:off x="899592" y="1405790"/>
                        <a:ext cx="7445014" cy="4831522"/>
                      </a:xfrm>
                      <a:prstGeom prst="rect">
                        <a:avLst/>
                      </a:prstGeom>
                    </p:spPr>
                  </p:pic>
                </p:oleObj>
              </mc:Fallback>
            </mc:AlternateContent>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1446-7104-44ED-8172-082E40FBE354}"/>
              </a:ext>
            </a:extLst>
          </p:cNvPr>
          <p:cNvSpPr>
            <a:spLocks noGrp="1"/>
          </p:cNvSpPr>
          <p:nvPr>
            <p:ph type="title"/>
          </p:nvPr>
        </p:nvSpPr>
        <p:spPr>
          <a:xfrm>
            <a:off x="179511" y="274637"/>
            <a:ext cx="8712967" cy="805310"/>
          </a:xfrm>
        </p:spPr>
        <p:txBody>
          <a:bodyPr/>
          <a:lstStyle/>
          <a:p>
            <a:r>
              <a:rPr lang="en-CA" sz="3600" b="1" dirty="0">
                <a:latin typeface="Calibri" panose="020F0502020204030204" pitchFamily="34" charset="0"/>
                <a:cs typeface="Calibri" panose="020F0502020204030204" pitchFamily="34" charset="0"/>
              </a:rPr>
              <a:t>Tax and Emissions</a:t>
            </a:r>
          </a:p>
        </p:txBody>
      </p:sp>
      <p:sp>
        <p:nvSpPr>
          <p:cNvPr id="4" name="Slide Number Placeholder 3">
            <a:extLst>
              <a:ext uri="{FF2B5EF4-FFF2-40B4-BE49-F238E27FC236}">
                <a16:creationId xmlns:a16="http://schemas.microsoft.com/office/drawing/2014/main" id="{D16511F5-5A38-4507-B329-8AB842C66C61}"/>
              </a:ext>
            </a:extLst>
          </p:cNvPr>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endParaRPr lang="en-US" dirty="0"/>
          </a:p>
        </p:txBody>
      </p:sp>
      <p:cxnSp>
        <p:nvCxnSpPr>
          <p:cNvPr id="6" name="Straight Arrow Connector 5">
            <a:extLst>
              <a:ext uri="{FF2B5EF4-FFF2-40B4-BE49-F238E27FC236}">
                <a16:creationId xmlns:a16="http://schemas.microsoft.com/office/drawing/2014/main" id="{496BE328-6795-45CA-BCB9-E1D564322251}"/>
              </a:ext>
            </a:extLst>
          </p:cNvPr>
          <p:cNvCxnSpPr/>
          <p:nvPr/>
        </p:nvCxnSpPr>
        <p:spPr>
          <a:xfrm flipV="1">
            <a:off x="2195736" y="2348880"/>
            <a:ext cx="0" cy="295232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84489E-6D49-44CF-969C-B80BC4AECE94}"/>
              </a:ext>
            </a:extLst>
          </p:cNvPr>
          <p:cNvCxnSpPr/>
          <p:nvPr/>
        </p:nvCxnSpPr>
        <p:spPr>
          <a:xfrm>
            <a:off x="2195736" y="5229200"/>
            <a:ext cx="3888432"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765EC5-CA7C-40AC-A34F-3C1A740A8772}"/>
              </a:ext>
            </a:extLst>
          </p:cNvPr>
          <p:cNvCxnSpPr>
            <a:cxnSpLocks/>
          </p:cNvCxnSpPr>
          <p:nvPr/>
        </p:nvCxnSpPr>
        <p:spPr>
          <a:xfrm>
            <a:off x="2195736" y="2895028"/>
            <a:ext cx="2880320" cy="23341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740453-7A91-49B0-8B15-94F5F82AE86E}"/>
              </a:ext>
            </a:extLst>
          </p:cNvPr>
          <p:cNvSpPr txBox="1"/>
          <p:nvPr/>
        </p:nvSpPr>
        <p:spPr>
          <a:xfrm flipH="1">
            <a:off x="488312" y="3893269"/>
            <a:ext cx="1728190" cy="307777"/>
          </a:xfrm>
          <a:prstGeom prst="rect">
            <a:avLst/>
          </a:prstGeom>
          <a:noFill/>
        </p:spPr>
        <p:txBody>
          <a:bodyPr wrap="square" rtlCol="0">
            <a:spAutoFit/>
          </a:bodyPr>
          <a:lstStyle/>
          <a:p>
            <a:r>
              <a:rPr lang="en-CA" dirty="0"/>
              <a:t>Tax = $100/tonne</a:t>
            </a:r>
          </a:p>
        </p:txBody>
      </p:sp>
      <p:cxnSp>
        <p:nvCxnSpPr>
          <p:cNvPr id="13" name="Straight Connector 12">
            <a:extLst>
              <a:ext uri="{FF2B5EF4-FFF2-40B4-BE49-F238E27FC236}">
                <a16:creationId xmlns:a16="http://schemas.microsoft.com/office/drawing/2014/main" id="{A696CBF2-B6E8-4A5F-8C49-6FBD0D74758D}"/>
              </a:ext>
            </a:extLst>
          </p:cNvPr>
          <p:cNvCxnSpPr>
            <a:stCxn id="11" idx="1"/>
          </p:cNvCxnSpPr>
          <p:nvPr/>
        </p:nvCxnSpPr>
        <p:spPr>
          <a:xfrm flipV="1">
            <a:off x="2216502" y="4047157"/>
            <a:ext cx="1383390" cy="1"/>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1B4A2A4-E4B4-4A17-9296-AEA2B79C9AD5}"/>
              </a:ext>
            </a:extLst>
          </p:cNvPr>
          <p:cNvCxnSpPr/>
          <p:nvPr/>
        </p:nvCxnSpPr>
        <p:spPr>
          <a:xfrm>
            <a:off x="3599892" y="4047157"/>
            <a:ext cx="0" cy="1182043"/>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646CAD7-7C8C-456A-B575-6EE6B949B1BB}"/>
              </a:ext>
            </a:extLst>
          </p:cNvPr>
          <p:cNvSpPr txBox="1"/>
          <p:nvPr/>
        </p:nvSpPr>
        <p:spPr>
          <a:xfrm>
            <a:off x="6028104" y="5229198"/>
            <a:ext cx="2864374" cy="307777"/>
          </a:xfrm>
          <a:prstGeom prst="rect">
            <a:avLst/>
          </a:prstGeom>
          <a:noFill/>
        </p:spPr>
        <p:txBody>
          <a:bodyPr wrap="square" rtlCol="0">
            <a:spAutoFit/>
          </a:bodyPr>
          <a:lstStyle/>
          <a:p>
            <a:r>
              <a:rPr lang="en-CA" dirty="0"/>
              <a:t>Emissions (tonnes/month)</a:t>
            </a:r>
          </a:p>
        </p:txBody>
      </p:sp>
      <p:sp>
        <p:nvSpPr>
          <p:cNvPr id="18" name="TextBox 17">
            <a:extLst>
              <a:ext uri="{FF2B5EF4-FFF2-40B4-BE49-F238E27FC236}">
                <a16:creationId xmlns:a16="http://schemas.microsoft.com/office/drawing/2014/main" id="{C9BF70AE-F20F-4D56-B5FF-8766EBF56FFA}"/>
              </a:ext>
            </a:extLst>
          </p:cNvPr>
          <p:cNvSpPr txBox="1"/>
          <p:nvPr/>
        </p:nvSpPr>
        <p:spPr>
          <a:xfrm flipH="1">
            <a:off x="4860034" y="5229199"/>
            <a:ext cx="1728190" cy="307777"/>
          </a:xfrm>
          <a:prstGeom prst="rect">
            <a:avLst/>
          </a:prstGeom>
          <a:noFill/>
        </p:spPr>
        <p:txBody>
          <a:bodyPr wrap="square" rtlCol="0">
            <a:spAutoFit/>
          </a:bodyPr>
          <a:lstStyle/>
          <a:p>
            <a:r>
              <a:rPr lang="en-CA" dirty="0"/>
              <a:t>50 (E0)</a:t>
            </a:r>
          </a:p>
        </p:txBody>
      </p:sp>
      <p:sp>
        <p:nvSpPr>
          <p:cNvPr id="19" name="TextBox 18">
            <a:extLst>
              <a:ext uri="{FF2B5EF4-FFF2-40B4-BE49-F238E27FC236}">
                <a16:creationId xmlns:a16="http://schemas.microsoft.com/office/drawing/2014/main" id="{7CC5BCFC-BC61-44C2-A1B3-396620280F86}"/>
              </a:ext>
            </a:extLst>
          </p:cNvPr>
          <p:cNvSpPr txBox="1"/>
          <p:nvPr/>
        </p:nvSpPr>
        <p:spPr>
          <a:xfrm flipH="1">
            <a:off x="2580015" y="3000684"/>
            <a:ext cx="1728190" cy="307777"/>
          </a:xfrm>
          <a:prstGeom prst="rect">
            <a:avLst/>
          </a:prstGeom>
          <a:noFill/>
        </p:spPr>
        <p:txBody>
          <a:bodyPr wrap="square" rtlCol="0">
            <a:spAutoFit/>
          </a:bodyPr>
          <a:lstStyle/>
          <a:p>
            <a:r>
              <a:rPr lang="en-CA" dirty="0"/>
              <a:t>MAC = 200 – 4E</a:t>
            </a:r>
          </a:p>
        </p:txBody>
      </p:sp>
      <p:sp>
        <p:nvSpPr>
          <p:cNvPr id="20" name="TextBox 19">
            <a:extLst>
              <a:ext uri="{FF2B5EF4-FFF2-40B4-BE49-F238E27FC236}">
                <a16:creationId xmlns:a16="http://schemas.microsoft.com/office/drawing/2014/main" id="{996BC2F4-8BEF-4CB1-B7D5-6042AED6FDC2}"/>
              </a:ext>
            </a:extLst>
          </p:cNvPr>
          <p:cNvSpPr txBox="1"/>
          <p:nvPr/>
        </p:nvSpPr>
        <p:spPr>
          <a:xfrm flipH="1">
            <a:off x="3419872" y="5229198"/>
            <a:ext cx="1728190" cy="307777"/>
          </a:xfrm>
          <a:prstGeom prst="rect">
            <a:avLst/>
          </a:prstGeom>
          <a:noFill/>
        </p:spPr>
        <p:txBody>
          <a:bodyPr wrap="square" rtlCol="0">
            <a:spAutoFit/>
          </a:bodyPr>
          <a:lstStyle/>
          <a:p>
            <a:r>
              <a:rPr lang="en-CA" dirty="0"/>
              <a:t>25</a:t>
            </a:r>
          </a:p>
        </p:txBody>
      </p:sp>
      <p:sp>
        <p:nvSpPr>
          <p:cNvPr id="21" name="TextBox 20">
            <a:extLst>
              <a:ext uri="{FF2B5EF4-FFF2-40B4-BE49-F238E27FC236}">
                <a16:creationId xmlns:a16="http://schemas.microsoft.com/office/drawing/2014/main" id="{38AF9C93-7C03-4BE0-A056-27216212E12F}"/>
              </a:ext>
            </a:extLst>
          </p:cNvPr>
          <p:cNvSpPr txBox="1"/>
          <p:nvPr/>
        </p:nvSpPr>
        <p:spPr>
          <a:xfrm>
            <a:off x="1948893" y="2074486"/>
            <a:ext cx="284052" cy="307777"/>
          </a:xfrm>
          <a:prstGeom prst="rect">
            <a:avLst/>
          </a:prstGeom>
          <a:noFill/>
        </p:spPr>
        <p:txBody>
          <a:bodyPr wrap="none" rtlCol="0">
            <a:spAutoFit/>
          </a:bodyPr>
          <a:lstStyle/>
          <a:p>
            <a:r>
              <a:rPr lang="en-CA" dirty="0"/>
              <a:t>$</a:t>
            </a:r>
          </a:p>
        </p:txBody>
      </p:sp>
      <p:sp>
        <p:nvSpPr>
          <p:cNvPr id="22" name="TextBox 21">
            <a:extLst>
              <a:ext uri="{FF2B5EF4-FFF2-40B4-BE49-F238E27FC236}">
                <a16:creationId xmlns:a16="http://schemas.microsoft.com/office/drawing/2014/main" id="{F7D79C0F-1793-43C8-A5AA-1A87968B4BAF}"/>
              </a:ext>
            </a:extLst>
          </p:cNvPr>
          <p:cNvSpPr txBox="1"/>
          <p:nvPr/>
        </p:nvSpPr>
        <p:spPr>
          <a:xfrm flipH="1">
            <a:off x="1627967" y="2692906"/>
            <a:ext cx="1728190" cy="307777"/>
          </a:xfrm>
          <a:prstGeom prst="rect">
            <a:avLst/>
          </a:prstGeom>
          <a:noFill/>
        </p:spPr>
        <p:txBody>
          <a:bodyPr wrap="square" rtlCol="0">
            <a:spAutoFit/>
          </a:bodyPr>
          <a:lstStyle/>
          <a:p>
            <a:r>
              <a:rPr lang="en-CA" dirty="0"/>
              <a:t>$200</a:t>
            </a:r>
          </a:p>
        </p:txBody>
      </p:sp>
      <p:sp>
        <p:nvSpPr>
          <p:cNvPr id="23" name="TextBox 22">
            <a:extLst>
              <a:ext uri="{FF2B5EF4-FFF2-40B4-BE49-F238E27FC236}">
                <a16:creationId xmlns:a16="http://schemas.microsoft.com/office/drawing/2014/main" id="{6AA50FFD-5294-4FA2-87B7-515D801C19A1}"/>
              </a:ext>
            </a:extLst>
          </p:cNvPr>
          <p:cNvSpPr txBox="1"/>
          <p:nvPr/>
        </p:nvSpPr>
        <p:spPr>
          <a:xfrm>
            <a:off x="2755788" y="4500198"/>
            <a:ext cx="284052" cy="307777"/>
          </a:xfrm>
          <a:prstGeom prst="rect">
            <a:avLst/>
          </a:prstGeom>
          <a:noFill/>
        </p:spPr>
        <p:txBody>
          <a:bodyPr wrap="none" rtlCol="0">
            <a:spAutoFit/>
          </a:bodyPr>
          <a:lstStyle/>
          <a:p>
            <a:r>
              <a:rPr lang="en-CA" dirty="0"/>
              <a:t>a</a:t>
            </a:r>
          </a:p>
        </p:txBody>
      </p:sp>
      <p:sp>
        <p:nvSpPr>
          <p:cNvPr id="24" name="TextBox 23">
            <a:extLst>
              <a:ext uri="{FF2B5EF4-FFF2-40B4-BE49-F238E27FC236}">
                <a16:creationId xmlns:a16="http://schemas.microsoft.com/office/drawing/2014/main" id="{C9C5F52F-EC64-4F33-B80B-FDD21F20F13E}"/>
              </a:ext>
            </a:extLst>
          </p:cNvPr>
          <p:cNvSpPr txBox="1"/>
          <p:nvPr/>
        </p:nvSpPr>
        <p:spPr>
          <a:xfrm>
            <a:off x="3803885" y="4504241"/>
            <a:ext cx="284052" cy="307777"/>
          </a:xfrm>
          <a:prstGeom prst="rect">
            <a:avLst/>
          </a:prstGeom>
          <a:noFill/>
        </p:spPr>
        <p:txBody>
          <a:bodyPr wrap="none" rtlCol="0">
            <a:spAutoFit/>
          </a:bodyPr>
          <a:lstStyle/>
          <a:p>
            <a:r>
              <a:rPr lang="en-CA" dirty="0"/>
              <a:t>b</a:t>
            </a:r>
          </a:p>
        </p:txBody>
      </p:sp>
    </p:spTree>
    <p:extLst>
      <p:ext uri="{BB962C8B-B14F-4D97-AF65-F5344CB8AC3E}">
        <p14:creationId xmlns:p14="http://schemas.microsoft.com/office/powerpoint/2010/main" val="229877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79511" y="274637"/>
            <a:ext cx="8712967" cy="9221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3600" b="1">
                <a:solidFill>
                  <a:schemeClr val="dk1"/>
                </a:solidFill>
                <a:latin typeface="Calibri"/>
                <a:ea typeface="Calibri"/>
                <a:cs typeface="Calibri"/>
                <a:sym typeface="Calibri"/>
              </a:rPr>
              <a:t>The Basic Economics of Emission Taxes</a:t>
            </a:r>
          </a:p>
        </p:txBody>
      </p:sp>
      <p:sp>
        <p:nvSpPr>
          <p:cNvPr id="118" name="Shape 118"/>
          <p:cNvSpPr txBox="1">
            <a:spLocks noGrp="1"/>
          </p:cNvSpPr>
          <p:nvPr>
            <p:ph type="body" idx="1"/>
          </p:nvPr>
        </p:nvSpPr>
        <p:spPr>
          <a:xfrm>
            <a:off x="179511" y="1600200"/>
            <a:ext cx="8712967" cy="4525963"/>
          </a:xfrm>
          <a:prstGeom prst="rect">
            <a:avLst/>
          </a:prstGeom>
          <a:noFill/>
          <a:ln>
            <a:noFill/>
          </a:ln>
        </p:spPr>
        <p:txBody>
          <a:bodyPr lIns="91425" tIns="45700" rIns="91425" bIns="45700" anchor="t" anchorCtr="0">
            <a:noAutofit/>
          </a:bodyPr>
          <a:lstStyle/>
          <a:p>
            <a:pPr marL="457200" lvl="0" indent="-355600" rtl="0">
              <a:spcBef>
                <a:spcPts val="520"/>
              </a:spcBef>
              <a:buClr>
                <a:schemeClr val="dk1"/>
              </a:buClr>
              <a:buSzPct val="100000"/>
              <a:buFont typeface="Calibri"/>
              <a:buChar char="•"/>
            </a:pPr>
            <a:r>
              <a:rPr lang="en-US" sz="2200" dirty="0">
                <a:solidFill>
                  <a:schemeClr val="dk1"/>
                </a:solidFill>
                <a:latin typeface="Calibri"/>
                <a:ea typeface="Calibri"/>
                <a:cs typeface="Calibri"/>
                <a:sym typeface="Calibri"/>
              </a:rPr>
              <a:t>The numbers refer to a single source of a particular pollutant who has a marginal abatement cost function of MAC=200 - 4E.</a:t>
            </a:r>
          </a:p>
          <a:p>
            <a:pPr marL="0" lvl="0" indent="0" rtl="0">
              <a:spcBef>
                <a:spcPts val="520"/>
              </a:spcBef>
              <a:buNone/>
            </a:pPr>
            <a:endParaRPr sz="2200" dirty="0">
              <a:solidFill>
                <a:schemeClr val="dk1"/>
              </a:solidFill>
              <a:latin typeface="Calibri"/>
              <a:ea typeface="Calibri"/>
              <a:cs typeface="Calibri"/>
              <a:sym typeface="Calibri"/>
            </a:endParaRPr>
          </a:p>
          <a:p>
            <a:pPr marL="457200" lvl="0" indent="-355600" rtl="0">
              <a:spcBef>
                <a:spcPts val="520"/>
              </a:spcBef>
              <a:buClr>
                <a:schemeClr val="dk1"/>
              </a:buClr>
              <a:buSzPct val="100000"/>
              <a:buFont typeface="Calibri"/>
              <a:buChar char="•"/>
            </a:pPr>
            <a:r>
              <a:rPr lang="en-US" sz="2200" dirty="0">
                <a:solidFill>
                  <a:schemeClr val="dk1"/>
                </a:solidFill>
                <a:latin typeface="Calibri"/>
                <a:ea typeface="Calibri"/>
                <a:cs typeface="Calibri"/>
                <a:sym typeface="Calibri"/>
              </a:rPr>
              <a:t>With no regulation, the polluter emits at E0 50 </a:t>
            </a:r>
            <a:r>
              <a:rPr lang="en-US" sz="2200" dirty="0" err="1">
                <a:solidFill>
                  <a:schemeClr val="dk1"/>
                </a:solidFill>
                <a:latin typeface="Calibri"/>
                <a:ea typeface="Calibri"/>
                <a:cs typeface="Calibri"/>
                <a:sym typeface="Calibri"/>
              </a:rPr>
              <a:t>tonnes</a:t>
            </a:r>
            <a:r>
              <a:rPr lang="en-US" sz="2200" dirty="0">
                <a:solidFill>
                  <a:schemeClr val="dk1"/>
                </a:solidFill>
                <a:latin typeface="Calibri"/>
                <a:ea typeface="Calibri"/>
                <a:cs typeface="Calibri"/>
                <a:sym typeface="Calibri"/>
              </a:rPr>
              <a:t>/month and pays a tax bill of $5,000 (i.e., 50 </a:t>
            </a:r>
            <a:r>
              <a:rPr lang="en-US" sz="2200" dirty="0" err="1">
                <a:solidFill>
                  <a:schemeClr val="dk1"/>
                </a:solidFill>
                <a:latin typeface="Calibri"/>
                <a:ea typeface="Calibri"/>
                <a:cs typeface="Calibri"/>
                <a:sym typeface="Calibri"/>
              </a:rPr>
              <a:t>tonnes</a:t>
            </a:r>
            <a:r>
              <a:rPr lang="en-US" sz="2200" dirty="0">
                <a:solidFill>
                  <a:schemeClr val="dk1"/>
                </a:solidFill>
                <a:latin typeface="Calibri"/>
                <a:ea typeface="Calibri"/>
                <a:cs typeface="Calibri"/>
                <a:sym typeface="Calibri"/>
              </a:rPr>
              <a:t> times $100); if it were to cut emissions  to 45 </a:t>
            </a:r>
            <a:r>
              <a:rPr lang="en-US" sz="2200" dirty="0" err="1">
                <a:solidFill>
                  <a:schemeClr val="dk1"/>
                </a:solidFill>
                <a:latin typeface="Calibri"/>
                <a:ea typeface="Calibri"/>
                <a:cs typeface="Calibri"/>
                <a:sym typeface="Calibri"/>
              </a:rPr>
              <a:t>tonnes</a:t>
            </a:r>
            <a:r>
              <a:rPr lang="en-US" sz="2200" dirty="0">
                <a:solidFill>
                  <a:schemeClr val="dk1"/>
                </a:solidFill>
                <a:latin typeface="Calibri"/>
                <a:ea typeface="Calibri"/>
                <a:cs typeface="Calibri"/>
                <a:sym typeface="Calibri"/>
              </a:rPr>
              <a:t> it would cost $50 in abatement costs, but on the other hand it would save $500 in taxes—clearly a good move. Following this logic, it could improve its bottom line by continuing to </a:t>
            </a:r>
            <a:r>
              <a:rPr lang="en-US" sz="2200" b="1" dirty="0">
                <a:solidFill>
                  <a:schemeClr val="dk1"/>
                </a:solidFill>
                <a:latin typeface="Calibri"/>
                <a:ea typeface="Calibri"/>
                <a:cs typeface="Calibri"/>
                <a:sym typeface="Calibri"/>
              </a:rPr>
              <a:t>reduce emissions as long as the tax rate is above marginal abatement costs.</a:t>
            </a:r>
          </a:p>
          <a:p>
            <a:pPr marL="0" lvl="0" indent="0" rtl="0">
              <a:spcBef>
                <a:spcPts val="520"/>
              </a:spcBef>
              <a:buNone/>
            </a:pPr>
            <a:endParaRPr sz="2200" dirty="0">
              <a:solidFill>
                <a:schemeClr val="dk1"/>
              </a:solidFill>
              <a:latin typeface="Calibri"/>
              <a:ea typeface="Calibri"/>
              <a:cs typeface="Calibri"/>
              <a:sym typeface="Calibri"/>
            </a:endParaRPr>
          </a:p>
          <a:p>
            <a:pPr marL="457200" lvl="0" indent="-355600" rtl="0">
              <a:spcBef>
                <a:spcPts val="520"/>
              </a:spcBef>
              <a:buClr>
                <a:schemeClr val="dk1"/>
              </a:buClr>
              <a:buSzPct val="100000"/>
              <a:buFont typeface="Calibri"/>
              <a:buChar char="•"/>
            </a:pPr>
            <a:r>
              <a:rPr lang="en-US" sz="2200" dirty="0">
                <a:solidFill>
                  <a:schemeClr val="dk1"/>
                </a:solidFill>
                <a:latin typeface="Calibri"/>
                <a:ea typeface="Calibri"/>
                <a:cs typeface="Calibri"/>
                <a:sym typeface="Calibri"/>
              </a:rPr>
              <a:t>This is shown graphically as the point where the tax rate intersects the polluter’s MAC curve. Area </a:t>
            </a:r>
            <a:r>
              <a:rPr lang="en-US" sz="2200" b="1" dirty="0">
                <a:solidFill>
                  <a:schemeClr val="dk1"/>
                </a:solidFill>
                <a:latin typeface="Calibri"/>
                <a:ea typeface="Calibri"/>
                <a:cs typeface="Calibri"/>
                <a:sym typeface="Calibri"/>
              </a:rPr>
              <a:t>a</a:t>
            </a:r>
            <a:r>
              <a:rPr lang="en-US" sz="2200" dirty="0">
                <a:solidFill>
                  <a:schemeClr val="dk1"/>
                </a:solidFill>
                <a:latin typeface="Calibri"/>
                <a:ea typeface="Calibri"/>
                <a:cs typeface="Calibri"/>
                <a:sym typeface="Calibri"/>
              </a:rPr>
              <a:t> is the tax bill; area </a:t>
            </a:r>
            <a:r>
              <a:rPr lang="en-US" sz="2200" b="1" dirty="0">
                <a:solidFill>
                  <a:schemeClr val="dk1"/>
                </a:solidFill>
                <a:latin typeface="Calibri"/>
                <a:ea typeface="Calibri"/>
                <a:cs typeface="Calibri"/>
                <a:sym typeface="Calibri"/>
              </a:rPr>
              <a:t>b</a:t>
            </a:r>
            <a:r>
              <a:rPr lang="en-US" sz="2200" dirty="0">
                <a:solidFill>
                  <a:schemeClr val="dk1"/>
                </a:solidFill>
                <a:latin typeface="Calibri"/>
                <a:ea typeface="Calibri"/>
                <a:cs typeface="Calibri"/>
                <a:sym typeface="Calibri"/>
              </a:rPr>
              <a:t> shows the total abatement costs</a:t>
            </a:r>
          </a:p>
          <a:p>
            <a:pPr marL="0" lvl="0" indent="0" rtl="0">
              <a:spcBef>
                <a:spcPts val="520"/>
              </a:spcBef>
              <a:buNone/>
            </a:pPr>
            <a:endParaRPr sz="2200" dirty="0">
              <a:solidFill>
                <a:schemeClr val="dk1"/>
              </a:solidFill>
              <a:latin typeface="Calibri"/>
              <a:ea typeface="Calibri"/>
              <a:cs typeface="Calibri"/>
              <a:sym typeface="Calibri"/>
            </a:endParaRPr>
          </a:p>
          <a:p>
            <a:pPr marL="0" marR="0" lvl="0" indent="0" algn="l" rtl="0">
              <a:spcBef>
                <a:spcPts val="0"/>
              </a:spcBef>
              <a:buNone/>
            </a:pPr>
            <a:endParaRPr sz="220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79511" y="274637"/>
            <a:ext cx="8712899" cy="922115"/>
          </a:xfrm>
          <a:prstGeom prst="rect">
            <a:avLst/>
          </a:prstGeom>
          <a:gradFill>
            <a:gsLst>
              <a:gs pos="0">
                <a:srgbClr val="BBBBBB"/>
              </a:gs>
              <a:gs pos="35000">
                <a:srgbClr val="CFCFCF"/>
              </a:gs>
              <a:gs pos="100000">
                <a:srgbClr val="EEEEEE"/>
              </a:gs>
            </a:gsLst>
            <a:lin ang="16200000" scaled="0"/>
          </a:grad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solidFill>
                  <a:schemeClr val="dk1"/>
                </a:solidFill>
                <a:latin typeface="Calibri"/>
                <a:ea typeface="Calibri"/>
                <a:cs typeface="Calibri"/>
                <a:sym typeface="Calibri"/>
              </a:rPr>
              <a:t>The Cost of Pollution</a:t>
            </a:r>
          </a:p>
        </p:txBody>
      </p:sp>
      <p:sp>
        <p:nvSpPr>
          <p:cNvPr id="126" name="Shape 126"/>
          <p:cNvSpPr txBox="1">
            <a:spLocks noGrp="1"/>
          </p:cNvSpPr>
          <p:nvPr>
            <p:ph type="body" idx="1"/>
          </p:nvPr>
        </p:nvSpPr>
        <p:spPr>
          <a:xfrm>
            <a:off x="179511" y="1600200"/>
            <a:ext cx="8712899" cy="4525963"/>
          </a:xfrm>
          <a:prstGeom prst="rect">
            <a:avLst/>
          </a:prstGeom>
          <a:noFill/>
          <a:ln>
            <a:noFill/>
          </a:ln>
        </p:spPr>
        <p:txBody>
          <a:bodyPr lIns="91425" tIns="45700" rIns="91425" bIns="45700" anchor="t" anchorCtr="0">
            <a:noAutofit/>
          </a:bodyPr>
          <a:lstStyle/>
          <a:p>
            <a:pPr marL="457200" marR="0" lvl="0" indent="-381000" algn="l" rtl="0">
              <a:lnSpc>
                <a:spcPct val="100000"/>
              </a:lnSpc>
              <a:spcBef>
                <a:spcPts val="0"/>
              </a:spcBef>
              <a:spcAft>
                <a:spcPts val="0"/>
              </a:spcAft>
              <a:buClr>
                <a:schemeClr val="dk1"/>
              </a:buClr>
              <a:buSzPct val="100000"/>
              <a:buFont typeface="Calibri"/>
              <a:buChar char="•"/>
            </a:pPr>
            <a:r>
              <a:rPr lang="en-US" sz="2400" dirty="0">
                <a:solidFill>
                  <a:schemeClr val="dk1"/>
                </a:solidFill>
                <a:latin typeface="Calibri"/>
                <a:ea typeface="Calibri"/>
                <a:cs typeface="Calibri"/>
                <a:sym typeface="Calibri"/>
              </a:rPr>
              <a:t>After the polluter has reduced its emissions to 25 </a:t>
            </a:r>
            <a:r>
              <a:rPr lang="en-US" sz="2400" dirty="0" err="1">
                <a:solidFill>
                  <a:schemeClr val="dk1"/>
                </a:solidFill>
                <a:latin typeface="Calibri"/>
                <a:ea typeface="Calibri"/>
                <a:cs typeface="Calibri"/>
                <a:sym typeface="Calibri"/>
              </a:rPr>
              <a:t>tonnes</a:t>
            </a:r>
            <a:r>
              <a:rPr lang="en-US" sz="2400" dirty="0">
                <a:solidFill>
                  <a:schemeClr val="dk1"/>
                </a:solidFill>
                <a:latin typeface="Calibri"/>
                <a:ea typeface="Calibri"/>
                <a:cs typeface="Calibri"/>
                <a:sym typeface="Calibri"/>
              </a:rPr>
              <a:t>/month, its total (monthly) tax bill will be $2,500. Its monthly abatement costs will be $1,250.</a:t>
            </a:r>
          </a:p>
          <a:p>
            <a:pPr marL="76200" marR="0" lvl="0" indent="0" algn="l" rtl="0">
              <a:lnSpc>
                <a:spcPct val="100000"/>
              </a:lnSpc>
              <a:spcBef>
                <a:spcPts val="0"/>
              </a:spcBef>
              <a:spcAft>
                <a:spcPts val="0"/>
              </a:spcAft>
              <a:buClr>
                <a:schemeClr val="dk1"/>
              </a:buClr>
              <a:buSzPct val="100000"/>
              <a:buNone/>
            </a:pPr>
            <a:endParaRPr lang="en-US" sz="2400"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ct val="100000"/>
              <a:buFont typeface="Calibri"/>
              <a:buChar char="•"/>
            </a:pPr>
            <a:r>
              <a:rPr lang="en-US" sz="2400" dirty="0">
                <a:solidFill>
                  <a:schemeClr val="dk1"/>
                </a:solidFill>
                <a:latin typeface="Calibri"/>
                <a:ea typeface="Calibri"/>
                <a:cs typeface="Calibri"/>
                <a:sym typeface="Calibri"/>
              </a:rPr>
              <a:t>Graphically, total abatement costs correspond to the area under the marginal abatement cost function, labelled </a:t>
            </a:r>
            <a:r>
              <a:rPr lang="en-US" sz="2400" b="1" dirty="0">
                <a:solidFill>
                  <a:schemeClr val="dk1"/>
                </a:solidFill>
                <a:latin typeface="Calibri"/>
                <a:ea typeface="Calibri"/>
                <a:cs typeface="Calibri"/>
                <a:sym typeface="Calibri"/>
              </a:rPr>
              <a:t>b</a:t>
            </a:r>
            <a:r>
              <a:rPr lang="en-US" sz="2400" dirty="0">
                <a:solidFill>
                  <a:schemeClr val="dk1"/>
                </a:solidFill>
                <a:latin typeface="Calibri"/>
                <a:ea typeface="Calibri"/>
                <a:cs typeface="Calibri"/>
                <a:sym typeface="Calibri"/>
              </a:rPr>
              <a:t> in the figure. The total tax bill is equal to emissions times tax rate, or the rectangle labelled </a:t>
            </a:r>
            <a:r>
              <a:rPr lang="en-US" sz="2400" b="1" dirty="0">
                <a:solidFill>
                  <a:schemeClr val="dk1"/>
                </a:solidFill>
                <a:latin typeface="Calibri"/>
                <a:ea typeface="Calibri"/>
                <a:cs typeface="Calibri"/>
                <a:sym typeface="Calibri"/>
              </a:rPr>
              <a:t>a</a:t>
            </a:r>
            <a:r>
              <a:rPr lang="en-US" sz="2400" dirty="0">
                <a:solidFill>
                  <a:schemeClr val="dk1"/>
                </a:solidFill>
                <a:latin typeface="Calibri"/>
                <a:ea typeface="Calibri"/>
                <a:cs typeface="Calibri"/>
                <a:sym typeface="Calibri"/>
              </a:rPr>
              <a:t>. Total private cost is thus area </a:t>
            </a:r>
            <a:r>
              <a:rPr lang="en-US" sz="2400" b="1" dirty="0">
                <a:solidFill>
                  <a:schemeClr val="dk1"/>
                </a:solidFill>
                <a:latin typeface="Calibri"/>
                <a:ea typeface="Calibri"/>
                <a:cs typeface="Calibri"/>
                <a:sym typeface="Calibri"/>
              </a:rPr>
              <a:t>( a + b )</a:t>
            </a:r>
            <a:r>
              <a:rPr lang="en-US" sz="2400" dirty="0">
                <a:solidFill>
                  <a:schemeClr val="dk1"/>
                </a:solidFill>
                <a:latin typeface="Calibri"/>
                <a:ea typeface="Calibri"/>
                <a:cs typeface="Calibri"/>
                <a:sym typeface="Calibri"/>
              </a:rPr>
              <a:t>.</a:t>
            </a:r>
          </a:p>
          <a:p>
            <a:pPr marL="0" marR="0" lvl="0" indent="0" algn="l" rtl="0">
              <a:lnSpc>
                <a:spcPct val="100000"/>
              </a:lnSpc>
              <a:spcBef>
                <a:spcPts val="0"/>
              </a:spcBef>
              <a:spcAft>
                <a:spcPts val="0"/>
              </a:spcAft>
              <a:buNone/>
            </a:pPr>
            <a:endParaRPr sz="2400"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ct val="100000"/>
              <a:buFont typeface="Calibri"/>
              <a:buChar char="•"/>
            </a:pPr>
            <a:r>
              <a:rPr lang="en-US" sz="2400" dirty="0">
                <a:solidFill>
                  <a:schemeClr val="dk1"/>
                </a:solidFill>
                <a:latin typeface="Calibri"/>
                <a:ea typeface="Calibri"/>
                <a:cs typeface="Calibri"/>
                <a:sym typeface="Calibri"/>
              </a:rPr>
              <a:t>Emission taxes raise the costs of the firm. Therefore, to </a:t>
            </a:r>
            <a:r>
              <a:rPr lang="en-US" sz="2400" b="1" dirty="0">
                <a:solidFill>
                  <a:schemeClr val="dk1"/>
                </a:solidFill>
                <a:latin typeface="Calibri"/>
                <a:ea typeface="Calibri"/>
                <a:cs typeface="Calibri"/>
                <a:sym typeface="Calibri"/>
              </a:rPr>
              <a:t>maximize profits, the firm must do whatever it can to minimize its total costs inclusive of the emission taxes</a:t>
            </a:r>
            <a:r>
              <a:rPr lang="en-US" sz="2400" dirty="0">
                <a:solidFill>
                  <a:schemeClr val="dk1"/>
                </a:solidFill>
                <a:latin typeface="Calibri"/>
                <a:ea typeface="Calibri"/>
                <a:cs typeface="Calibri"/>
                <a:sym typeface="Calibri"/>
              </a:rPr>
              <a:t>.</a:t>
            </a:r>
          </a:p>
          <a:p>
            <a:pPr marL="0" marR="0" lvl="0" indent="0" algn="l" rtl="0">
              <a:lnSpc>
                <a:spcPct val="100000"/>
              </a:lnSpc>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200" dirty="0">
              <a:solidFill>
                <a:schemeClr val="dk1"/>
              </a:solidFill>
              <a:latin typeface="Calibri"/>
              <a:ea typeface="Calibri"/>
              <a:cs typeface="Calibri"/>
              <a:sym typeface="Calibri"/>
            </a:endParaRPr>
          </a:p>
          <a:p>
            <a:pPr lvl="0" rtl="0">
              <a:spcBef>
                <a:spcPts val="0"/>
              </a:spcBef>
              <a:buFont typeface="Calibri"/>
              <a:buNone/>
            </a:pPr>
            <a:endParaRPr sz="2400" dirty="0">
              <a:solidFill>
                <a:schemeClr val="dk1"/>
              </a:solidFill>
              <a:latin typeface="Calibri"/>
              <a:ea typeface="Calibri"/>
              <a:cs typeface="Calibri"/>
              <a:sym typeface="Calibri"/>
            </a:endParaRPr>
          </a:p>
        </p:txBody>
      </p:sp>
      <p:sp>
        <p:nvSpPr>
          <p:cNvPr id="127" name="Shape 127"/>
          <p:cNvSpPr txBox="1"/>
          <p:nvPr/>
        </p:nvSpPr>
        <p:spPr>
          <a:xfrm>
            <a:off x="539552" y="6237312"/>
            <a:ext cx="2016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a:t>
            </a:r>
            <a:r>
              <a:rPr lang="en-US" sz="1800">
                <a:solidFill>
                  <a:schemeClr val="dk1"/>
                </a:solidFill>
                <a:latin typeface="Calibri"/>
                <a:ea typeface="Calibri"/>
                <a:cs typeface="Calibri"/>
                <a:sym typeface="Calibri"/>
              </a:rPr>
              <a:t>1</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5245</TotalTime>
  <Words>2027</Words>
  <Application>Microsoft Office PowerPoint</Application>
  <PresentationFormat>On-screen Show (4:3)</PresentationFormat>
  <Paragraphs>195</Paragraphs>
  <Slides>27</Slides>
  <Notes>21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Calibri</vt:lpstr>
      <vt:lpstr>Office Theme</vt:lpstr>
      <vt:lpstr>Microsoft Excel Worksheet</vt:lpstr>
      <vt:lpstr>PowerPoint Presentation</vt:lpstr>
      <vt:lpstr>Learning Objectives</vt:lpstr>
      <vt:lpstr>Carbon Tax in Canada</vt:lpstr>
      <vt:lpstr>Emission Tax</vt:lpstr>
      <vt:lpstr>Calculating the Total Polluter’s Costs</vt:lpstr>
      <vt:lpstr>The Basic Economics of an Emission Taxes</vt:lpstr>
      <vt:lpstr>Tax and Emissions</vt:lpstr>
      <vt:lpstr>The Basic Economics of Emission Taxes</vt:lpstr>
      <vt:lpstr>The Cost of Pollution</vt:lpstr>
      <vt:lpstr>The Socially Efficient Tax</vt:lpstr>
      <vt:lpstr> A Socially Efficient Emission Tax </vt:lpstr>
      <vt:lpstr>Private and Social Costs </vt:lpstr>
      <vt:lpstr>Net Cost to Society</vt:lpstr>
      <vt:lpstr>Emission Taxes and Cost-Effectiveness</vt:lpstr>
      <vt:lpstr>Emission Taxes Are Cost-Effective </vt:lpstr>
      <vt:lpstr>Uniform Standards and Emission Taxes</vt:lpstr>
      <vt:lpstr>Let’s check what we’ve learned.</vt:lpstr>
      <vt:lpstr>Emission Taxes vs Standards:  Innovation</vt:lpstr>
      <vt:lpstr>PowerPoint Presentation</vt:lpstr>
      <vt:lpstr>Emission Taxes vs Standards:  Enforcement Costs</vt:lpstr>
      <vt:lpstr>Emission Taxes vs Standards:  Government Revenues </vt:lpstr>
      <vt:lpstr>Emission Taxes vs Standards:  Distributional Impacts </vt:lpstr>
      <vt:lpstr>Emission Taxes vs Standards:  Distributional Impacts </vt:lpstr>
      <vt:lpstr>Practice exercise</vt:lpstr>
      <vt:lpstr>Emission Subsidies</vt:lpstr>
      <vt:lpstr>Emission Taxes and Emission Subsidies</vt:lpstr>
      <vt:lpstr>Chapter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ACMS</dc:creator>
  <cp:lastModifiedBy>Bolor Narankhuu</cp:lastModifiedBy>
  <cp:revision>53</cp:revision>
  <dcterms:modified xsi:type="dcterms:W3CDTF">2018-11-07T17:00:38Z</dcterms:modified>
</cp:coreProperties>
</file>