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32"/>
  </p:notesMasterIdLst>
  <p:sldIdLst>
    <p:sldId id="256" r:id="rId2"/>
    <p:sldId id="257" r:id="rId3"/>
    <p:sldId id="270" r:id="rId4"/>
    <p:sldId id="289" r:id="rId5"/>
    <p:sldId id="276" r:id="rId6"/>
    <p:sldId id="290" r:id="rId7"/>
    <p:sldId id="275" r:id="rId8"/>
    <p:sldId id="258" r:id="rId9"/>
    <p:sldId id="274" r:id="rId10"/>
    <p:sldId id="259" r:id="rId11"/>
    <p:sldId id="260" r:id="rId12"/>
    <p:sldId id="261" r:id="rId13"/>
    <p:sldId id="277" r:id="rId14"/>
    <p:sldId id="278" r:id="rId15"/>
    <p:sldId id="280" r:id="rId16"/>
    <p:sldId id="281" r:id="rId17"/>
    <p:sldId id="283" r:id="rId18"/>
    <p:sldId id="263" r:id="rId19"/>
    <p:sldId id="284" r:id="rId20"/>
    <p:sldId id="291" r:id="rId21"/>
    <p:sldId id="279" r:id="rId22"/>
    <p:sldId id="282" r:id="rId23"/>
    <p:sldId id="265" r:id="rId24"/>
    <p:sldId id="271" r:id="rId25"/>
    <p:sldId id="266" r:id="rId26"/>
    <p:sldId id="272" r:id="rId27"/>
    <p:sldId id="273" r:id="rId28"/>
    <p:sldId id="267" r:id="rId29"/>
    <p:sldId id="268" r:id="rId30"/>
    <p:sldId id="269" r:id="rId31"/>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249" autoAdjust="0"/>
  </p:normalViewPr>
  <p:slideViewPr>
    <p:cSldViewPr snapToGrid="0" snapToObjects="1">
      <p:cViewPr varScale="1">
        <p:scale>
          <a:sx n="69" d="100"/>
          <a:sy n="69" d="100"/>
        </p:scale>
        <p:origin x="1332"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lvl1pPr marL="0" marR="0" indent="0" algn="r" rtl="0">
              <a:spcBef>
                <a:spcPts val="0"/>
              </a:spcBef>
              <a:buNone/>
              <a:defRPr sz="1200" b="0" i="0" u="none" strike="noStrike" cap="none" baseline="0">
                <a:solidFill>
                  <a:schemeClr val="dk1"/>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extLst>
      <p:ext uri="{BB962C8B-B14F-4D97-AF65-F5344CB8AC3E}">
        <p14:creationId xmlns:p14="http://schemas.microsoft.com/office/powerpoint/2010/main" val="132828196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30" name="Shape 13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131" name="Shape 13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t>13</a:t>
            </a:fld>
            <a:endParaRPr lang="en-US"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71782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t>18</a:t>
            </a:fld>
            <a:endParaRPr lang="en-US" sz="1200" b="0" i="0" u="none" strike="noStrike" cap="none" baseline="0">
              <a:solidFill>
                <a:schemeClr val="dk1"/>
              </a:solidFill>
              <a:latin typeface="Arial"/>
              <a:ea typeface="Arial"/>
              <a:cs typeface="Arial"/>
              <a:sym typeface="Arial"/>
            </a:endParaRP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64" name="Shape 1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317733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64" name="Shape 1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71" name="Shape 17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172" name="Shape 17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t>25</a:t>
            </a:fld>
            <a:endParaRPr lang="en-US" sz="12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71" name="Shape 17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172" name="Shape 17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t>26</a:t>
            </a:fld>
            <a:endParaRPr lang="en-US"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5607553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1612378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t>28</a:t>
            </a:fld>
            <a:endParaRPr lang="en-US" sz="1200" b="0" i="0" u="none" strike="noStrike" cap="none" baseline="0">
              <a:solidFill>
                <a:schemeClr val="dk1"/>
              </a:solidFill>
              <a:latin typeface="Arial"/>
              <a:ea typeface="Arial"/>
              <a:cs typeface="Arial"/>
              <a:sym typeface="Arial"/>
            </a:endParaRPr>
          </a:p>
        </p:txBody>
      </p:sp>
      <p:sp>
        <p:nvSpPr>
          <p:cNvPr id="178" name="Shape 1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79" name="Shape 17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t>29</a:t>
            </a:fld>
            <a:endParaRPr lang="en-US" sz="1200" b="0" i="0" u="none" strike="noStrike" cap="none" baseline="0">
              <a:solidFill>
                <a:schemeClr val="dk1"/>
              </a:solidFill>
              <a:latin typeface="Arial"/>
              <a:ea typeface="Arial"/>
              <a:cs typeface="Arial"/>
              <a:sym typeface="Arial"/>
            </a:endParaRPr>
          </a:p>
        </p:txBody>
      </p:sp>
      <p:sp>
        <p:nvSpPr>
          <p:cNvPr id="186" name="Shape 1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7" name="Shape 18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98" name="Shape 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t>3</a:t>
            </a:fld>
            <a:endParaRPr lang="en-US" sz="1200" b="0" i="0" u="none" strike="noStrike" cap="none" baseline="0">
              <a:solidFill>
                <a:schemeClr val="dk1"/>
              </a:solidFill>
              <a:latin typeface="Arial"/>
              <a:ea typeface="Arial"/>
              <a:cs typeface="Arial"/>
              <a:sym typeface="Arial"/>
            </a:endParaRPr>
          </a:p>
        </p:txBody>
      </p:sp>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6" name="Shape 10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t>7</a:t>
            </a:fld>
            <a:endParaRPr lang="en-US" sz="1200" b="0" i="0" u="none" strike="noStrike" cap="none" baseline="0">
              <a:solidFill>
                <a:schemeClr val="dk1"/>
              </a:solidFill>
              <a:latin typeface="Arial"/>
              <a:ea typeface="Arial"/>
              <a:cs typeface="Arial"/>
              <a:sym typeface="Arial"/>
            </a:endParaRPr>
          </a:p>
        </p:txBody>
      </p:sp>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6" name="Shape 10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90078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t>8</a:t>
            </a:fld>
            <a:endParaRPr lang="en-US" sz="1200" b="0" i="0" u="none" strike="noStrike" cap="none" baseline="0">
              <a:solidFill>
                <a:schemeClr val="dk1"/>
              </a:solidFill>
              <a:latin typeface="Arial"/>
              <a:ea typeface="Arial"/>
              <a:cs typeface="Arial"/>
              <a:sym typeface="Arial"/>
            </a:endParaRPr>
          </a:p>
        </p:txBody>
      </p:sp>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6" name="Shape 10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t>9</a:t>
            </a:fld>
            <a:endParaRPr lang="en-US" sz="1200" b="0" i="0" u="none" strike="noStrike" cap="none" baseline="0">
              <a:solidFill>
                <a:schemeClr val="dk1"/>
              </a:solidFill>
              <a:latin typeface="Arial"/>
              <a:ea typeface="Arial"/>
              <a:cs typeface="Arial"/>
              <a:sym typeface="Arial"/>
            </a:endParaRPr>
          </a:p>
        </p:txBody>
      </p:sp>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6" name="Shape 10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92422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t>11</a:t>
            </a:fld>
            <a:endParaRPr lang="en-US" sz="1200" b="0" i="0" u="none" strike="noStrike" cap="none" baseline="0">
              <a:solidFill>
                <a:schemeClr val="dk1"/>
              </a:solidFill>
              <a:latin typeface="Arial"/>
              <a:ea typeface="Arial"/>
              <a:cs typeface="Arial"/>
              <a:sym typeface="Arial"/>
            </a:endParaRPr>
          </a:p>
        </p:txBody>
      </p:sp>
      <p:sp>
        <p:nvSpPr>
          <p:cNvPr id="122" name="Shape 1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23" name="Shape 12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30" name="Shape 13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131" name="Shape 13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t>12</a:t>
            </a:fld>
            <a:endParaRPr lang="en-US" sz="1200" b="0" i="0" u="none" strike="noStrike" cap="none" baseline="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4"/>
        <p:cNvGrpSpPr/>
        <p:nvPr/>
      </p:nvGrpSpPr>
      <p:grpSpPr>
        <a:xfrm>
          <a:off x="0" y="0"/>
          <a:ext cx="0" cy="0"/>
          <a:chOff x="0" y="0"/>
          <a:chExt cx="0" cy="0"/>
        </a:xfrm>
      </p:grpSpPr>
      <p:sp>
        <p:nvSpPr>
          <p:cNvPr id="15" name="Shape 1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6" name="Shape 1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7" name="Shape 1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179511" y="274637"/>
            <a:ext cx="8784976" cy="1143000"/>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a:lvl1pPr>
            <a:lvl2pPr marL="742950" indent="-107950" algn="l" rtl="0">
              <a:spcBef>
                <a:spcPts val="560"/>
              </a:spcBef>
              <a:buClr>
                <a:schemeClr val="dk1"/>
              </a:buClr>
              <a:buFont typeface="Arial"/>
              <a:buChar char="–"/>
              <a:defRPr/>
            </a:lvl2pPr>
            <a:lvl3pPr marL="1143000" indent="-76200" algn="l" rtl="0">
              <a:spcBef>
                <a:spcPts val="480"/>
              </a:spcBef>
              <a:buClr>
                <a:schemeClr val="dk1"/>
              </a:buClr>
              <a:buFont typeface="Arial"/>
              <a:buChar char="•"/>
              <a:defRPr/>
            </a:lvl3pPr>
            <a:lvl4pPr marL="1600200" indent="-101600" algn="l" rtl="0">
              <a:spcBef>
                <a:spcPts val="400"/>
              </a:spcBef>
              <a:buClr>
                <a:schemeClr val="dk1"/>
              </a:buClr>
              <a:buFont typeface="Arial"/>
              <a:buChar char="–"/>
              <a:defRPr/>
            </a:lvl4pPr>
            <a:lvl5pPr marL="2057400" indent="-101600" algn="l" rtl="0">
              <a:spcBef>
                <a:spcPts val="400"/>
              </a:spcBef>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74" name="Shape 7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5" name="Shape 7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6" name="Shape 7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6629400" y="274637"/>
            <a:ext cx="2057400" cy="5851525"/>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91425" rIns="91425" bIns="91425" anchor="ctr" anchorCtr="0"/>
          <a:lstStyle>
            <a:lvl1pPr>
              <a:spcBef>
                <a:spcPts val="0"/>
              </a:spcBef>
              <a:buNone/>
              <a:defRPr/>
            </a:lvl1pPr>
          </a:lstStyle>
          <a:p>
            <a:endParaRPr/>
          </a:p>
        </p:txBody>
      </p:sp>
      <p:sp>
        <p:nvSpPr>
          <p:cNvPr id="79" name="Shape 79"/>
          <p:cNvSpPr txBox="1"/>
          <p:nvPr/>
        </p:nvSpPr>
        <p:spPr>
          <a:xfrm rot="5400000">
            <a:off x="4732337" y="2171687"/>
            <a:ext cx="5851525" cy="20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Click to edit Master title style</a:t>
            </a:r>
          </a:p>
        </p:txBody>
      </p:sp>
      <p:sp>
        <p:nvSpPr>
          <p:cNvPr id="80" name="Shape 80"/>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a:lvl1pPr>
            <a:lvl2pPr marL="742950" indent="-107950" algn="l" rtl="0">
              <a:spcBef>
                <a:spcPts val="560"/>
              </a:spcBef>
              <a:buClr>
                <a:schemeClr val="dk1"/>
              </a:buClr>
              <a:buFont typeface="Arial"/>
              <a:buChar char="–"/>
              <a:defRPr/>
            </a:lvl2pPr>
            <a:lvl3pPr marL="1143000" indent="-76200" algn="l" rtl="0">
              <a:spcBef>
                <a:spcPts val="480"/>
              </a:spcBef>
              <a:buClr>
                <a:schemeClr val="dk1"/>
              </a:buClr>
              <a:buFont typeface="Arial"/>
              <a:buChar char="•"/>
              <a:defRPr/>
            </a:lvl3pPr>
            <a:lvl4pPr marL="1600200" indent="-101600" algn="l" rtl="0">
              <a:spcBef>
                <a:spcPts val="400"/>
              </a:spcBef>
              <a:buClr>
                <a:schemeClr val="dk1"/>
              </a:buClr>
              <a:buFont typeface="Arial"/>
              <a:buChar char="–"/>
              <a:defRPr/>
            </a:lvl4pPr>
            <a:lvl5pPr marL="2057400" indent="-101600" algn="l" rtl="0">
              <a:spcBef>
                <a:spcPts val="400"/>
              </a:spcBef>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81" name="Shape 8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2" name="Shape 8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3" name="Shape 8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179511" y="274637"/>
            <a:ext cx="8712967" cy="1143000"/>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0" name="Shape 20"/>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a:lvl1pPr>
            <a:lvl2pPr marL="742950" indent="-107950" algn="l" rtl="0">
              <a:spcBef>
                <a:spcPts val="560"/>
              </a:spcBef>
              <a:buClr>
                <a:schemeClr val="dk1"/>
              </a:buClr>
              <a:buFont typeface="Arial"/>
              <a:buChar char="–"/>
              <a:defRPr/>
            </a:lvl2pPr>
            <a:lvl3pPr marL="1143000" indent="-76200" algn="l" rtl="0">
              <a:spcBef>
                <a:spcPts val="480"/>
              </a:spcBef>
              <a:buClr>
                <a:schemeClr val="dk1"/>
              </a:buClr>
              <a:buFont typeface="Arial"/>
              <a:buChar char="•"/>
              <a:defRPr/>
            </a:lvl3pPr>
            <a:lvl4pPr marL="1600200" indent="-101600" algn="l" rtl="0">
              <a:spcBef>
                <a:spcPts val="400"/>
              </a:spcBef>
              <a:buClr>
                <a:schemeClr val="dk1"/>
              </a:buClr>
              <a:buFont typeface="Arial"/>
              <a:buChar char="–"/>
              <a:defRPr/>
            </a:lvl4pPr>
            <a:lvl5pPr marL="2057400" indent="-101600" algn="l" rtl="0">
              <a:spcBef>
                <a:spcPts val="400"/>
              </a:spcBef>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21" name="Shape 2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2" name="Shape 2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3" name="Shape 2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4"/>
        <p:cNvGrpSpPr/>
        <p:nvPr/>
      </p:nvGrpSpPr>
      <p:grpSpPr>
        <a:xfrm>
          <a:off x="0" y="0"/>
          <a:ext cx="0" cy="0"/>
          <a:chOff x="0" y="0"/>
          <a:chExt cx="0" cy="0"/>
        </a:xfrm>
      </p:grpSpPr>
      <p:sp>
        <p:nvSpPr>
          <p:cNvPr id="25" name="Shape 25"/>
          <p:cNvSpPr txBox="1">
            <a:spLocks noGrp="1"/>
          </p:cNvSpPr>
          <p:nvPr>
            <p:ph type="ctrTitle"/>
          </p:nvPr>
        </p:nvSpPr>
        <p:spPr>
          <a:xfrm>
            <a:off x="685800" y="2130425"/>
            <a:ext cx="7772400" cy="1470024"/>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91425" rIns="91425" bIns="91425" anchor="ctr" anchorCtr="0"/>
          <a:lstStyle>
            <a:lvl1pPr marL="0" marR="0" indent="0" algn="ctr" rtl="0">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6" name="Shape 26"/>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Arial"/>
              <a:buNone/>
              <a:defRPr/>
            </a:lvl1pPr>
            <a:lvl2pPr marL="457200" marR="0" indent="0" algn="ctr" rtl="0">
              <a:spcBef>
                <a:spcPts val="560"/>
              </a:spcBef>
              <a:buClr>
                <a:srgbClr val="888888"/>
              </a:buClr>
              <a:buFont typeface="Arial"/>
              <a:buNone/>
              <a:defRPr/>
            </a:lvl2pPr>
            <a:lvl3pPr marL="914400" marR="0" indent="0" algn="ctr" rtl="0">
              <a:spcBef>
                <a:spcPts val="480"/>
              </a:spcBef>
              <a:buClr>
                <a:srgbClr val="888888"/>
              </a:buClr>
              <a:buFont typeface="Arial"/>
              <a:buNone/>
              <a:defRPr/>
            </a:lvl3pPr>
            <a:lvl4pPr marL="1371600" marR="0" indent="0" algn="ctr" rtl="0">
              <a:spcBef>
                <a:spcPts val="400"/>
              </a:spcBef>
              <a:buClr>
                <a:srgbClr val="888888"/>
              </a:buClr>
              <a:buFont typeface="Arial"/>
              <a:buNone/>
              <a:defRPr/>
            </a:lvl4pPr>
            <a:lvl5pPr marL="1828800" marR="0" indent="0" algn="ctr" rtl="0">
              <a:spcBef>
                <a:spcPts val="400"/>
              </a:spcBef>
              <a:buClr>
                <a:srgbClr val="888888"/>
              </a:buClr>
              <a:buFont typeface="Arial"/>
              <a:buNone/>
              <a:defRPr/>
            </a:lvl5pPr>
            <a:lvl6pPr marL="2286000" marR="0" indent="0" algn="ctr" rtl="0">
              <a:spcBef>
                <a:spcPts val="400"/>
              </a:spcBef>
              <a:buClr>
                <a:srgbClr val="888888"/>
              </a:buClr>
              <a:buFont typeface="Arial"/>
              <a:buNone/>
              <a:defRPr/>
            </a:lvl6pPr>
            <a:lvl7pPr marL="2743200" marR="0" indent="0" algn="ctr" rtl="0">
              <a:spcBef>
                <a:spcPts val="400"/>
              </a:spcBef>
              <a:buClr>
                <a:srgbClr val="888888"/>
              </a:buClr>
              <a:buFont typeface="Arial"/>
              <a:buNone/>
              <a:defRPr/>
            </a:lvl7pPr>
            <a:lvl8pPr marL="3200400" marR="0" indent="0" algn="ctr" rtl="0">
              <a:spcBef>
                <a:spcPts val="400"/>
              </a:spcBef>
              <a:buClr>
                <a:srgbClr val="888888"/>
              </a:buClr>
              <a:buFont typeface="Arial"/>
              <a:buNone/>
              <a:defRPr/>
            </a:lvl8pPr>
            <a:lvl9pPr marL="3657600" marR="0" indent="0" algn="ctr" rtl="0">
              <a:spcBef>
                <a:spcPts val="400"/>
              </a:spcBef>
              <a:buClr>
                <a:srgbClr val="888888"/>
              </a:buClr>
              <a:buFont typeface="Arial"/>
              <a:buNone/>
              <a:defRPr/>
            </a:lvl9pPr>
          </a:lstStyle>
          <a:p>
            <a:endParaRPr/>
          </a:p>
        </p:txBody>
      </p:sp>
      <p:sp>
        <p:nvSpPr>
          <p:cNvPr id="27" name="Shape 2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8" name="Shape 2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9" name="Shape 2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722312" y="4406900"/>
            <a:ext cx="7772400" cy="1362075"/>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2" name="Shape 32"/>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spcBef>
                <a:spcPts val="0"/>
              </a:spcBef>
              <a:buClr>
                <a:srgbClr val="888888"/>
              </a:buClr>
              <a:buFont typeface="Calibri"/>
              <a:buNone/>
              <a:defRPr/>
            </a:lvl1pPr>
            <a:lvl2pPr marL="457200" indent="0" rtl="0">
              <a:spcBef>
                <a:spcPts val="0"/>
              </a:spcBef>
              <a:buClr>
                <a:srgbClr val="888888"/>
              </a:buClr>
              <a:buFont typeface="Calibri"/>
              <a:buNone/>
              <a:defRPr/>
            </a:lvl2pPr>
            <a:lvl3pPr marL="914400" indent="0" rtl="0">
              <a:spcBef>
                <a:spcPts val="0"/>
              </a:spcBef>
              <a:buClr>
                <a:srgbClr val="888888"/>
              </a:buClr>
              <a:buFont typeface="Calibri"/>
              <a:buNone/>
              <a:defRPr/>
            </a:lvl3pPr>
            <a:lvl4pPr marL="1371600" indent="0" rtl="0">
              <a:spcBef>
                <a:spcPts val="0"/>
              </a:spcBef>
              <a:buClr>
                <a:srgbClr val="888888"/>
              </a:buClr>
              <a:buFont typeface="Calibri"/>
              <a:buNone/>
              <a:defRPr/>
            </a:lvl4pPr>
            <a:lvl5pPr marL="1828800" indent="0" rtl="0">
              <a:spcBef>
                <a:spcPts val="0"/>
              </a:spcBef>
              <a:buClr>
                <a:srgbClr val="888888"/>
              </a:buClr>
              <a:buFont typeface="Calibri"/>
              <a:buNone/>
              <a:defRPr/>
            </a:lvl5pPr>
            <a:lvl6pPr marL="2286000" indent="0" rtl="0">
              <a:spcBef>
                <a:spcPts val="0"/>
              </a:spcBef>
              <a:buClr>
                <a:srgbClr val="888888"/>
              </a:buClr>
              <a:buFont typeface="Calibri"/>
              <a:buNone/>
              <a:defRPr/>
            </a:lvl6pPr>
            <a:lvl7pPr marL="2743200" indent="0" rtl="0">
              <a:spcBef>
                <a:spcPts val="0"/>
              </a:spcBef>
              <a:buClr>
                <a:srgbClr val="888888"/>
              </a:buClr>
              <a:buFont typeface="Calibri"/>
              <a:buNone/>
              <a:defRPr/>
            </a:lvl7pPr>
            <a:lvl8pPr marL="3200400" indent="0" rtl="0">
              <a:spcBef>
                <a:spcPts val="0"/>
              </a:spcBef>
              <a:buClr>
                <a:srgbClr val="888888"/>
              </a:buClr>
              <a:buFont typeface="Calibri"/>
              <a:buNone/>
              <a:defRPr/>
            </a:lvl8pPr>
            <a:lvl9pPr marL="3657600" indent="0" rtl="0">
              <a:spcBef>
                <a:spcPts val="0"/>
              </a:spcBef>
              <a:buClr>
                <a:srgbClr val="888888"/>
              </a:buClr>
              <a:buFont typeface="Calibri"/>
              <a:buNone/>
              <a:defRPr/>
            </a:lvl9pPr>
          </a:lstStyle>
          <a:p>
            <a:endParaRPr/>
          </a:p>
        </p:txBody>
      </p:sp>
      <p:sp>
        <p:nvSpPr>
          <p:cNvPr id="33" name="Shape 3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4" name="Shape 3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5" name="Shape 3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179511" y="274637"/>
            <a:ext cx="8784976" cy="1143000"/>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8" name="Shape 38"/>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9" name="Shape 39"/>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0" name="Shape 4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1" name="Shape 4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2" name="Shape 4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179511" y="274637"/>
            <a:ext cx="8784976" cy="1143000"/>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46" name="Shape 46"/>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7" name="Shape 47"/>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48" name="Shape 48"/>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9" name="Shape 4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0" name="Shape 5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1" name="Shape 5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179511" y="274637"/>
            <a:ext cx="8784976" cy="1143000"/>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4" name="Shape 5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5" name="Shape 5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6" name="Shape 5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57200" y="273050"/>
            <a:ext cx="3008313" cy="1162049"/>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9" name="Shape 59"/>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0" name="Shape 60"/>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61" name="Shape 6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2" name="Shape 6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3" name="Shape 6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1792288" y="4800600"/>
            <a:ext cx="5486399" cy="566737"/>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6" name="Shape 66"/>
          <p:cNvSpPr>
            <a:spLocks noGrp="1"/>
          </p:cNvSpPr>
          <p:nvPr>
            <p:ph type="pic" idx="2"/>
          </p:nvPr>
        </p:nvSpPr>
        <p:spPr>
          <a:xfrm>
            <a:off x="1792288" y="612775"/>
            <a:ext cx="5486399" cy="4114800"/>
          </a:xfrm>
          <a:prstGeom prst="rect">
            <a:avLst/>
          </a:prstGeom>
          <a:noFill/>
          <a:ln>
            <a:noFill/>
          </a:ln>
        </p:spPr>
      </p:sp>
      <p:sp>
        <p:nvSpPr>
          <p:cNvPr id="67" name="Shape 67"/>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68" name="Shape 6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9" name="Shape 6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0" name="Shape 7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179511" y="274637"/>
            <a:ext cx="8784976" cy="1143000"/>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91425" rIns="91425" bIns="91425" anchor="ctr" anchorCtr="0"/>
          <a:lstStyle>
            <a:lvl1pPr marL="0" marR="0" indent="0" algn="ctr" rtl="0">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indent="-139700" algn="l" rtl="0">
              <a:spcBef>
                <a:spcPts val="640"/>
              </a:spcBef>
              <a:buClr>
                <a:schemeClr val="dk1"/>
              </a:buClr>
              <a:buFont typeface="Arial"/>
              <a:buChar char="•"/>
              <a:defRPr/>
            </a:lvl1pPr>
            <a:lvl2pPr marL="742950" marR="0" indent="-107950" algn="l" rtl="0">
              <a:spcBef>
                <a:spcPts val="560"/>
              </a:spcBef>
              <a:buClr>
                <a:schemeClr val="dk1"/>
              </a:buClr>
              <a:buFont typeface="Arial"/>
              <a:buChar char="–"/>
              <a:defRPr/>
            </a:lvl2pPr>
            <a:lvl3pPr marL="1143000" marR="0" indent="-76200" algn="l" rtl="0">
              <a:spcBef>
                <a:spcPts val="480"/>
              </a:spcBef>
              <a:buClr>
                <a:schemeClr val="dk1"/>
              </a:buClr>
              <a:buFont typeface="Arial"/>
              <a:buChar char="•"/>
              <a:defRPr/>
            </a:lvl3pPr>
            <a:lvl4pPr marL="1600200" marR="0" indent="-101600" algn="l" rtl="0">
              <a:spcBef>
                <a:spcPts val="400"/>
              </a:spcBef>
              <a:buClr>
                <a:schemeClr val="dk1"/>
              </a:buClr>
              <a:buFont typeface="Arial"/>
              <a:buChar char="–"/>
              <a:defRPr/>
            </a:lvl4pPr>
            <a:lvl5pPr marL="2057400" marR="0" indent="-101600" algn="l" rtl="0">
              <a:spcBef>
                <a:spcPts val="400"/>
              </a:spcBef>
              <a:buClr>
                <a:schemeClr val="dk1"/>
              </a:buClr>
              <a:buFont typeface="Arial"/>
              <a:buChar char="»"/>
              <a:defRPr/>
            </a:lvl5pPr>
            <a:lvl6pPr marL="2514600" marR="0" indent="-101600" algn="l" rtl="0">
              <a:spcBef>
                <a:spcPts val="400"/>
              </a:spcBef>
              <a:buClr>
                <a:schemeClr val="dk1"/>
              </a:buClr>
              <a:buFont typeface="Arial"/>
              <a:buChar char="•"/>
              <a:defRPr/>
            </a:lvl6pPr>
            <a:lvl7pPr marL="2971800" marR="0" indent="-101600" algn="l" rtl="0">
              <a:spcBef>
                <a:spcPts val="400"/>
              </a:spcBef>
              <a:buClr>
                <a:schemeClr val="dk1"/>
              </a:buClr>
              <a:buFont typeface="Arial"/>
              <a:buChar char="•"/>
              <a:defRPr/>
            </a:lvl7pPr>
            <a:lvl8pPr marL="3429000" marR="0" indent="-101600" algn="l" rtl="0">
              <a:spcBef>
                <a:spcPts val="400"/>
              </a:spcBef>
              <a:buClr>
                <a:schemeClr val="dk1"/>
              </a:buClr>
              <a:buFont typeface="Arial"/>
              <a:buChar char="•"/>
              <a:defRPr/>
            </a:lvl8pPr>
            <a:lvl9pPr marL="3886200" marR="0" indent="-101600" algn="l" rtl="0">
              <a:spcBef>
                <a:spcPts val="400"/>
              </a:spcBef>
              <a:buClr>
                <a:schemeClr val="dk1"/>
              </a:buClr>
              <a:buFont typeface="Arial"/>
              <a:buChar char="•"/>
              <a:defRPr/>
            </a:lvl9pPr>
          </a:lstStyle>
          <a:p>
            <a:endParaRPr/>
          </a:p>
        </p:txBody>
      </p:sp>
      <p:sp>
        <p:nvSpPr>
          <p:cNvPr id="11" name="Shape 1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 name="Shape 1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 name="Shape 1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Shape 86"/>
          <p:cNvSpPr txBox="1"/>
          <p:nvPr/>
        </p:nvSpPr>
        <p:spPr>
          <a:xfrm>
            <a:off x="344774" y="1412775"/>
            <a:ext cx="8449912" cy="339906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5400" b="1" i="0" u="none" strike="noStrike" cap="none" baseline="0" dirty="0">
                <a:solidFill>
                  <a:schemeClr val="dk1"/>
                </a:solidFill>
                <a:latin typeface="Calibri"/>
                <a:ea typeface="Calibri"/>
                <a:cs typeface="Calibri"/>
                <a:sym typeface="Calibri"/>
              </a:rPr>
              <a:t>Chapter </a:t>
            </a:r>
            <a:r>
              <a:rPr lang="en-US" sz="5400" b="1" dirty="0">
                <a:solidFill>
                  <a:schemeClr val="dk1"/>
                </a:solidFill>
                <a:latin typeface="Calibri"/>
                <a:ea typeface="Calibri"/>
                <a:cs typeface="Calibri"/>
                <a:sym typeface="Calibri"/>
              </a:rPr>
              <a:t>7</a:t>
            </a:r>
          </a:p>
          <a:p>
            <a:pPr marL="0" marR="0" lvl="0" indent="0" algn="ctr" rtl="0">
              <a:spcBef>
                <a:spcPts val="0"/>
              </a:spcBef>
              <a:buSzPct val="25000"/>
              <a:buNone/>
            </a:pPr>
            <a:br>
              <a:rPr lang="en-US" sz="5400" b="1" i="0" u="none" strike="noStrike" cap="none" baseline="0" dirty="0">
                <a:solidFill>
                  <a:schemeClr val="dk1"/>
                </a:solidFill>
                <a:latin typeface="Calibri"/>
                <a:ea typeface="Calibri"/>
                <a:cs typeface="Calibri"/>
                <a:sym typeface="Calibri"/>
              </a:rPr>
            </a:br>
            <a:r>
              <a:rPr lang="en-US" sz="3600" b="0" i="0" u="none" strike="noStrike" cap="none" baseline="0" dirty="0">
                <a:solidFill>
                  <a:schemeClr val="dk1"/>
                </a:solidFill>
                <a:latin typeface="Calibri"/>
                <a:ea typeface="Calibri"/>
                <a:cs typeface="Calibri"/>
                <a:sym typeface="Calibri"/>
              </a:rPr>
              <a:t>Benefits and Cost</a:t>
            </a:r>
            <a:r>
              <a:rPr lang="en-US" sz="3600" dirty="0">
                <a:solidFill>
                  <a:schemeClr val="dk1"/>
                </a:solidFill>
                <a:latin typeface="Calibri"/>
                <a:ea typeface="Calibri"/>
                <a:cs typeface="Calibri"/>
                <a:sym typeface="Calibri"/>
              </a:rPr>
              <a:t> Analysis: </a:t>
            </a:r>
          </a:p>
          <a:p>
            <a:pPr marL="0" marR="0" lvl="0" indent="0" algn="ctr" rtl="0">
              <a:spcBef>
                <a:spcPts val="0"/>
              </a:spcBef>
              <a:buSzPct val="25000"/>
              <a:buNone/>
            </a:pPr>
            <a:r>
              <a:rPr lang="en-US" sz="3600" dirty="0">
                <a:solidFill>
                  <a:schemeClr val="dk1"/>
                </a:solidFill>
                <a:latin typeface="Calibri"/>
                <a:ea typeface="Calibri"/>
                <a:cs typeface="Calibri"/>
                <a:sym typeface="Calibri"/>
              </a:rPr>
              <a:t>Benefits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539552" y="274637"/>
            <a:ext cx="8147248" cy="729704"/>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200" dirty="0">
                <a:solidFill>
                  <a:schemeClr val="dk1"/>
                </a:solidFill>
                <a:latin typeface="Calibri"/>
                <a:ea typeface="Calibri"/>
                <a:cs typeface="Calibri"/>
                <a:sym typeface="Calibri"/>
              </a:rPr>
              <a:t>Valuing Environmental Quality</a:t>
            </a:r>
          </a:p>
        </p:txBody>
      </p:sp>
      <p:sp>
        <p:nvSpPr>
          <p:cNvPr id="111" name="Shape 11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t>10</a:t>
            </a:fld>
            <a:endParaRPr lang="en-US" sz="1200" b="0" i="0" u="none" strike="noStrike" cap="none" baseline="0">
              <a:solidFill>
                <a:srgbClr val="888888"/>
              </a:solidFill>
              <a:latin typeface="Calibri"/>
              <a:ea typeface="Calibri"/>
              <a:cs typeface="Calibri"/>
              <a:sym typeface="Calibri"/>
            </a:endParaRPr>
          </a:p>
        </p:txBody>
      </p:sp>
      <p:sp>
        <p:nvSpPr>
          <p:cNvPr id="112" name="Shape 112"/>
          <p:cNvSpPr txBox="1"/>
          <p:nvPr/>
        </p:nvSpPr>
        <p:spPr>
          <a:xfrm>
            <a:off x="539552" y="6237312"/>
            <a:ext cx="201622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LO1</a:t>
            </a:r>
          </a:p>
        </p:txBody>
      </p:sp>
      <p:graphicFrame>
        <p:nvGraphicFramePr>
          <p:cNvPr id="4" name="Table 3">
            <a:extLst>
              <a:ext uri="{FF2B5EF4-FFF2-40B4-BE49-F238E27FC236}">
                <a16:creationId xmlns:a16="http://schemas.microsoft.com/office/drawing/2014/main" id="{17AAF640-6071-40F8-8CCA-056CE883CADC}"/>
              </a:ext>
            </a:extLst>
          </p:cNvPr>
          <p:cNvGraphicFramePr>
            <a:graphicFrameLocks noGrp="1"/>
          </p:cNvGraphicFramePr>
          <p:nvPr>
            <p:extLst>
              <p:ext uri="{D42A27DB-BD31-4B8C-83A1-F6EECF244321}">
                <p14:modId xmlns:p14="http://schemas.microsoft.com/office/powerpoint/2010/main" val="1760590710"/>
              </p:ext>
            </p:extLst>
          </p:nvPr>
        </p:nvGraphicFramePr>
        <p:xfrm>
          <a:off x="539552" y="2556244"/>
          <a:ext cx="8147247" cy="2895600"/>
        </p:xfrm>
        <a:graphic>
          <a:graphicData uri="http://schemas.openxmlformats.org/drawingml/2006/table">
            <a:tbl>
              <a:tblPr firstRow="1" bandRow="1">
                <a:tableStyleId>{69C7853C-536D-4A76-A0AE-DD22124D55A5}</a:tableStyleId>
              </a:tblPr>
              <a:tblGrid>
                <a:gridCol w="3702665">
                  <a:extLst>
                    <a:ext uri="{9D8B030D-6E8A-4147-A177-3AD203B41FA5}">
                      <a16:colId xmlns:a16="http://schemas.microsoft.com/office/drawing/2014/main" val="2290119579"/>
                    </a:ext>
                  </a:extLst>
                </a:gridCol>
                <a:gridCol w="4444582">
                  <a:extLst>
                    <a:ext uri="{9D8B030D-6E8A-4147-A177-3AD203B41FA5}">
                      <a16:colId xmlns:a16="http://schemas.microsoft.com/office/drawing/2014/main" val="1486820325"/>
                    </a:ext>
                  </a:extLst>
                </a:gridCol>
              </a:tblGrid>
              <a:tr h="370840">
                <a:tc>
                  <a:txBody>
                    <a:bodyPr/>
                    <a:lstStyle/>
                    <a:p>
                      <a:pPr algn="ctr"/>
                      <a:r>
                        <a:rPr lang="en-CA" sz="2000" dirty="0">
                          <a:solidFill>
                            <a:schemeClr val="tx1"/>
                          </a:solidFill>
                        </a:rPr>
                        <a:t>Method</a:t>
                      </a:r>
                    </a:p>
                  </a:txBody>
                  <a:tcPr/>
                </a:tc>
                <a:tc>
                  <a:txBody>
                    <a:bodyPr/>
                    <a:lstStyle/>
                    <a:p>
                      <a:pPr algn="ctr"/>
                      <a:r>
                        <a:rPr lang="en-CA" sz="2000" dirty="0">
                          <a:solidFill>
                            <a:schemeClr val="tx1"/>
                          </a:solidFill>
                        </a:rPr>
                        <a:t>Environmental Application</a:t>
                      </a:r>
                    </a:p>
                  </a:txBody>
                  <a:tcPr/>
                </a:tc>
                <a:extLst>
                  <a:ext uri="{0D108BD9-81ED-4DB2-BD59-A6C34878D82A}">
                    <a16:rowId xmlns:a16="http://schemas.microsoft.com/office/drawing/2014/main" val="2222835619"/>
                  </a:ext>
                </a:extLst>
              </a:tr>
              <a:tr h="370840">
                <a:tc>
                  <a:txBody>
                    <a:bodyPr/>
                    <a:lstStyle/>
                    <a:p>
                      <a:r>
                        <a:rPr lang="en-CA" sz="2000" dirty="0">
                          <a:solidFill>
                            <a:schemeClr val="tx1"/>
                          </a:solidFill>
                        </a:rPr>
                        <a:t>1. Changes in productivity</a:t>
                      </a:r>
                    </a:p>
                  </a:txBody>
                  <a:tcPr/>
                </a:tc>
                <a:tc>
                  <a:txBody>
                    <a:bodyPr/>
                    <a:lstStyle/>
                    <a:p>
                      <a:r>
                        <a:rPr lang="en-CA" sz="2000" dirty="0">
                          <a:solidFill>
                            <a:schemeClr val="tx1"/>
                          </a:solidFill>
                        </a:rPr>
                        <a:t>Health effects of pollution</a:t>
                      </a:r>
                    </a:p>
                    <a:p>
                      <a:r>
                        <a:rPr lang="en-CA" sz="2000" dirty="0">
                          <a:solidFill>
                            <a:schemeClr val="tx1"/>
                          </a:solidFill>
                        </a:rPr>
                        <a:t>Pollution impacts on agriculture, natural resources</a:t>
                      </a:r>
                    </a:p>
                  </a:txBody>
                  <a:tcPr/>
                </a:tc>
                <a:extLst>
                  <a:ext uri="{0D108BD9-81ED-4DB2-BD59-A6C34878D82A}">
                    <a16:rowId xmlns:a16="http://schemas.microsoft.com/office/drawing/2014/main" val="3766632754"/>
                  </a:ext>
                </a:extLst>
              </a:tr>
              <a:tr h="370840">
                <a:tc>
                  <a:txBody>
                    <a:bodyPr/>
                    <a:lstStyle/>
                    <a:p>
                      <a:r>
                        <a:rPr lang="en-CA" sz="2000" dirty="0">
                          <a:solidFill>
                            <a:schemeClr val="tx1"/>
                          </a:solidFill>
                        </a:rPr>
                        <a:t>2. Health-care costs</a:t>
                      </a:r>
                    </a:p>
                  </a:txBody>
                  <a:tcPr/>
                </a:tc>
                <a:tc>
                  <a:txBody>
                    <a:bodyPr/>
                    <a:lstStyle/>
                    <a:p>
                      <a:r>
                        <a:rPr lang="en-CA" sz="2000" dirty="0">
                          <a:solidFill>
                            <a:schemeClr val="tx1"/>
                          </a:solidFill>
                        </a:rPr>
                        <a:t>Health effects of pollution</a:t>
                      </a:r>
                    </a:p>
                  </a:txBody>
                  <a:tcPr/>
                </a:tc>
                <a:extLst>
                  <a:ext uri="{0D108BD9-81ED-4DB2-BD59-A6C34878D82A}">
                    <a16:rowId xmlns:a16="http://schemas.microsoft.com/office/drawing/2014/main" val="2864501182"/>
                  </a:ext>
                </a:extLst>
              </a:tr>
              <a:tr h="370840">
                <a:tc>
                  <a:txBody>
                    <a:bodyPr/>
                    <a:lstStyle/>
                    <a:p>
                      <a:r>
                        <a:rPr lang="en-CA" sz="2000" dirty="0">
                          <a:solidFill>
                            <a:schemeClr val="tx1"/>
                          </a:solidFill>
                        </a:rPr>
                        <a:t>3. Loss of human capital</a:t>
                      </a:r>
                    </a:p>
                  </a:txBody>
                  <a:tcPr/>
                </a:tc>
                <a:tc>
                  <a:txBody>
                    <a:bodyPr/>
                    <a:lstStyle/>
                    <a:p>
                      <a:r>
                        <a:rPr lang="en-CA" sz="2000" dirty="0">
                          <a:solidFill>
                            <a:schemeClr val="tx1"/>
                          </a:solidFill>
                        </a:rPr>
                        <a:t>Health effects of pollution </a:t>
                      </a:r>
                    </a:p>
                  </a:txBody>
                  <a:tcPr/>
                </a:tc>
                <a:extLst>
                  <a:ext uri="{0D108BD9-81ED-4DB2-BD59-A6C34878D82A}">
                    <a16:rowId xmlns:a16="http://schemas.microsoft.com/office/drawing/2014/main" val="2667567600"/>
                  </a:ext>
                </a:extLst>
              </a:tr>
              <a:tr h="370840">
                <a:tc>
                  <a:txBody>
                    <a:bodyPr/>
                    <a:lstStyle/>
                    <a:p>
                      <a:r>
                        <a:rPr lang="en-CA" sz="2000" dirty="0">
                          <a:solidFill>
                            <a:schemeClr val="tx1"/>
                          </a:solidFill>
                        </a:rPr>
                        <a:t>4. Replacement/restoration of damaged property, businesses</a:t>
                      </a:r>
                    </a:p>
                  </a:txBody>
                  <a:tcPr/>
                </a:tc>
                <a:tc>
                  <a:txBody>
                    <a:bodyPr/>
                    <a:lstStyle/>
                    <a:p>
                      <a:r>
                        <a:rPr lang="en-CA" sz="2000" dirty="0">
                          <a:solidFill>
                            <a:schemeClr val="tx1"/>
                          </a:solidFill>
                        </a:rPr>
                        <a:t>Pollution damage to structures</a:t>
                      </a:r>
                    </a:p>
                    <a:p>
                      <a:r>
                        <a:rPr lang="en-CA" sz="2000" dirty="0">
                          <a:solidFill>
                            <a:schemeClr val="tx1"/>
                          </a:solidFill>
                        </a:rPr>
                        <a:t>Ecosystem damage (e.g., oil spill)</a:t>
                      </a:r>
                    </a:p>
                  </a:txBody>
                  <a:tcPr/>
                </a:tc>
                <a:extLst>
                  <a:ext uri="{0D108BD9-81ED-4DB2-BD59-A6C34878D82A}">
                    <a16:rowId xmlns:a16="http://schemas.microsoft.com/office/drawing/2014/main" val="3623160551"/>
                  </a:ext>
                </a:extLst>
              </a:tr>
            </a:tbl>
          </a:graphicData>
        </a:graphic>
      </p:graphicFrame>
      <p:sp>
        <p:nvSpPr>
          <p:cNvPr id="5" name="TextBox 4">
            <a:extLst>
              <a:ext uri="{FF2B5EF4-FFF2-40B4-BE49-F238E27FC236}">
                <a16:creationId xmlns:a16="http://schemas.microsoft.com/office/drawing/2014/main" id="{533A3912-68B9-4BD7-9D79-9F90FAA4D3A4}"/>
              </a:ext>
            </a:extLst>
          </p:cNvPr>
          <p:cNvSpPr txBox="1"/>
          <p:nvPr/>
        </p:nvSpPr>
        <p:spPr>
          <a:xfrm>
            <a:off x="539551" y="1770776"/>
            <a:ext cx="5577168" cy="461665"/>
          </a:xfrm>
          <a:prstGeom prst="rect">
            <a:avLst/>
          </a:prstGeom>
          <a:noFill/>
        </p:spPr>
        <p:txBody>
          <a:bodyPr wrap="none" rtlCol="0">
            <a:spAutoFit/>
          </a:bodyPr>
          <a:lstStyle/>
          <a:p>
            <a:r>
              <a:rPr lang="en-CA" sz="2400" dirty="0"/>
              <a:t>Direct approaches (market prices used)</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457200" y="274637"/>
            <a:ext cx="8229600" cy="864615"/>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rtl="0">
              <a:spcBef>
                <a:spcPts val="0"/>
              </a:spcBef>
              <a:buClr>
                <a:schemeClr val="dk1"/>
              </a:buClr>
              <a:buSzPct val="25000"/>
              <a:buFont typeface="Calibri"/>
              <a:buNone/>
            </a:pPr>
            <a:r>
              <a:rPr lang="en-US" sz="3600" dirty="0">
                <a:solidFill>
                  <a:schemeClr val="dk1"/>
                </a:solidFill>
                <a:latin typeface="Calibri"/>
                <a:ea typeface="Calibri"/>
                <a:cs typeface="Calibri"/>
                <a:sym typeface="Calibri"/>
              </a:rPr>
              <a:t>Producer and Consumer Surplus</a:t>
            </a:r>
          </a:p>
        </p:txBody>
      </p:sp>
      <p:sp>
        <p:nvSpPr>
          <p:cNvPr id="118" name="Shape 118"/>
          <p:cNvSpPr txBox="1">
            <a:spLocks noGrp="1"/>
          </p:cNvSpPr>
          <p:nvPr>
            <p:ph type="body" idx="1"/>
          </p:nvPr>
        </p:nvSpPr>
        <p:spPr>
          <a:xfrm>
            <a:off x="457200" y="2188564"/>
            <a:ext cx="8229600" cy="3937599"/>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SzPct val="100000"/>
              <a:buFont typeface="Arial"/>
              <a:buChar char="•"/>
            </a:pPr>
            <a:r>
              <a:rPr lang="en-US" sz="2800" dirty="0">
                <a:solidFill>
                  <a:schemeClr val="dk1"/>
                </a:solidFill>
                <a:latin typeface="Calibri"/>
                <a:ea typeface="Calibri"/>
                <a:cs typeface="Calibri"/>
                <a:sym typeface="Calibri"/>
              </a:rPr>
              <a:t>Producer and consumer surplus show the net benefits of production or consumption and allow maximum WTP for change in pollution to be found. </a:t>
            </a:r>
          </a:p>
          <a:p>
            <a:pPr marL="342900" marR="0" lvl="0" indent="-342900" algn="l" rtl="0">
              <a:spcBef>
                <a:spcPts val="0"/>
              </a:spcBef>
              <a:buClr>
                <a:schemeClr val="dk1"/>
              </a:buClr>
              <a:buSzPct val="100000"/>
              <a:buFont typeface="Arial"/>
              <a:buChar char="•"/>
            </a:pPr>
            <a:endParaRPr lang="en-US" sz="2800" dirty="0">
              <a:solidFill>
                <a:schemeClr val="dk1"/>
              </a:solidFill>
              <a:latin typeface="Calibri"/>
              <a:ea typeface="Calibri"/>
              <a:cs typeface="Calibri"/>
              <a:sym typeface="Calibri"/>
            </a:endParaRPr>
          </a:p>
          <a:p>
            <a:pPr marL="342900" marR="0" lvl="0" indent="-342900" algn="l" rtl="0">
              <a:spcBef>
                <a:spcPts val="0"/>
              </a:spcBef>
              <a:buClr>
                <a:schemeClr val="dk1"/>
              </a:buClr>
              <a:buSzPct val="100000"/>
              <a:buFont typeface="Calibri"/>
              <a:buChar char="•"/>
            </a:pPr>
            <a:r>
              <a:rPr lang="en-US" sz="2800" dirty="0">
                <a:solidFill>
                  <a:schemeClr val="dk1"/>
                </a:solidFill>
                <a:latin typeface="Calibri"/>
                <a:ea typeface="Calibri"/>
                <a:cs typeface="Calibri"/>
                <a:sym typeface="Calibri"/>
              </a:rPr>
              <a:t>An individual's WTP for a change in pollution will likely be equal to their total benefit gained from reduced environmental damage.</a:t>
            </a:r>
          </a:p>
        </p:txBody>
      </p:sp>
      <p:sp>
        <p:nvSpPr>
          <p:cNvPr id="119" name="Shape 119"/>
          <p:cNvSpPr txBox="1"/>
          <p:nvPr/>
        </p:nvSpPr>
        <p:spPr>
          <a:xfrm>
            <a:off x="539552" y="6237312"/>
            <a:ext cx="201622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LO</a:t>
            </a:r>
            <a:r>
              <a:rPr lang="en-US" sz="1800">
                <a:solidFill>
                  <a:schemeClr val="dk1"/>
                </a:solidFill>
                <a:latin typeface="Calibri"/>
                <a:ea typeface="Calibri"/>
                <a:cs typeface="Calibri"/>
                <a:sym typeface="Calibri"/>
              </a:rPr>
              <a:t>2/3</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60218" y="274637"/>
            <a:ext cx="8326582" cy="774674"/>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200" dirty="0">
                <a:solidFill>
                  <a:schemeClr val="dk1"/>
                </a:solidFill>
                <a:latin typeface="Calibri"/>
                <a:ea typeface="Calibri"/>
                <a:cs typeface="Calibri"/>
                <a:sym typeface="Calibri"/>
              </a:rPr>
              <a:t>Benefits from Reduced Production Costs</a:t>
            </a:r>
          </a:p>
        </p:txBody>
      </p:sp>
      <p:sp>
        <p:nvSpPr>
          <p:cNvPr id="126" name="Shape 126"/>
          <p:cNvSpPr txBox="1">
            <a:spLocks noGrp="1"/>
          </p:cNvSpPr>
          <p:nvPr>
            <p:ph type="body" idx="1"/>
          </p:nvPr>
        </p:nvSpPr>
        <p:spPr>
          <a:xfrm>
            <a:off x="457200" y="1600201"/>
            <a:ext cx="8229600" cy="1143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100000"/>
              <a:buNone/>
            </a:pPr>
            <a:r>
              <a:rPr lang="en-US" sz="3200" dirty="0">
                <a:solidFill>
                  <a:schemeClr val="dk1"/>
                </a:solidFill>
                <a:latin typeface="Calibri"/>
                <a:ea typeface="Calibri"/>
                <a:cs typeface="Calibri"/>
                <a:sym typeface="Calibri"/>
              </a:rPr>
              <a:t> </a:t>
            </a:r>
          </a:p>
          <a:p>
            <a:pPr lvl="0" rtl="0">
              <a:spcBef>
                <a:spcPts val="0"/>
              </a:spcBef>
              <a:buFont typeface="Calibri"/>
              <a:buNone/>
            </a:pPr>
            <a:endParaRPr sz="2400" dirty="0">
              <a:solidFill>
                <a:schemeClr val="dk1"/>
              </a:solidFill>
              <a:latin typeface="Calibri"/>
              <a:ea typeface="Calibri"/>
              <a:cs typeface="Calibri"/>
              <a:sym typeface="Calibri"/>
            </a:endParaRPr>
          </a:p>
        </p:txBody>
      </p:sp>
      <p:sp>
        <p:nvSpPr>
          <p:cNvPr id="127" name="Shape 127"/>
          <p:cNvSpPr txBox="1"/>
          <p:nvPr/>
        </p:nvSpPr>
        <p:spPr>
          <a:xfrm>
            <a:off x="539552" y="6237312"/>
            <a:ext cx="201622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LO</a:t>
            </a:r>
            <a:r>
              <a:rPr lang="en-US" sz="1800">
                <a:solidFill>
                  <a:schemeClr val="dk1"/>
                </a:solidFill>
                <a:latin typeface="Calibri"/>
                <a:ea typeface="Calibri"/>
                <a:cs typeface="Calibri"/>
                <a:sym typeface="Calibri"/>
              </a:rPr>
              <a:t>3</a:t>
            </a:r>
          </a:p>
        </p:txBody>
      </p:sp>
      <p:sp>
        <p:nvSpPr>
          <p:cNvPr id="2" name="Rectangle 1"/>
          <p:cNvSpPr/>
          <p:nvPr/>
        </p:nvSpPr>
        <p:spPr>
          <a:xfrm>
            <a:off x="226957" y="1994188"/>
            <a:ext cx="8342120" cy="2905411"/>
          </a:xfrm>
          <a:prstGeom prst="rect">
            <a:avLst/>
          </a:prstGeom>
        </p:spPr>
        <p:txBody>
          <a:bodyPr wrap="square">
            <a:spAutoFit/>
          </a:bodyPr>
          <a:lstStyle/>
          <a:p>
            <a:pPr marL="342900" lvl="0" indent="-342900">
              <a:lnSpc>
                <a:spcPct val="90000"/>
              </a:lnSpc>
              <a:spcBef>
                <a:spcPts val="640"/>
              </a:spcBef>
              <a:buClr>
                <a:schemeClr val="dk1"/>
              </a:buClr>
              <a:buSzPct val="133333"/>
              <a:buFont typeface="Arial"/>
              <a:buChar char="•"/>
            </a:pPr>
            <a:r>
              <a:rPr lang="en-US" sz="2400" dirty="0">
                <a:solidFill>
                  <a:schemeClr val="dk1"/>
                </a:solidFill>
                <a:latin typeface="Calibri"/>
                <a:ea typeface="Calibri"/>
                <a:cs typeface="Calibri"/>
                <a:sym typeface="Calibri"/>
              </a:rPr>
              <a:t>Benefits from reduced production costs as a result of reduced pollution levels are shown by a shift in the supply curve from S1 to S2.</a:t>
            </a:r>
          </a:p>
          <a:p>
            <a:pPr marL="342900" lvl="0" indent="-342900">
              <a:lnSpc>
                <a:spcPct val="90000"/>
              </a:lnSpc>
              <a:spcBef>
                <a:spcPts val="640"/>
              </a:spcBef>
              <a:buClr>
                <a:schemeClr val="dk1"/>
              </a:buClr>
              <a:buSzPct val="133333"/>
              <a:buFont typeface="Arial"/>
              <a:buChar char="•"/>
            </a:pPr>
            <a:endParaRPr lang="en-US" sz="2400" dirty="0">
              <a:solidFill>
                <a:schemeClr val="dk1"/>
              </a:solidFill>
              <a:latin typeface="Calibri"/>
              <a:ea typeface="Calibri"/>
              <a:cs typeface="Calibri"/>
              <a:sym typeface="Calibri"/>
            </a:endParaRPr>
          </a:p>
          <a:p>
            <a:pPr marL="342900" lvl="0" indent="-292100">
              <a:lnSpc>
                <a:spcPct val="90000"/>
              </a:lnSpc>
              <a:spcBef>
                <a:spcPts val="640"/>
              </a:spcBef>
              <a:buClr>
                <a:schemeClr val="dk1"/>
              </a:buClr>
              <a:buSzPct val="100000"/>
              <a:buFont typeface="Calibri"/>
              <a:buChar char="•"/>
            </a:pPr>
            <a:r>
              <a:rPr lang="en-US" sz="2400" dirty="0">
                <a:solidFill>
                  <a:schemeClr val="dk1"/>
                </a:solidFill>
                <a:latin typeface="Calibri"/>
                <a:ea typeface="Calibri"/>
                <a:cs typeface="Calibri"/>
                <a:sym typeface="Calibri"/>
              </a:rPr>
              <a:t>The improvement in net income or producer surplus is the difference between q1 and q2 or (</a:t>
            </a:r>
            <a:r>
              <a:rPr lang="en-US" sz="2400" dirty="0" err="1">
                <a:solidFill>
                  <a:schemeClr val="dk1"/>
                </a:solidFill>
                <a:latin typeface="Calibri"/>
                <a:ea typeface="Calibri"/>
                <a:cs typeface="Calibri"/>
                <a:sym typeface="Calibri"/>
              </a:rPr>
              <a:t>b+d</a:t>
            </a:r>
            <a:r>
              <a:rPr lang="en-US" sz="2400" dirty="0">
                <a:solidFill>
                  <a:schemeClr val="dk1"/>
                </a:solidFill>
                <a:latin typeface="Calibri"/>
                <a:ea typeface="Calibri"/>
                <a:cs typeface="Calibri"/>
                <a:sym typeface="Calibri"/>
              </a:rPr>
              <a:t>). This amount would be the maximum someone would be willing to pay to reduce pollution.</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6">
                                            <p:txEl>
                                              <p:pRg st="0" end="0"/>
                                            </p:txEl>
                                          </p:spTgt>
                                        </p:tgtEl>
                                        <p:attrNameLst>
                                          <p:attrName>style.visibility</p:attrName>
                                        </p:attrNameLst>
                                      </p:cBhvr>
                                      <p:to>
                                        <p:strVal val="visible"/>
                                      </p:to>
                                    </p:set>
                                    <p:animEffect transition="in" filter="fade">
                                      <p:cBhvr>
                                        <p:cTn id="7" dur="500"/>
                                        <p:tgtEl>
                                          <p:spTgt spid="1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46364" y="274637"/>
            <a:ext cx="8340436" cy="774674"/>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200" dirty="0">
                <a:solidFill>
                  <a:schemeClr val="dk1"/>
                </a:solidFill>
                <a:latin typeface="Calibri"/>
                <a:ea typeface="Calibri"/>
                <a:cs typeface="Calibri"/>
                <a:sym typeface="Calibri"/>
              </a:rPr>
              <a:t>Benefits from Reduced Production Costs</a:t>
            </a:r>
          </a:p>
        </p:txBody>
      </p:sp>
      <p:sp>
        <p:nvSpPr>
          <p:cNvPr id="126" name="Shape 126"/>
          <p:cNvSpPr txBox="1">
            <a:spLocks noGrp="1"/>
          </p:cNvSpPr>
          <p:nvPr>
            <p:ph type="body" idx="1"/>
          </p:nvPr>
        </p:nvSpPr>
        <p:spPr>
          <a:xfrm>
            <a:off x="457200" y="1600201"/>
            <a:ext cx="8229600" cy="1143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100000"/>
              <a:buNone/>
            </a:pPr>
            <a:r>
              <a:rPr lang="en-US" sz="3200" dirty="0">
                <a:solidFill>
                  <a:schemeClr val="dk1"/>
                </a:solidFill>
                <a:latin typeface="Calibri"/>
                <a:ea typeface="Calibri"/>
                <a:cs typeface="Calibri"/>
                <a:sym typeface="Calibri"/>
              </a:rPr>
              <a:t> </a:t>
            </a:r>
          </a:p>
          <a:p>
            <a:pPr lvl="0" rtl="0">
              <a:spcBef>
                <a:spcPts val="0"/>
              </a:spcBef>
              <a:buFont typeface="Calibri"/>
              <a:buNone/>
            </a:pPr>
            <a:endParaRPr sz="2400" dirty="0">
              <a:solidFill>
                <a:schemeClr val="dk1"/>
              </a:solidFill>
              <a:latin typeface="Calibri"/>
              <a:ea typeface="Calibri"/>
              <a:cs typeface="Calibri"/>
              <a:sym typeface="Calibri"/>
            </a:endParaRPr>
          </a:p>
        </p:txBody>
      </p:sp>
      <p:sp>
        <p:nvSpPr>
          <p:cNvPr id="127" name="Shape 127"/>
          <p:cNvSpPr txBox="1"/>
          <p:nvPr/>
        </p:nvSpPr>
        <p:spPr>
          <a:xfrm>
            <a:off x="539552" y="6237312"/>
            <a:ext cx="201622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LO</a:t>
            </a:r>
            <a:r>
              <a:rPr lang="en-US" sz="1800">
                <a:solidFill>
                  <a:schemeClr val="dk1"/>
                </a:solidFill>
                <a:latin typeface="Calibri"/>
                <a:ea typeface="Calibri"/>
                <a:cs typeface="Calibri"/>
                <a:sym typeface="Calibri"/>
              </a:rPr>
              <a:t>3</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1" y="1758310"/>
            <a:ext cx="6112276" cy="4486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11A2D19C-C8D6-46BE-959B-29E3B2D0A4C7}"/>
              </a:ext>
            </a:extLst>
          </p:cNvPr>
          <p:cNvSpPr txBox="1"/>
          <p:nvPr/>
        </p:nvSpPr>
        <p:spPr>
          <a:xfrm>
            <a:off x="6569476" y="1600201"/>
            <a:ext cx="2574524" cy="3170099"/>
          </a:xfrm>
          <a:prstGeom prst="rect">
            <a:avLst/>
          </a:prstGeom>
          <a:noFill/>
        </p:spPr>
        <p:txBody>
          <a:bodyPr wrap="square" rtlCol="0">
            <a:spAutoFit/>
          </a:bodyPr>
          <a:lstStyle/>
          <a:p>
            <a:r>
              <a:rPr lang="en-CA" sz="2000" b="1" dirty="0"/>
              <a:t>Producer Surplus:</a:t>
            </a:r>
          </a:p>
          <a:p>
            <a:endParaRPr lang="en-CA" sz="2000" dirty="0"/>
          </a:p>
          <a:p>
            <a:r>
              <a:rPr lang="en-CA" sz="2000" dirty="0"/>
              <a:t>For S1: </a:t>
            </a:r>
            <a:r>
              <a:rPr lang="en-CA" sz="2000" b="1" dirty="0"/>
              <a:t>a</a:t>
            </a:r>
          </a:p>
          <a:p>
            <a:endParaRPr lang="en-CA" sz="2000" dirty="0"/>
          </a:p>
          <a:p>
            <a:r>
              <a:rPr lang="en-CA" sz="2000" dirty="0"/>
              <a:t>For S2: </a:t>
            </a:r>
            <a:r>
              <a:rPr lang="en-CA" sz="2000" b="1" dirty="0"/>
              <a:t>a + b + d</a:t>
            </a:r>
          </a:p>
          <a:p>
            <a:endParaRPr lang="en-CA" sz="2000" dirty="0"/>
          </a:p>
          <a:p>
            <a:r>
              <a:rPr lang="en-CA" sz="2000" dirty="0"/>
              <a:t>Production increases</a:t>
            </a:r>
          </a:p>
          <a:p>
            <a:r>
              <a:rPr lang="en-CA" sz="2000" dirty="0"/>
              <a:t>from q1 to q2 because of lower costs.</a:t>
            </a:r>
          </a:p>
        </p:txBody>
      </p:sp>
    </p:spTree>
    <p:extLst>
      <p:ext uri="{BB962C8B-B14F-4D97-AF65-F5344CB8AC3E}">
        <p14:creationId xmlns:p14="http://schemas.microsoft.com/office/powerpoint/2010/main" val="46741973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6">
                                            <p:txEl>
                                              <p:pRg st="0" end="0"/>
                                            </p:txEl>
                                          </p:spTgt>
                                        </p:tgtEl>
                                        <p:attrNameLst>
                                          <p:attrName>style.visibility</p:attrName>
                                        </p:attrNameLst>
                                      </p:cBhvr>
                                      <p:to>
                                        <p:strVal val="visible"/>
                                      </p:to>
                                    </p:set>
                                    <p:animEffect transition="in" filter="fade">
                                      <p:cBhvr>
                                        <p:cTn id="7" dur="500"/>
                                        <p:tgtEl>
                                          <p:spTgt spid="1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DCBA3-256D-4D43-B901-543168F5A3B3}"/>
              </a:ext>
            </a:extLst>
          </p:cNvPr>
          <p:cNvSpPr>
            <a:spLocks noGrp="1"/>
          </p:cNvSpPr>
          <p:nvPr>
            <p:ph type="title"/>
          </p:nvPr>
        </p:nvSpPr>
        <p:spPr>
          <a:xfrm>
            <a:off x="179511" y="274637"/>
            <a:ext cx="8712967" cy="850778"/>
          </a:xfrm>
        </p:spPr>
        <p:txBody>
          <a:bodyPr/>
          <a:lstStyle/>
          <a:p>
            <a:r>
              <a:rPr lang="en-CA" sz="3200" dirty="0"/>
              <a:t>Example</a:t>
            </a:r>
          </a:p>
        </p:txBody>
      </p:sp>
      <p:sp>
        <p:nvSpPr>
          <p:cNvPr id="3" name="Text Placeholder 2">
            <a:extLst>
              <a:ext uri="{FF2B5EF4-FFF2-40B4-BE49-F238E27FC236}">
                <a16:creationId xmlns:a16="http://schemas.microsoft.com/office/drawing/2014/main" id="{E9119A65-DFB7-42E8-8088-E97D4DD58389}"/>
              </a:ext>
            </a:extLst>
          </p:cNvPr>
          <p:cNvSpPr>
            <a:spLocks noGrp="1"/>
          </p:cNvSpPr>
          <p:nvPr>
            <p:ph type="body" idx="1"/>
          </p:nvPr>
        </p:nvSpPr>
        <p:spPr>
          <a:xfrm>
            <a:off x="179511" y="1392702"/>
            <a:ext cx="8712967" cy="4733461"/>
          </a:xfrm>
        </p:spPr>
        <p:txBody>
          <a:bodyPr/>
          <a:lstStyle/>
          <a:p>
            <a:pPr marL="203200" indent="0">
              <a:buNone/>
            </a:pPr>
            <a:r>
              <a:rPr lang="en-CA" sz="2200" dirty="0"/>
              <a:t>S1 = 5 + 0.8</a:t>
            </a:r>
            <a:r>
              <a:rPr lang="en-CA" sz="2200" i="1" dirty="0"/>
              <a:t>q</a:t>
            </a:r>
            <a:r>
              <a:rPr lang="en-CA" sz="2200" i="1" baseline="-25000" dirty="0"/>
              <a:t>1</a:t>
            </a:r>
            <a:r>
              <a:rPr lang="en-CA" sz="2200" i="1" dirty="0"/>
              <a:t> </a:t>
            </a:r>
            <a:r>
              <a:rPr lang="en-CA" sz="2200" dirty="0"/>
              <a:t>and S2 = 4 + 0.5</a:t>
            </a:r>
            <a:r>
              <a:rPr lang="en-CA" sz="2200" i="1" dirty="0"/>
              <a:t>q</a:t>
            </a:r>
            <a:r>
              <a:rPr lang="en-CA" sz="2200" i="1" baseline="-25000" dirty="0"/>
              <a:t>2</a:t>
            </a:r>
            <a:r>
              <a:rPr lang="en-CA" sz="2200" dirty="0"/>
              <a:t>. [Look at the slopes]</a:t>
            </a:r>
          </a:p>
          <a:p>
            <a:endParaRPr lang="en-CA" sz="2200" dirty="0"/>
          </a:p>
          <a:p>
            <a:pPr marL="203200" indent="0">
              <a:buNone/>
            </a:pPr>
            <a:r>
              <a:rPr lang="en-CA" sz="2200" dirty="0"/>
              <a:t>Price = $10; We set P=S1 and P=S2  </a:t>
            </a:r>
          </a:p>
          <a:p>
            <a:pPr marL="203200" indent="0">
              <a:buNone/>
            </a:pPr>
            <a:r>
              <a:rPr lang="en-CA" sz="2200" dirty="0"/>
              <a:t>[See the graphs on the board]</a:t>
            </a:r>
          </a:p>
          <a:p>
            <a:pPr marL="203200" indent="0">
              <a:buNone/>
            </a:pPr>
            <a:r>
              <a:rPr lang="en-CA" sz="2200" dirty="0"/>
              <a:t>Vertical Intercept = 5 when q</a:t>
            </a:r>
            <a:r>
              <a:rPr lang="en-CA" sz="2200" baseline="-25000" dirty="0"/>
              <a:t>1</a:t>
            </a:r>
            <a:r>
              <a:rPr lang="en-CA" sz="2200" dirty="0"/>
              <a:t>=0;</a:t>
            </a:r>
          </a:p>
          <a:p>
            <a:pPr marL="203200" indent="0">
              <a:buNone/>
            </a:pPr>
            <a:r>
              <a:rPr lang="en-CA" sz="2200" dirty="0"/>
              <a:t>Vertical intercept = 4 when q</a:t>
            </a:r>
            <a:r>
              <a:rPr lang="en-CA" sz="2200" baseline="-25000" dirty="0"/>
              <a:t>2</a:t>
            </a:r>
            <a:r>
              <a:rPr lang="en-CA" sz="2200" dirty="0"/>
              <a:t>=0</a:t>
            </a:r>
          </a:p>
          <a:p>
            <a:pPr marL="203200" indent="0">
              <a:buNone/>
            </a:pPr>
            <a:r>
              <a:rPr lang="en-CA" sz="2200" dirty="0"/>
              <a:t>1) Find q</a:t>
            </a:r>
            <a:r>
              <a:rPr lang="en-CA" sz="2200" baseline="-25000" dirty="0"/>
              <a:t>1</a:t>
            </a:r>
            <a:r>
              <a:rPr lang="en-CA" sz="2200" dirty="0"/>
              <a:t> = (P – 5)/0.8 = (10 – 5)/0.8 = 6.25</a:t>
            </a:r>
          </a:p>
          <a:p>
            <a:pPr marL="203200" indent="0">
              <a:buNone/>
            </a:pPr>
            <a:r>
              <a:rPr lang="en-CA" sz="2200" dirty="0"/>
              <a:t>            q</a:t>
            </a:r>
            <a:r>
              <a:rPr lang="en-CA" sz="2200" baseline="-25000" dirty="0"/>
              <a:t>2</a:t>
            </a:r>
            <a:r>
              <a:rPr lang="en-CA" sz="2200" dirty="0"/>
              <a:t> = (P – 4)/0.5 = (10 – 5)/0.5 = 12</a:t>
            </a:r>
          </a:p>
          <a:p>
            <a:pPr marL="203200" indent="0">
              <a:buNone/>
            </a:pPr>
            <a:r>
              <a:rPr lang="en-CA" sz="2200" dirty="0"/>
              <a:t>2) Find Producer Surplus for q</a:t>
            </a:r>
            <a:r>
              <a:rPr lang="en-CA" sz="2200" baseline="-25000" dirty="0"/>
              <a:t>1</a:t>
            </a:r>
            <a:r>
              <a:rPr lang="en-CA" sz="2200" dirty="0"/>
              <a:t>: [(10-5)x6.25]/2 = 15.625</a:t>
            </a:r>
          </a:p>
          <a:p>
            <a:pPr marL="203200" indent="0">
              <a:buNone/>
            </a:pPr>
            <a:r>
              <a:rPr lang="en-CA" sz="2200" dirty="0"/>
              <a:t>    Find Producer Surplus for q</a:t>
            </a:r>
            <a:r>
              <a:rPr lang="en-CA" sz="2200" baseline="-25000" dirty="0"/>
              <a:t>2</a:t>
            </a:r>
            <a:r>
              <a:rPr lang="en-CA" sz="2200" dirty="0"/>
              <a:t>: [(10-4)x12]/2 = 36</a:t>
            </a:r>
          </a:p>
          <a:p>
            <a:pPr marL="203200" indent="0">
              <a:buNone/>
            </a:pPr>
            <a:r>
              <a:rPr lang="en-CA" sz="2200" dirty="0"/>
              <a:t>3) Find net benefits: Change in Producer Surplus =</a:t>
            </a:r>
          </a:p>
          <a:p>
            <a:pPr marL="203200" indent="0">
              <a:buNone/>
            </a:pPr>
            <a:r>
              <a:rPr lang="en-CA" sz="2200" dirty="0"/>
              <a:t>     = 36 - 15.625 = 20.38</a:t>
            </a:r>
          </a:p>
          <a:p>
            <a:pPr marL="203200" indent="0">
              <a:buNone/>
            </a:pPr>
            <a:endParaRPr lang="en-CA" sz="2200" dirty="0"/>
          </a:p>
        </p:txBody>
      </p:sp>
      <p:sp>
        <p:nvSpPr>
          <p:cNvPr id="4" name="Slide Number Placeholder 3">
            <a:extLst>
              <a:ext uri="{FF2B5EF4-FFF2-40B4-BE49-F238E27FC236}">
                <a16:creationId xmlns:a16="http://schemas.microsoft.com/office/drawing/2014/main" id="{760D0C8D-0251-4D4E-B58B-E19DA68CA452}"/>
              </a:ext>
            </a:extLst>
          </p:cNvPr>
          <p:cNvSpPr>
            <a:spLocks noGrp="1"/>
          </p:cNvSpPr>
          <p:nvPr>
            <p:ph type="sldNum" idx="12"/>
          </p:nvPr>
        </p:nvSpPr>
        <p:spPr/>
        <p:txBody>
          <a:bodyPr/>
          <a:lstStyle/>
          <a:p>
            <a:pPr marL="0" lvl="0" indent="0">
              <a:spcBef>
                <a:spcPts val="0"/>
              </a:spcBef>
              <a:buSzPct val="25000"/>
              <a:buNone/>
            </a:pPr>
            <a:fld id="{00000000-1234-1234-1234-123412341234}" type="slidenum">
              <a:rPr lang="en-US" smtClean="0"/>
              <a:t>14</a:t>
            </a:fld>
            <a:endParaRPr lang="en-US" dirty="0"/>
          </a:p>
        </p:txBody>
      </p:sp>
    </p:spTree>
    <p:extLst>
      <p:ext uri="{BB962C8B-B14F-4D97-AF65-F5344CB8AC3E}">
        <p14:creationId xmlns:p14="http://schemas.microsoft.com/office/powerpoint/2010/main" val="211948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04E89-B3DB-4617-BCB7-CC2889F3AC8A}"/>
              </a:ext>
            </a:extLst>
          </p:cNvPr>
          <p:cNvSpPr>
            <a:spLocks noGrp="1"/>
          </p:cNvSpPr>
          <p:nvPr>
            <p:ph type="title"/>
          </p:nvPr>
        </p:nvSpPr>
        <p:spPr>
          <a:xfrm>
            <a:off x="179511" y="274637"/>
            <a:ext cx="8712967" cy="780440"/>
          </a:xfrm>
        </p:spPr>
        <p:txBody>
          <a:bodyPr/>
          <a:lstStyle/>
          <a:p>
            <a:r>
              <a:rPr lang="en-CA" sz="3200" dirty="0"/>
              <a:t>Let’s practice!</a:t>
            </a:r>
          </a:p>
        </p:txBody>
      </p:sp>
      <p:sp>
        <p:nvSpPr>
          <p:cNvPr id="3" name="Text Placeholder 2">
            <a:extLst>
              <a:ext uri="{FF2B5EF4-FFF2-40B4-BE49-F238E27FC236}">
                <a16:creationId xmlns:a16="http://schemas.microsoft.com/office/drawing/2014/main" id="{F25A22D9-9080-4287-8383-6490281EC016}"/>
              </a:ext>
            </a:extLst>
          </p:cNvPr>
          <p:cNvSpPr>
            <a:spLocks noGrp="1"/>
          </p:cNvSpPr>
          <p:nvPr>
            <p:ph type="body" idx="1"/>
          </p:nvPr>
        </p:nvSpPr>
        <p:spPr>
          <a:xfrm>
            <a:off x="281354" y="1600200"/>
            <a:ext cx="8611124" cy="4525963"/>
          </a:xfrm>
        </p:spPr>
        <p:txBody>
          <a:bodyPr/>
          <a:lstStyle/>
          <a:p>
            <a:pPr marL="0" indent="0">
              <a:buNone/>
            </a:pPr>
            <a:r>
              <a:rPr lang="en-CA" sz="2400" dirty="0"/>
              <a:t>Exercise 7-16</a:t>
            </a:r>
          </a:p>
          <a:p>
            <a:pPr marL="203200" indent="0">
              <a:buNone/>
            </a:pPr>
            <a:endParaRPr lang="en-CA" sz="2400" dirty="0"/>
          </a:p>
          <a:p>
            <a:pPr marL="203200" indent="0">
              <a:buNone/>
            </a:pPr>
            <a:endParaRPr lang="en-CA" sz="2400" dirty="0"/>
          </a:p>
        </p:txBody>
      </p:sp>
      <p:sp>
        <p:nvSpPr>
          <p:cNvPr id="4" name="Slide Number Placeholder 3">
            <a:extLst>
              <a:ext uri="{FF2B5EF4-FFF2-40B4-BE49-F238E27FC236}">
                <a16:creationId xmlns:a16="http://schemas.microsoft.com/office/drawing/2014/main" id="{A53B72A8-BABA-4DF1-87B0-B0B371CD400C}"/>
              </a:ext>
            </a:extLst>
          </p:cNvPr>
          <p:cNvSpPr>
            <a:spLocks noGrp="1"/>
          </p:cNvSpPr>
          <p:nvPr>
            <p:ph type="sldNum" idx="12"/>
          </p:nvPr>
        </p:nvSpPr>
        <p:spPr/>
        <p:txBody>
          <a:bodyPr/>
          <a:lstStyle/>
          <a:p>
            <a:pPr marL="0" lvl="0" indent="0">
              <a:spcBef>
                <a:spcPts val="0"/>
              </a:spcBef>
              <a:buSzPct val="25000"/>
              <a:buNone/>
            </a:pPr>
            <a:fld id="{00000000-1234-1234-1234-123412341234}" type="slidenum">
              <a:rPr lang="en-US" smtClean="0"/>
              <a:t>15</a:t>
            </a:fld>
            <a:endParaRPr lang="en-US"/>
          </a:p>
        </p:txBody>
      </p:sp>
    </p:spTree>
    <p:extLst>
      <p:ext uri="{BB962C8B-B14F-4D97-AF65-F5344CB8AC3E}">
        <p14:creationId xmlns:p14="http://schemas.microsoft.com/office/powerpoint/2010/main" val="1247105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12C79-5616-4DDC-A31B-44D9F01D1815}"/>
              </a:ext>
            </a:extLst>
          </p:cNvPr>
          <p:cNvSpPr>
            <a:spLocks noGrp="1"/>
          </p:cNvSpPr>
          <p:nvPr>
            <p:ph type="title"/>
          </p:nvPr>
        </p:nvSpPr>
        <p:spPr>
          <a:xfrm>
            <a:off x="179511" y="274637"/>
            <a:ext cx="8712967" cy="864846"/>
          </a:xfrm>
        </p:spPr>
        <p:txBody>
          <a:bodyPr/>
          <a:lstStyle/>
          <a:p>
            <a:r>
              <a:rPr lang="en-CA" sz="2800" dirty="0"/>
              <a:t>Real-life estimates of damages</a:t>
            </a:r>
          </a:p>
        </p:txBody>
      </p:sp>
      <p:sp>
        <p:nvSpPr>
          <p:cNvPr id="3" name="Text Placeholder 2">
            <a:extLst>
              <a:ext uri="{FF2B5EF4-FFF2-40B4-BE49-F238E27FC236}">
                <a16:creationId xmlns:a16="http://schemas.microsoft.com/office/drawing/2014/main" id="{75498B3B-92E3-4EBF-B5C3-D0490DFD42A6}"/>
              </a:ext>
            </a:extLst>
          </p:cNvPr>
          <p:cNvSpPr>
            <a:spLocks noGrp="1"/>
          </p:cNvSpPr>
          <p:nvPr>
            <p:ph type="body" idx="1"/>
          </p:nvPr>
        </p:nvSpPr>
        <p:spPr>
          <a:xfrm>
            <a:off x="179511" y="1856935"/>
            <a:ext cx="8507289" cy="4269228"/>
          </a:xfrm>
        </p:spPr>
        <p:txBody>
          <a:bodyPr/>
          <a:lstStyle/>
          <a:p>
            <a:pPr indent="-342900"/>
            <a:r>
              <a:rPr lang="en-CA" sz="2400" dirty="0"/>
              <a:t>Several Canadian studies have been done on the effects of ground-level ozone on crops. </a:t>
            </a:r>
          </a:p>
          <a:p>
            <a:pPr indent="-342900"/>
            <a:r>
              <a:rPr lang="en-CA" sz="2400" dirty="0"/>
              <a:t>Ozone is seen as the most damaging air pollutant to crops in Canada, impairing the growth and yields of sensitive plants. </a:t>
            </a:r>
          </a:p>
          <a:p>
            <a:pPr indent="-342900"/>
            <a:r>
              <a:rPr lang="en-CA" sz="2400" dirty="0"/>
              <a:t>The value of reduced crop yields per year in southern Ontario ranges from $17-million to $70-million, depending on the year chosen. The reason the range is so large is that the number of severe ozone days varies per year. </a:t>
            </a:r>
          </a:p>
          <a:p>
            <a:pPr indent="-342900"/>
            <a:r>
              <a:rPr lang="en-CA" sz="2400" dirty="0"/>
              <a:t>Lost production in the Fraser Valley of B.C. is estimated at $8.8-million annually.</a:t>
            </a:r>
          </a:p>
        </p:txBody>
      </p:sp>
      <p:sp>
        <p:nvSpPr>
          <p:cNvPr id="4" name="Slide Number Placeholder 3">
            <a:extLst>
              <a:ext uri="{FF2B5EF4-FFF2-40B4-BE49-F238E27FC236}">
                <a16:creationId xmlns:a16="http://schemas.microsoft.com/office/drawing/2014/main" id="{3BB958A2-E2B5-4E6A-B1EA-7403D456D88B}"/>
              </a:ext>
            </a:extLst>
          </p:cNvPr>
          <p:cNvSpPr>
            <a:spLocks noGrp="1"/>
          </p:cNvSpPr>
          <p:nvPr>
            <p:ph type="sldNum" idx="12"/>
          </p:nvPr>
        </p:nvSpPr>
        <p:spPr/>
        <p:txBody>
          <a:bodyPr/>
          <a:lstStyle/>
          <a:p>
            <a:pPr marL="0" lvl="0" indent="0">
              <a:spcBef>
                <a:spcPts val="0"/>
              </a:spcBef>
              <a:buSzPct val="25000"/>
              <a:buNone/>
            </a:pPr>
            <a:fld id="{00000000-1234-1234-1234-123412341234}" type="slidenum">
              <a:rPr lang="en-US" smtClean="0"/>
              <a:t>16</a:t>
            </a:fld>
            <a:endParaRPr lang="en-US"/>
          </a:p>
        </p:txBody>
      </p:sp>
    </p:spTree>
    <p:extLst>
      <p:ext uri="{BB962C8B-B14F-4D97-AF65-F5344CB8AC3E}">
        <p14:creationId xmlns:p14="http://schemas.microsoft.com/office/powerpoint/2010/main" val="3388730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2FCA-EE4A-4624-B98E-AF0B7E124D15}"/>
              </a:ext>
            </a:extLst>
          </p:cNvPr>
          <p:cNvSpPr>
            <a:spLocks noGrp="1"/>
          </p:cNvSpPr>
          <p:nvPr>
            <p:ph type="title"/>
          </p:nvPr>
        </p:nvSpPr>
        <p:spPr>
          <a:xfrm>
            <a:off x="179511" y="274637"/>
            <a:ext cx="8712967" cy="921117"/>
          </a:xfrm>
        </p:spPr>
        <p:txBody>
          <a:bodyPr/>
          <a:lstStyle/>
          <a:p>
            <a:r>
              <a:rPr lang="en-CA" sz="3200" dirty="0"/>
              <a:t>Consumer Surplus</a:t>
            </a:r>
          </a:p>
        </p:txBody>
      </p:sp>
      <p:sp>
        <p:nvSpPr>
          <p:cNvPr id="3" name="Text Placeholder 2">
            <a:extLst>
              <a:ext uri="{FF2B5EF4-FFF2-40B4-BE49-F238E27FC236}">
                <a16:creationId xmlns:a16="http://schemas.microsoft.com/office/drawing/2014/main" id="{63CE955F-C80F-4FFE-BE2B-7BA7EDA66B8B}"/>
              </a:ext>
            </a:extLst>
          </p:cNvPr>
          <p:cNvSpPr>
            <a:spLocks noGrp="1"/>
          </p:cNvSpPr>
          <p:nvPr>
            <p:ph type="body" idx="1"/>
          </p:nvPr>
        </p:nvSpPr>
        <p:spPr/>
        <p:txBody>
          <a:bodyPr/>
          <a:lstStyle/>
          <a:p>
            <a:pPr marL="203200" indent="0">
              <a:buNone/>
            </a:pPr>
            <a:r>
              <a:rPr lang="en-CA" sz="2400" b="1" dirty="0">
                <a:latin typeface="Calibri" panose="020F0502020204030204" pitchFamily="34" charset="0"/>
                <a:cs typeface="Calibri" panose="020F0502020204030204" pitchFamily="34" charset="0"/>
              </a:rPr>
              <a:t>Consumer surplus </a:t>
            </a:r>
            <a:r>
              <a:rPr lang="en-CA" sz="2400" dirty="0">
                <a:latin typeface="Calibri" panose="020F0502020204030204" pitchFamily="34" charset="0"/>
                <a:cs typeface="Calibri" panose="020F0502020204030204" pitchFamily="34" charset="0"/>
              </a:rPr>
              <a:t>is the difference between the consumer’s WTP for a good as represented by his demand curve and the market price of the good summed over all units of the good purchased.</a:t>
            </a:r>
          </a:p>
        </p:txBody>
      </p:sp>
      <p:sp>
        <p:nvSpPr>
          <p:cNvPr id="4" name="Slide Number Placeholder 3">
            <a:extLst>
              <a:ext uri="{FF2B5EF4-FFF2-40B4-BE49-F238E27FC236}">
                <a16:creationId xmlns:a16="http://schemas.microsoft.com/office/drawing/2014/main" id="{39388E5B-E480-4E3C-A245-EF1B2D92CA27}"/>
              </a:ext>
            </a:extLst>
          </p:cNvPr>
          <p:cNvSpPr>
            <a:spLocks noGrp="1"/>
          </p:cNvSpPr>
          <p:nvPr>
            <p:ph type="sldNum" idx="12"/>
          </p:nvPr>
        </p:nvSpPr>
        <p:spPr/>
        <p:txBody>
          <a:bodyPr/>
          <a:lstStyle/>
          <a:p>
            <a:pPr marL="0" lvl="0" indent="0">
              <a:spcBef>
                <a:spcPts val="0"/>
              </a:spcBef>
              <a:buSzPct val="25000"/>
              <a:buNone/>
            </a:pPr>
            <a:fld id="{00000000-1234-1234-1234-123412341234}" type="slidenum">
              <a:rPr lang="en-US" smtClean="0"/>
              <a:t>17</a:t>
            </a:fld>
            <a:endParaRPr lang="en-US"/>
          </a:p>
        </p:txBody>
      </p:sp>
    </p:spTree>
    <p:extLst>
      <p:ext uri="{BB962C8B-B14F-4D97-AF65-F5344CB8AC3E}">
        <p14:creationId xmlns:p14="http://schemas.microsoft.com/office/powerpoint/2010/main" val="151406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179511" y="274637"/>
            <a:ext cx="8712967" cy="834635"/>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200" dirty="0">
                <a:solidFill>
                  <a:schemeClr val="dk1"/>
                </a:solidFill>
                <a:latin typeface="Calibri"/>
                <a:ea typeface="Calibri"/>
                <a:cs typeface="Calibri"/>
                <a:sym typeface="Calibri"/>
              </a:rPr>
              <a:t>Deriving Consumer Surplus for a Public Good</a:t>
            </a:r>
          </a:p>
        </p:txBody>
      </p:sp>
      <p:sp>
        <p:nvSpPr>
          <p:cNvPr id="143" name="Shape 143"/>
          <p:cNvSpPr txBox="1"/>
          <p:nvPr/>
        </p:nvSpPr>
        <p:spPr>
          <a:xfrm>
            <a:off x="539552" y="6237312"/>
            <a:ext cx="201622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LO</a:t>
            </a:r>
            <a:r>
              <a:rPr lang="en-US" sz="1800">
                <a:solidFill>
                  <a:schemeClr val="dk1"/>
                </a:solidFill>
                <a:latin typeface="Calibri"/>
                <a:ea typeface="Calibri"/>
                <a:cs typeface="Calibri"/>
                <a:sym typeface="Calibri"/>
              </a:rPr>
              <a:t>3</a:t>
            </a:r>
          </a:p>
        </p:txBody>
      </p:sp>
      <p:sp>
        <p:nvSpPr>
          <p:cNvPr id="2" name="Rectangle 1"/>
          <p:cNvSpPr/>
          <p:nvPr/>
        </p:nvSpPr>
        <p:spPr>
          <a:xfrm>
            <a:off x="5692214" y="1407769"/>
            <a:ext cx="3204451" cy="4708981"/>
          </a:xfrm>
          <a:prstGeom prst="rect">
            <a:avLst/>
          </a:prstGeom>
        </p:spPr>
        <p:txBody>
          <a:bodyPr wrap="square">
            <a:spAutoFit/>
          </a:bodyPr>
          <a:lstStyle/>
          <a:p>
            <a:pPr marL="457200" lvl="0" indent="-381000">
              <a:buClr>
                <a:srgbClr val="000000"/>
              </a:buClr>
              <a:buSzPct val="100000"/>
              <a:buFont typeface="Calibri"/>
              <a:buChar char="●"/>
            </a:pPr>
            <a:r>
              <a:rPr lang="en-US" sz="2000" dirty="0">
                <a:latin typeface="Calibri"/>
                <a:ea typeface="Calibri"/>
                <a:cs typeface="Calibri"/>
                <a:sym typeface="Calibri"/>
              </a:rPr>
              <a:t>Figure shows that people are willing to pay $3 for the fourth unit of environmental quality but only $2 for the sixth. The change in consumer surplus from 4 to 6 units is the area under the demand curve (a + b). It is equal to $5.</a:t>
            </a:r>
          </a:p>
          <a:p>
            <a:pPr marL="457200" lvl="0" indent="-381000">
              <a:buClr>
                <a:srgbClr val="000000"/>
              </a:buClr>
              <a:buSzPct val="100000"/>
              <a:buFont typeface="Calibri"/>
              <a:buChar char="●"/>
            </a:pPr>
            <a:r>
              <a:rPr lang="en-US" sz="2000" dirty="0">
                <a:latin typeface="Calibri"/>
                <a:ea typeface="Calibri"/>
                <a:cs typeface="Calibri"/>
                <a:sym typeface="Calibri"/>
              </a:rPr>
              <a:t>This allows WTP to be inferred since there is no market available for people to trade units of environmental quality.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1" y="1716724"/>
            <a:ext cx="5512703" cy="3964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a:extLst>
              <a:ext uri="{FF2B5EF4-FFF2-40B4-BE49-F238E27FC236}">
                <a16:creationId xmlns:a16="http://schemas.microsoft.com/office/drawing/2014/main" id="{D9FE1C37-2602-41AC-ABA6-58BEAF565401}"/>
              </a:ext>
            </a:extLst>
          </p:cNvPr>
          <p:cNvSpPr txBox="1"/>
          <p:nvPr/>
        </p:nvSpPr>
        <p:spPr>
          <a:xfrm flipH="1">
            <a:off x="2644726" y="2236763"/>
            <a:ext cx="2405576" cy="461665"/>
          </a:xfrm>
          <a:prstGeom prst="rect">
            <a:avLst/>
          </a:prstGeom>
          <a:noFill/>
        </p:spPr>
        <p:txBody>
          <a:bodyPr wrap="square" rtlCol="0">
            <a:spAutoFit/>
          </a:bodyPr>
          <a:lstStyle/>
          <a:p>
            <a:r>
              <a:rPr lang="en-CA" sz="2400" dirty="0"/>
              <a:t>P = 5 – 0.5Qd</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270F-E8A6-4260-B056-9623C6B7F02D}"/>
              </a:ext>
            </a:extLst>
          </p:cNvPr>
          <p:cNvSpPr>
            <a:spLocks noGrp="1"/>
          </p:cNvSpPr>
          <p:nvPr>
            <p:ph type="title"/>
          </p:nvPr>
        </p:nvSpPr>
        <p:spPr/>
        <p:txBody>
          <a:bodyPr/>
          <a:lstStyle/>
          <a:p>
            <a:r>
              <a:rPr lang="en-CA" sz="3200" dirty="0"/>
              <a:t>Example</a:t>
            </a:r>
          </a:p>
        </p:txBody>
      </p:sp>
      <p:sp>
        <p:nvSpPr>
          <p:cNvPr id="3" name="Text Placeholder 2">
            <a:extLst>
              <a:ext uri="{FF2B5EF4-FFF2-40B4-BE49-F238E27FC236}">
                <a16:creationId xmlns:a16="http://schemas.microsoft.com/office/drawing/2014/main" id="{1F683C3F-EE3C-42CE-8B64-2B04FFEA5BF0}"/>
              </a:ext>
            </a:extLst>
          </p:cNvPr>
          <p:cNvSpPr>
            <a:spLocks noGrp="1"/>
          </p:cNvSpPr>
          <p:nvPr>
            <p:ph type="body" idx="1"/>
          </p:nvPr>
        </p:nvSpPr>
        <p:spPr/>
        <p:txBody>
          <a:bodyPr/>
          <a:lstStyle/>
          <a:p>
            <a:pPr marL="203200" indent="0">
              <a:buNone/>
            </a:pPr>
            <a:r>
              <a:rPr lang="en-US" sz="2400" dirty="0"/>
              <a:t>If the inverse demand equation for a market good is equal to: P</a:t>
            </a:r>
            <a:r>
              <a:rPr lang="en-US" sz="2400" baseline="30000" dirty="0"/>
              <a:t>D</a:t>
            </a:r>
            <a:r>
              <a:rPr lang="en-US" sz="2400" dirty="0"/>
              <a:t> = 105 - 0.5Q</a:t>
            </a:r>
            <a:r>
              <a:rPr lang="en-US" sz="2400" baseline="30000" dirty="0"/>
              <a:t>D</a:t>
            </a:r>
            <a:r>
              <a:rPr lang="en-US" sz="2400" dirty="0"/>
              <a:t>. What is the consumer surplus associated with consumption of 20 units of the good? </a:t>
            </a:r>
          </a:p>
          <a:p>
            <a:pPr marL="203200" indent="0">
              <a:buNone/>
            </a:pPr>
            <a:endParaRPr lang="en-US" sz="2400" dirty="0"/>
          </a:p>
          <a:p>
            <a:pPr marL="203200" indent="0">
              <a:buNone/>
            </a:pPr>
            <a:endParaRPr lang="en-US" sz="2400" dirty="0"/>
          </a:p>
          <a:p>
            <a:pPr marL="203200" indent="0">
              <a:buNone/>
            </a:pPr>
            <a:r>
              <a:rPr lang="en-US" sz="2400" dirty="0"/>
              <a:t>When 20 units are consumed, the price will be $95. Consumer surplus will be equal to the area of a triangle with height 10 and width 20 which is $100.</a:t>
            </a:r>
            <a:endParaRPr lang="en-CA" sz="2400" dirty="0"/>
          </a:p>
          <a:p>
            <a:pPr marL="203200" indent="0">
              <a:buNone/>
            </a:pPr>
            <a:endParaRPr lang="en-CA" sz="2400" dirty="0"/>
          </a:p>
          <a:p>
            <a:endParaRPr lang="en-CA" sz="2400" dirty="0"/>
          </a:p>
        </p:txBody>
      </p:sp>
      <p:sp>
        <p:nvSpPr>
          <p:cNvPr id="4" name="Slide Number Placeholder 3">
            <a:extLst>
              <a:ext uri="{FF2B5EF4-FFF2-40B4-BE49-F238E27FC236}">
                <a16:creationId xmlns:a16="http://schemas.microsoft.com/office/drawing/2014/main" id="{57333933-9D0A-453B-B3B3-77A701FBB300}"/>
              </a:ext>
            </a:extLst>
          </p:cNvPr>
          <p:cNvSpPr>
            <a:spLocks noGrp="1"/>
          </p:cNvSpPr>
          <p:nvPr>
            <p:ph type="sldNum" idx="12"/>
          </p:nvPr>
        </p:nvSpPr>
        <p:spPr/>
        <p:txBody>
          <a:bodyPr/>
          <a:lstStyle/>
          <a:p>
            <a:pPr marL="0" lvl="0" indent="0">
              <a:spcBef>
                <a:spcPts val="0"/>
              </a:spcBef>
              <a:buSzPct val="25000"/>
              <a:buNone/>
            </a:pPr>
            <a:fld id="{00000000-1234-1234-1234-123412341234}" type="slidenum">
              <a:rPr lang="en-US" smtClean="0"/>
              <a:t>19</a:t>
            </a:fld>
            <a:endParaRPr lang="en-US"/>
          </a:p>
        </p:txBody>
      </p:sp>
    </p:spTree>
    <p:extLst>
      <p:ext uri="{BB962C8B-B14F-4D97-AF65-F5344CB8AC3E}">
        <p14:creationId xmlns:p14="http://schemas.microsoft.com/office/powerpoint/2010/main" val="3918693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179511" y="246927"/>
            <a:ext cx="8712967" cy="875291"/>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600" b="0" i="0" u="none" strike="noStrike" cap="none" baseline="0">
                <a:solidFill>
                  <a:schemeClr val="dk1"/>
                </a:solidFill>
                <a:latin typeface="Calibri"/>
                <a:ea typeface="Calibri"/>
                <a:cs typeface="Calibri"/>
                <a:sym typeface="Calibri"/>
              </a:rPr>
              <a:t>Learning Objectives</a:t>
            </a:r>
          </a:p>
        </p:txBody>
      </p:sp>
      <p:sp>
        <p:nvSpPr>
          <p:cNvPr id="95" name="Shape 95"/>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457200" marR="0" lvl="0" indent="-381000" algn="l" rtl="0">
              <a:lnSpc>
                <a:spcPct val="110000"/>
              </a:lnSpc>
              <a:spcBef>
                <a:spcPts val="0"/>
              </a:spcBef>
              <a:spcAft>
                <a:spcPts val="0"/>
              </a:spcAft>
              <a:buClr>
                <a:schemeClr val="dk1"/>
              </a:buClr>
              <a:buSzPct val="100000"/>
              <a:buFont typeface="Calibri"/>
              <a:buAutoNum type="arabicPeriod"/>
            </a:pPr>
            <a:r>
              <a:rPr lang="en-US" sz="2400" dirty="0">
                <a:solidFill>
                  <a:schemeClr val="dk1"/>
                </a:solidFill>
                <a:latin typeface="Calibri"/>
                <a:ea typeface="Calibri"/>
                <a:cs typeface="Calibri"/>
                <a:sym typeface="Calibri"/>
              </a:rPr>
              <a:t> Distinguish between </a:t>
            </a:r>
            <a:r>
              <a:rPr lang="en-US" sz="2400" u="sng" dirty="0">
                <a:solidFill>
                  <a:schemeClr val="dk1"/>
                </a:solidFill>
                <a:latin typeface="Calibri"/>
                <a:ea typeface="Calibri"/>
                <a:cs typeface="Calibri"/>
                <a:sym typeface="Calibri"/>
              </a:rPr>
              <a:t>direct</a:t>
            </a:r>
            <a:r>
              <a:rPr lang="en-US" sz="2400" dirty="0">
                <a:solidFill>
                  <a:schemeClr val="dk1"/>
                </a:solidFill>
                <a:latin typeface="Calibri"/>
                <a:ea typeface="Calibri"/>
                <a:cs typeface="Calibri"/>
                <a:sym typeface="Calibri"/>
              </a:rPr>
              <a:t> and </a:t>
            </a:r>
            <a:r>
              <a:rPr lang="en-US" sz="2400" u="sng" dirty="0">
                <a:solidFill>
                  <a:schemeClr val="dk1"/>
                </a:solidFill>
                <a:latin typeface="Calibri"/>
                <a:ea typeface="Calibri"/>
                <a:cs typeface="Calibri"/>
                <a:sym typeface="Calibri"/>
              </a:rPr>
              <a:t>indirect</a:t>
            </a:r>
            <a:r>
              <a:rPr lang="en-US" sz="2400" dirty="0">
                <a:solidFill>
                  <a:schemeClr val="dk1"/>
                </a:solidFill>
                <a:latin typeface="Calibri"/>
                <a:ea typeface="Calibri"/>
                <a:cs typeface="Calibri"/>
                <a:sym typeface="Calibri"/>
              </a:rPr>
              <a:t> methods of calculating the </a:t>
            </a:r>
            <a:r>
              <a:rPr lang="en-US" sz="2400" b="1" dirty="0">
                <a:solidFill>
                  <a:schemeClr val="dk1"/>
                </a:solidFill>
                <a:latin typeface="Calibri"/>
                <a:ea typeface="Calibri"/>
                <a:cs typeface="Calibri"/>
                <a:sym typeface="Calibri"/>
              </a:rPr>
              <a:t>Willingness To Pay </a:t>
            </a:r>
            <a:r>
              <a:rPr lang="en-US" sz="2400" dirty="0">
                <a:solidFill>
                  <a:schemeClr val="dk1"/>
                </a:solidFill>
                <a:latin typeface="Calibri"/>
                <a:ea typeface="Calibri"/>
                <a:cs typeface="Calibri"/>
                <a:sym typeface="Calibri"/>
              </a:rPr>
              <a:t>(WTP) for improvements in environmental quality.</a:t>
            </a:r>
          </a:p>
          <a:p>
            <a:pPr marL="457200" marR="0" lvl="0" indent="-381000" algn="l" rtl="0">
              <a:lnSpc>
                <a:spcPct val="110000"/>
              </a:lnSpc>
              <a:spcBef>
                <a:spcPts val="0"/>
              </a:spcBef>
              <a:spcAft>
                <a:spcPts val="0"/>
              </a:spcAft>
              <a:buClr>
                <a:schemeClr val="dk1"/>
              </a:buClr>
              <a:buSzPct val="100000"/>
              <a:buFont typeface="Calibri"/>
              <a:buAutoNum type="arabicPeriod"/>
            </a:pPr>
            <a:r>
              <a:rPr lang="en-US" sz="2400" dirty="0">
                <a:solidFill>
                  <a:schemeClr val="dk1"/>
                </a:solidFill>
                <a:latin typeface="Calibri"/>
                <a:ea typeface="Calibri"/>
                <a:cs typeface="Calibri"/>
                <a:sym typeface="Calibri"/>
              </a:rPr>
              <a:t> Explain the concept of </a:t>
            </a:r>
            <a:r>
              <a:rPr lang="en-US" sz="2400" b="1" dirty="0">
                <a:solidFill>
                  <a:schemeClr val="dk1"/>
                </a:solidFill>
                <a:latin typeface="Calibri"/>
                <a:ea typeface="Calibri"/>
                <a:cs typeface="Calibri"/>
                <a:sym typeface="Calibri"/>
              </a:rPr>
              <a:t>producer surplus </a:t>
            </a:r>
            <a:r>
              <a:rPr lang="en-US" sz="2400" dirty="0">
                <a:solidFill>
                  <a:schemeClr val="dk1"/>
                </a:solidFill>
                <a:latin typeface="Calibri"/>
                <a:ea typeface="Calibri"/>
                <a:cs typeface="Calibri"/>
                <a:sym typeface="Calibri"/>
              </a:rPr>
              <a:t>and how to calculate it graphically.</a:t>
            </a:r>
          </a:p>
          <a:p>
            <a:pPr marL="457200" marR="0" lvl="0" indent="-381000" algn="l" rtl="0">
              <a:lnSpc>
                <a:spcPct val="110000"/>
              </a:lnSpc>
              <a:spcBef>
                <a:spcPts val="0"/>
              </a:spcBef>
              <a:spcAft>
                <a:spcPts val="0"/>
              </a:spcAft>
              <a:buClr>
                <a:schemeClr val="dk1"/>
              </a:buClr>
              <a:buSzPct val="100000"/>
              <a:buFont typeface="Calibri"/>
              <a:buAutoNum type="arabicPeriod"/>
            </a:pPr>
            <a:r>
              <a:rPr lang="en-US" sz="2400" dirty="0">
                <a:solidFill>
                  <a:schemeClr val="dk1"/>
                </a:solidFill>
                <a:latin typeface="Calibri"/>
                <a:ea typeface="Calibri"/>
                <a:cs typeface="Calibri"/>
                <a:sym typeface="Calibri"/>
              </a:rPr>
              <a:t> Explain the concept of </a:t>
            </a:r>
            <a:r>
              <a:rPr lang="en-US" sz="2400" b="1" dirty="0">
                <a:solidFill>
                  <a:schemeClr val="dk1"/>
                </a:solidFill>
                <a:latin typeface="Calibri"/>
                <a:ea typeface="Calibri"/>
                <a:cs typeface="Calibri"/>
                <a:sym typeface="Calibri"/>
              </a:rPr>
              <a:t>consumer surplus </a:t>
            </a:r>
            <a:r>
              <a:rPr lang="en-US" sz="2400" dirty="0">
                <a:solidFill>
                  <a:schemeClr val="dk1"/>
                </a:solidFill>
                <a:latin typeface="Calibri"/>
                <a:ea typeface="Calibri"/>
                <a:cs typeface="Calibri"/>
                <a:sym typeface="Calibri"/>
              </a:rPr>
              <a:t>and how to calculate it graphically for a market good and a public good.</a:t>
            </a:r>
          </a:p>
          <a:p>
            <a:pPr marL="457200" marR="0" lvl="0" indent="-381000" algn="l" rtl="0">
              <a:lnSpc>
                <a:spcPct val="110000"/>
              </a:lnSpc>
              <a:spcBef>
                <a:spcPts val="0"/>
              </a:spcBef>
              <a:spcAft>
                <a:spcPts val="0"/>
              </a:spcAft>
              <a:buClr>
                <a:schemeClr val="dk1"/>
              </a:buClr>
              <a:buSzPct val="100000"/>
              <a:buFont typeface="Calibri"/>
              <a:buAutoNum type="arabicPeriod"/>
            </a:pPr>
            <a:r>
              <a:rPr lang="en-US" sz="2400" dirty="0">
                <a:solidFill>
                  <a:schemeClr val="dk1"/>
                </a:solidFill>
                <a:latin typeface="Calibri"/>
                <a:ea typeface="Calibri"/>
                <a:cs typeface="Calibri"/>
                <a:sym typeface="Calibri"/>
              </a:rPr>
              <a:t>Describe four methods of </a:t>
            </a:r>
            <a:r>
              <a:rPr lang="en-US" sz="2400" b="1" dirty="0">
                <a:solidFill>
                  <a:schemeClr val="dk1"/>
                </a:solidFill>
                <a:latin typeface="Calibri"/>
                <a:ea typeface="Calibri"/>
                <a:cs typeface="Calibri"/>
                <a:sym typeface="Calibri"/>
              </a:rPr>
              <a:t>imputing WTP </a:t>
            </a:r>
            <a:r>
              <a:rPr lang="en-US" sz="2400" dirty="0">
                <a:solidFill>
                  <a:schemeClr val="dk1"/>
                </a:solidFill>
                <a:latin typeface="Calibri"/>
                <a:ea typeface="Calibri"/>
                <a:cs typeface="Calibri"/>
                <a:sym typeface="Calibri"/>
              </a:rPr>
              <a:t>for improvements in environmental quality.</a:t>
            </a:r>
          </a:p>
          <a:p>
            <a:pPr marL="457200" marR="0" lvl="0" indent="-381000" algn="l" rtl="0">
              <a:lnSpc>
                <a:spcPct val="110000"/>
              </a:lnSpc>
              <a:spcBef>
                <a:spcPts val="0"/>
              </a:spcBef>
              <a:spcAft>
                <a:spcPts val="0"/>
              </a:spcAft>
              <a:buClr>
                <a:schemeClr val="dk1"/>
              </a:buClr>
              <a:buSzPct val="100000"/>
              <a:buFont typeface="Calibri"/>
              <a:buAutoNum type="arabicPeriod"/>
            </a:pPr>
            <a:r>
              <a:rPr lang="en-US" sz="2400" dirty="0">
                <a:solidFill>
                  <a:schemeClr val="dk1"/>
                </a:solidFill>
                <a:latin typeface="Calibri"/>
                <a:ea typeface="Calibri"/>
                <a:cs typeface="Calibri"/>
                <a:sym typeface="Calibri"/>
              </a:rPr>
              <a:t>Explain why Willingness To Accept (WTA) estimates generally exceed those of WTP.</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00E1D-175A-43FC-96E6-90E1E633C865}"/>
              </a:ext>
            </a:extLst>
          </p:cNvPr>
          <p:cNvSpPr>
            <a:spLocks noGrp="1"/>
          </p:cNvSpPr>
          <p:nvPr>
            <p:ph type="title"/>
          </p:nvPr>
        </p:nvSpPr>
        <p:spPr/>
        <p:txBody>
          <a:bodyPr/>
          <a:lstStyle/>
          <a:p>
            <a:r>
              <a:rPr lang="en-CA" sz="3200" dirty="0"/>
              <a:t>Let’s practice!</a:t>
            </a:r>
          </a:p>
        </p:txBody>
      </p:sp>
      <p:sp>
        <p:nvSpPr>
          <p:cNvPr id="3" name="Text Placeholder 2">
            <a:extLst>
              <a:ext uri="{FF2B5EF4-FFF2-40B4-BE49-F238E27FC236}">
                <a16:creationId xmlns:a16="http://schemas.microsoft.com/office/drawing/2014/main" id="{C057A47D-9158-405F-B396-F5C9F9871A34}"/>
              </a:ext>
            </a:extLst>
          </p:cNvPr>
          <p:cNvSpPr>
            <a:spLocks noGrp="1"/>
          </p:cNvSpPr>
          <p:nvPr>
            <p:ph type="body" idx="1"/>
          </p:nvPr>
        </p:nvSpPr>
        <p:spPr/>
        <p:txBody>
          <a:bodyPr/>
          <a:lstStyle/>
          <a:p>
            <a:r>
              <a:rPr lang="en-CA" sz="2800" dirty="0"/>
              <a:t>Exercise 7-18</a:t>
            </a:r>
          </a:p>
        </p:txBody>
      </p:sp>
      <p:sp>
        <p:nvSpPr>
          <p:cNvPr id="4" name="Slide Number Placeholder 3">
            <a:extLst>
              <a:ext uri="{FF2B5EF4-FFF2-40B4-BE49-F238E27FC236}">
                <a16:creationId xmlns:a16="http://schemas.microsoft.com/office/drawing/2014/main" id="{D559C175-2166-4BA7-99A4-A765A136CD3F}"/>
              </a:ext>
            </a:extLst>
          </p:cNvPr>
          <p:cNvSpPr>
            <a:spLocks noGrp="1"/>
          </p:cNvSpPr>
          <p:nvPr>
            <p:ph type="sldNum" idx="12"/>
          </p:nvPr>
        </p:nvSpPr>
        <p:spPr/>
        <p:txBody>
          <a:bodyPr/>
          <a:lstStyle/>
          <a:p>
            <a:pPr marL="0" lvl="0" indent="0">
              <a:spcBef>
                <a:spcPts val="0"/>
              </a:spcBef>
              <a:buSzPct val="25000"/>
              <a:buNone/>
            </a:pPr>
            <a:fld id="{00000000-1234-1234-1234-123412341234}" type="slidenum">
              <a:rPr lang="en-US" smtClean="0"/>
              <a:t>20</a:t>
            </a:fld>
            <a:endParaRPr lang="en-US"/>
          </a:p>
        </p:txBody>
      </p:sp>
    </p:spTree>
    <p:extLst>
      <p:ext uri="{BB962C8B-B14F-4D97-AF65-F5344CB8AC3E}">
        <p14:creationId xmlns:p14="http://schemas.microsoft.com/office/powerpoint/2010/main" val="4251883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7C443-32FB-443B-8C5F-40CAB971B229}"/>
              </a:ext>
            </a:extLst>
          </p:cNvPr>
          <p:cNvSpPr>
            <a:spLocks noGrp="1"/>
          </p:cNvSpPr>
          <p:nvPr>
            <p:ph type="title"/>
          </p:nvPr>
        </p:nvSpPr>
        <p:spPr>
          <a:xfrm>
            <a:off x="179511" y="274637"/>
            <a:ext cx="8712967" cy="949252"/>
          </a:xfrm>
        </p:spPr>
        <p:txBody>
          <a:bodyPr/>
          <a:lstStyle/>
          <a:p>
            <a:r>
              <a:rPr lang="en-CA" sz="3200" dirty="0"/>
              <a:t>Problems with Direct Damage Measures</a:t>
            </a:r>
          </a:p>
        </p:txBody>
      </p:sp>
      <p:sp>
        <p:nvSpPr>
          <p:cNvPr id="3" name="Text Placeholder 2">
            <a:extLst>
              <a:ext uri="{FF2B5EF4-FFF2-40B4-BE49-F238E27FC236}">
                <a16:creationId xmlns:a16="http://schemas.microsoft.com/office/drawing/2014/main" id="{4796CB5D-746E-4930-91F1-CD6F85BF3C1C}"/>
              </a:ext>
            </a:extLst>
          </p:cNvPr>
          <p:cNvSpPr>
            <a:spLocks noGrp="1"/>
          </p:cNvSpPr>
          <p:nvPr>
            <p:ph type="body" idx="1"/>
          </p:nvPr>
        </p:nvSpPr>
        <p:spPr/>
        <p:txBody>
          <a:bodyPr/>
          <a:lstStyle/>
          <a:p>
            <a:pPr marL="182563" indent="-182563"/>
            <a:r>
              <a:rPr lang="en-CA" sz="2400" dirty="0"/>
              <a:t>  Direct damages estimates are almost always seriously incomplete and underestimate total damages.</a:t>
            </a:r>
          </a:p>
          <a:p>
            <a:endParaRPr lang="en-CA" sz="2400" dirty="0"/>
          </a:p>
        </p:txBody>
      </p:sp>
      <p:sp>
        <p:nvSpPr>
          <p:cNvPr id="4" name="Slide Number Placeholder 3">
            <a:extLst>
              <a:ext uri="{FF2B5EF4-FFF2-40B4-BE49-F238E27FC236}">
                <a16:creationId xmlns:a16="http://schemas.microsoft.com/office/drawing/2014/main" id="{761025B2-0CA5-4D56-8438-72CFA5C4E11D}"/>
              </a:ext>
            </a:extLst>
          </p:cNvPr>
          <p:cNvSpPr>
            <a:spLocks noGrp="1"/>
          </p:cNvSpPr>
          <p:nvPr>
            <p:ph type="sldNum" idx="12"/>
          </p:nvPr>
        </p:nvSpPr>
        <p:spPr/>
        <p:txBody>
          <a:bodyPr/>
          <a:lstStyle/>
          <a:p>
            <a:pPr marL="0" lvl="0" indent="0">
              <a:spcBef>
                <a:spcPts val="0"/>
              </a:spcBef>
              <a:buSzPct val="25000"/>
              <a:buNone/>
            </a:pPr>
            <a:fld id="{00000000-1234-1234-1234-123412341234}" type="slidenum">
              <a:rPr lang="en-US" smtClean="0"/>
              <a:t>21</a:t>
            </a:fld>
            <a:endParaRPr lang="en-US"/>
          </a:p>
        </p:txBody>
      </p:sp>
    </p:spTree>
    <p:extLst>
      <p:ext uri="{BB962C8B-B14F-4D97-AF65-F5344CB8AC3E}">
        <p14:creationId xmlns:p14="http://schemas.microsoft.com/office/powerpoint/2010/main" val="2017662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215524" y="227012"/>
            <a:ext cx="8712899" cy="822299"/>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200" dirty="0">
                <a:solidFill>
                  <a:schemeClr val="dk1"/>
                </a:solidFill>
                <a:latin typeface="Calibri"/>
                <a:ea typeface="Calibri"/>
                <a:cs typeface="Calibri"/>
                <a:sym typeface="Calibri"/>
              </a:rPr>
              <a:t>Methods of Imputing WTP</a:t>
            </a:r>
          </a:p>
        </p:txBody>
      </p:sp>
      <p:sp>
        <p:nvSpPr>
          <p:cNvPr id="158" name="Shape 158"/>
          <p:cNvSpPr txBox="1">
            <a:spLocks noGrp="1"/>
          </p:cNvSpPr>
          <p:nvPr>
            <p:ph type="body" idx="1"/>
          </p:nvPr>
        </p:nvSpPr>
        <p:spPr>
          <a:xfrm>
            <a:off x="457175" y="1828800"/>
            <a:ext cx="8229600" cy="4297500"/>
          </a:xfrm>
          <a:prstGeom prst="rect">
            <a:avLst/>
          </a:prstGeom>
          <a:noFill/>
          <a:ln>
            <a:noFill/>
          </a:ln>
        </p:spPr>
        <p:txBody>
          <a:bodyPr lIns="91425" tIns="45700" rIns="91425" bIns="45700" anchor="t" anchorCtr="0">
            <a:noAutofit/>
          </a:bodyPr>
          <a:lstStyle/>
          <a:p>
            <a:pPr marL="203200" indent="0">
              <a:buNone/>
            </a:pPr>
            <a:r>
              <a:rPr lang="en-US" sz="2400" dirty="0">
                <a:solidFill>
                  <a:schemeClr val="dk1"/>
                </a:solidFill>
                <a:latin typeface="Calibri" panose="020F0502020204030204" pitchFamily="34" charset="0"/>
                <a:ea typeface="Calibri"/>
                <a:cs typeface="Calibri" panose="020F0502020204030204" pitchFamily="34" charset="0"/>
                <a:sym typeface="Calibri"/>
              </a:rPr>
              <a:t>There are 4 ways of </a:t>
            </a:r>
            <a:r>
              <a:rPr lang="en-CA" sz="2400" dirty="0">
                <a:latin typeface="Calibri" panose="020F0502020204030204" pitchFamily="34" charset="0"/>
                <a:cs typeface="Calibri" panose="020F0502020204030204" pitchFamily="34" charset="0"/>
              </a:rPr>
              <a:t>finding out how much people are WTP for improvements in environmental quality:</a:t>
            </a:r>
          </a:p>
          <a:p>
            <a:endParaRPr lang="en-US" sz="2400" dirty="0">
              <a:solidFill>
                <a:schemeClr val="dk1"/>
              </a:solidFill>
              <a:latin typeface="Calibri" panose="020F0502020204030204" pitchFamily="34" charset="0"/>
              <a:ea typeface="Calibri"/>
              <a:cs typeface="Calibri" panose="020F0502020204030204" pitchFamily="34" charset="0"/>
              <a:sym typeface="Calibri"/>
            </a:endParaRPr>
          </a:p>
          <a:p>
            <a:pPr marL="633413" marR="0" lvl="0" indent="-330200" algn="l" rtl="0">
              <a:spcBef>
                <a:spcPts val="640"/>
              </a:spcBef>
              <a:buClr>
                <a:schemeClr val="dk1"/>
              </a:buClr>
              <a:buSzPct val="100000"/>
              <a:buFont typeface="Arial"/>
              <a:buChar char="•"/>
            </a:pPr>
            <a:r>
              <a:rPr lang="en-US" sz="2400" dirty="0">
                <a:solidFill>
                  <a:schemeClr val="dk1"/>
                </a:solidFill>
                <a:latin typeface="Calibri" panose="020F0502020204030204" pitchFamily="34" charset="0"/>
                <a:ea typeface="Calibri"/>
                <a:cs typeface="Calibri" panose="020F0502020204030204" pitchFamily="34" charset="0"/>
                <a:sym typeface="Calibri"/>
              </a:rPr>
              <a:t>Preventative or mitigation expenditures</a:t>
            </a:r>
          </a:p>
          <a:p>
            <a:pPr marL="633413" marR="0" lvl="0" indent="-330200" algn="l" rtl="0">
              <a:spcBef>
                <a:spcPts val="640"/>
              </a:spcBef>
              <a:buClr>
                <a:schemeClr val="dk1"/>
              </a:buClr>
              <a:buSzPct val="100000"/>
              <a:buFont typeface="Arial"/>
              <a:buChar char="•"/>
            </a:pPr>
            <a:r>
              <a:rPr lang="en-CA" sz="2400" dirty="0">
                <a:latin typeface="Calibri" panose="020F0502020204030204" pitchFamily="34" charset="0"/>
                <a:cs typeface="Calibri" panose="020F0502020204030204" pitchFamily="34" charset="0"/>
              </a:rPr>
              <a:t>Hedonic estimation</a:t>
            </a:r>
          </a:p>
          <a:p>
            <a:pPr marL="633413" marR="0" lvl="0" indent="-330200" algn="l" rtl="0">
              <a:spcBef>
                <a:spcPts val="640"/>
              </a:spcBef>
              <a:buClr>
                <a:schemeClr val="dk1"/>
              </a:buClr>
              <a:buSzPct val="100000"/>
              <a:buFont typeface="Arial"/>
              <a:buChar char="•"/>
            </a:pPr>
            <a:r>
              <a:rPr lang="en-CA" sz="2400" dirty="0">
                <a:latin typeface="Calibri" panose="020F0502020204030204" pitchFamily="34" charset="0"/>
                <a:cs typeface="Calibri" panose="020F0502020204030204" pitchFamily="34" charset="0"/>
              </a:rPr>
              <a:t>Surrogate markets</a:t>
            </a:r>
          </a:p>
          <a:p>
            <a:pPr marL="633413" marR="0" lvl="0" indent="-330200" algn="l" rtl="0">
              <a:spcBef>
                <a:spcPts val="640"/>
              </a:spcBef>
              <a:buClr>
                <a:schemeClr val="dk1"/>
              </a:buClr>
              <a:buSzPct val="100000"/>
              <a:buFont typeface="Arial"/>
              <a:buChar char="•"/>
            </a:pPr>
            <a:r>
              <a:rPr lang="en-CA" sz="2400" dirty="0">
                <a:latin typeface="Calibri" panose="020F0502020204030204" pitchFamily="34" charset="0"/>
                <a:cs typeface="Calibri" panose="020F0502020204030204" pitchFamily="34" charset="0"/>
              </a:rPr>
              <a:t>Contingent valuation</a:t>
            </a:r>
            <a:endParaRPr lang="en-US" sz="240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159" name="Shape 159"/>
          <p:cNvSpPr txBox="1">
            <a:spLocks noGrp="1"/>
          </p:cNvSpPr>
          <p:nvPr>
            <p:ph type="ftr" idx="11"/>
          </p:nvPr>
        </p:nvSpPr>
        <p:spPr>
          <a:xfrm>
            <a:off x="3124175" y="6490737"/>
            <a:ext cx="2895600" cy="365099"/>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baseline="0">
                <a:solidFill>
                  <a:srgbClr val="888888"/>
                </a:solidFill>
                <a:latin typeface="Calibri"/>
                <a:ea typeface="Calibri"/>
                <a:cs typeface="Calibri"/>
                <a:sym typeface="Calibri"/>
              </a:rPr>
              <a:t>© 2015 McGraw-Hill Ryerson Ltd.</a:t>
            </a:r>
          </a:p>
        </p:txBody>
      </p:sp>
      <p:sp>
        <p:nvSpPr>
          <p:cNvPr id="160" name="Shape 16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t>22</a:t>
            </a:fld>
            <a:endParaRPr lang="en-US" sz="1200" b="0" i="0" u="none" strike="noStrike" cap="none" baseline="0">
              <a:solidFill>
                <a:srgbClr val="888888"/>
              </a:solidFill>
              <a:latin typeface="Calibri"/>
              <a:ea typeface="Calibri"/>
              <a:cs typeface="Calibri"/>
              <a:sym typeface="Calibri"/>
            </a:endParaRPr>
          </a:p>
        </p:txBody>
      </p:sp>
      <p:sp>
        <p:nvSpPr>
          <p:cNvPr id="161" name="Shape 161"/>
          <p:cNvSpPr txBox="1"/>
          <p:nvPr/>
        </p:nvSpPr>
        <p:spPr>
          <a:xfrm>
            <a:off x="215527" y="6488662"/>
            <a:ext cx="2016300" cy="369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LO</a:t>
            </a:r>
            <a:r>
              <a:rPr lang="en-US" sz="1800">
                <a:solidFill>
                  <a:schemeClr val="dk1"/>
                </a:solidFill>
                <a:latin typeface="Calibri"/>
                <a:ea typeface="Calibri"/>
                <a:cs typeface="Calibri"/>
                <a:sym typeface="Calibri"/>
              </a:rPr>
              <a:t>4</a:t>
            </a:r>
          </a:p>
        </p:txBody>
      </p:sp>
    </p:spTree>
    <p:extLst>
      <p:ext uri="{BB962C8B-B14F-4D97-AF65-F5344CB8AC3E}">
        <p14:creationId xmlns:p14="http://schemas.microsoft.com/office/powerpoint/2010/main" val="3381976784"/>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215524" y="227012"/>
            <a:ext cx="8712899" cy="822299"/>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200" dirty="0">
                <a:solidFill>
                  <a:schemeClr val="dk1"/>
                </a:solidFill>
                <a:latin typeface="Calibri"/>
                <a:ea typeface="Calibri"/>
                <a:cs typeface="Calibri"/>
                <a:sym typeface="Calibri"/>
              </a:rPr>
              <a:t>Methods of Imputing WTP</a:t>
            </a:r>
          </a:p>
        </p:txBody>
      </p:sp>
      <p:sp>
        <p:nvSpPr>
          <p:cNvPr id="158" name="Shape 158"/>
          <p:cNvSpPr txBox="1">
            <a:spLocks noGrp="1"/>
          </p:cNvSpPr>
          <p:nvPr>
            <p:ph type="body" idx="1"/>
          </p:nvPr>
        </p:nvSpPr>
        <p:spPr>
          <a:xfrm>
            <a:off x="457175" y="1828800"/>
            <a:ext cx="8229600" cy="4297500"/>
          </a:xfrm>
          <a:prstGeom prst="rect">
            <a:avLst/>
          </a:prstGeom>
          <a:noFill/>
          <a:ln>
            <a:noFill/>
          </a:ln>
        </p:spPr>
        <p:txBody>
          <a:bodyPr lIns="91425" tIns="45700" rIns="91425" bIns="45700" anchor="t" anchorCtr="0">
            <a:noAutofit/>
          </a:bodyPr>
          <a:lstStyle/>
          <a:p>
            <a:pPr marL="342900" marR="0" lvl="0" indent="-330200" algn="l" rtl="0">
              <a:spcBef>
                <a:spcPts val="640"/>
              </a:spcBef>
              <a:buClr>
                <a:schemeClr val="dk1"/>
              </a:buClr>
              <a:buSzPct val="100000"/>
              <a:buFont typeface="Arial"/>
              <a:buChar char="•"/>
            </a:pPr>
            <a:r>
              <a:rPr lang="en-US" sz="3000" u="sng" dirty="0">
                <a:solidFill>
                  <a:schemeClr val="dk1"/>
                </a:solidFill>
                <a:latin typeface="Calibri"/>
                <a:ea typeface="Calibri"/>
                <a:cs typeface="Calibri"/>
                <a:sym typeface="Calibri"/>
              </a:rPr>
              <a:t>Preventative or mitigation expenditures</a:t>
            </a:r>
          </a:p>
          <a:p>
            <a:pPr marL="12700" marR="0" lvl="0" indent="0" algn="l" rtl="0">
              <a:spcBef>
                <a:spcPts val="640"/>
              </a:spcBef>
              <a:buClr>
                <a:schemeClr val="dk1"/>
              </a:buClr>
              <a:buSzPct val="100000"/>
              <a:buNone/>
            </a:pPr>
            <a:endParaRPr lang="en-US" sz="3000" u="sng" dirty="0">
              <a:solidFill>
                <a:schemeClr val="dk1"/>
              </a:solidFill>
              <a:latin typeface="Calibri"/>
              <a:ea typeface="Calibri"/>
              <a:cs typeface="Calibri"/>
              <a:sym typeface="Calibri"/>
            </a:endParaRPr>
          </a:p>
          <a:p>
            <a:pPr marL="25400" marR="0" lvl="0" indent="0" algn="l" rtl="0">
              <a:spcBef>
                <a:spcPts val="640"/>
              </a:spcBef>
              <a:buClr>
                <a:schemeClr val="dk1"/>
              </a:buClr>
              <a:buSzPct val="133333"/>
              <a:buNone/>
            </a:pPr>
            <a:r>
              <a:rPr lang="en-US" sz="2400" dirty="0">
                <a:solidFill>
                  <a:schemeClr val="dk1"/>
                </a:solidFill>
                <a:latin typeface="Calibri"/>
                <a:ea typeface="Calibri"/>
                <a:cs typeface="Calibri"/>
                <a:sym typeface="Calibri"/>
              </a:rPr>
              <a:t>This method measures how much money people are willing to spend to prevent or avoid poor environmental conditions. For example looking at data on how much money people spend on air purification systems in a city can be a measure of their WTP for better air quality. </a:t>
            </a:r>
            <a:r>
              <a:rPr lang="en-US" sz="3200" dirty="0">
                <a:solidFill>
                  <a:schemeClr val="dk1"/>
                </a:solidFill>
                <a:latin typeface="Calibri"/>
                <a:ea typeface="Calibri"/>
                <a:cs typeface="Calibri"/>
                <a:sym typeface="Calibri"/>
              </a:rPr>
              <a:t> </a:t>
            </a:r>
            <a:endParaRPr sz="3200" dirty="0">
              <a:solidFill>
                <a:schemeClr val="dk1"/>
              </a:solidFill>
              <a:latin typeface="Calibri"/>
              <a:ea typeface="Calibri"/>
              <a:cs typeface="Calibri"/>
              <a:sym typeface="Calibri"/>
            </a:endParaRPr>
          </a:p>
          <a:p>
            <a:pPr marL="0" marR="0" lvl="0" indent="0" algn="l" rtl="0">
              <a:spcBef>
                <a:spcPts val="640"/>
              </a:spcBef>
              <a:buNone/>
            </a:pPr>
            <a:endParaRPr sz="3200" dirty="0">
              <a:solidFill>
                <a:schemeClr val="dk1"/>
              </a:solidFill>
              <a:latin typeface="Calibri"/>
              <a:ea typeface="Calibri"/>
              <a:cs typeface="Calibri"/>
              <a:sym typeface="Calibri"/>
            </a:endParaRPr>
          </a:p>
        </p:txBody>
      </p:sp>
      <p:sp>
        <p:nvSpPr>
          <p:cNvPr id="159" name="Shape 159"/>
          <p:cNvSpPr txBox="1">
            <a:spLocks noGrp="1"/>
          </p:cNvSpPr>
          <p:nvPr>
            <p:ph type="ftr" idx="11"/>
          </p:nvPr>
        </p:nvSpPr>
        <p:spPr>
          <a:xfrm>
            <a:off x="3124175" y="6490737"/>
            <a:ext cx="2895600" cy="365099"/>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baseline="0">
                <a:solidFill>
                  <a:srgbClr val="888888"/>
                </a:solidFill>
                <a:latin typeface="Calibri"/>
                <a:ea typeface="Calibri"/>
                <a:cs typeface="Calibri"/>
                <a:sym typeface="Calibri"/>
              </a:rPr>
              <a:t>© 2015 McGraw-Hill Ryerson Ltd.</a:t>
            </a:r>
          </a:p>
        </p:txBody>
      </p:sp>
      <p:sp>
        <p:nvSpPr>
          <p:cNvPr id="160" name="Shape 16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t>23</a:t>
            </a:fld>
            <a:endParaRPr lang="en-US" sz="1200" b="0" i="0" u="none" strike="noStrike" cap="none" baseline="0">
              <a:solidFill>
                <a:srgbClr val="888888"/>
              </a:solidFill>
              <a:latin typeface="Calibri"/>
              <a:ea typeface="Calibri"/>
              <a:cs typeface="Calibri"/>
              <a:sym typeface="Calibri"/>
            </a:endParaRPr>
          </a:p>
        </p:txBody>
      </p:sp>
      <p:sp>
        <p:nvSpPr>
          <p:cNvPr id="161" name="Shape 161"/>
          <p:cNvSpPr txBox="1"/>
          <p:nvPr/>
        </p:nvSpPr>
        <p:spPr>
          <a:xfrm>
            <a:off x="215527" y="6488662"/>
            <a:ext cx="2016300" cy="369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LO</a:t>
            </a:r>
            <a:r>
              <a:rPr lang="en-US" sz="1800">
                <a:solidFill>
                  <a:schemeClr val="dk1"/>
                </a:solidFill>
                <a:latin typeface="Calibri"/>
                <a:ea typeface="Calibri"/>
                <a:cs typeface="Calibri"/>
                <a:sym typeface="Calibri"/>
              </a:rPr>
              <a:t>4</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F531C-B60F-4095-BD38-CE5630292A0B}"/>
              </a:ext>
            </a:extLst>
          </p:cNvPr>
          <p:cNvSpPr>
            <a:spLocks noGrp="1"/>
          </p:cNvSpPr>
          <p:nvPr>
            <p:ph type="title"/>
          </p:nvPr>
        </p:nvSpPr>
        <p:spPr/>
        <p:txBody>
          <a:bodyPr/>
          <a:lstStyle/>
          <a:p>
            <a:r>
              <a:rPr lang="en-US" sz="3200" dirty="0">
                <a:solidFill>
                  <a:schemeClr val="dk1"/>
                </a:solidFill>
                <a:latin typeface="Calibri"/>
                <a:ea typeface="Calibri"/>
                <a:cs typeface="Calibri"/>
                <a:sym typeface="Calibri"/>
              </a:rPr>
              <a:t>Methods of Imputing WTP (cont.)</a:t>
            </a:r>
            <a:endParaRPr lang="en-CA" sz="3200" dirty="0"/>
          </a:p>
        </p:txBody>
      </p:sp>
      <p:sp>
        <p:nvSpPr>
          <p:cNvPr id="3" name="Text Placeholder 2">
            <a:extLst>
              <a:ext uri="{FF2B5EF4-FFF2-40B4-BE49-F238E27FC236}">
                <a16:creationId xmlns:a16="http://schemas.microsoft.com/office/drawing/2014/main" id="{55F97AFF-2024-4CDE-B3C9-05A1CD2CE7E4}"/>
              </a:ext>
            </a:extLst>
          </p:cNvPr>
          <p:cNvSpPr>
            <a:spLocks noGrp="1"/>
          </p:cNvSpPr>
          <p:nvPr>
            <p:ph type="body" idx="1"/>
          </p:nvPr>
        </p:nvSpPr>
        <p:spPr>
          <a:xfrm>
            <a:off x="457200" y="1903751"/>
            <a:ext cx="8229600" cy="4222412"/>
          </a:xfrm>
        </p:spPr>
        <p:txBody>
          <a:bodyPr/>
          <a:lstStyle/>
          <a:p>
            <a:pPr lvl="0" indent="-330200">
              <a:buSzPct val="100000"/>
              <a:buFont typeface="Calibri"/>
              <a:buChar char="•"/>
            </a:pPr>
            <a:r>
              <a:rPr lang="en-US" sz="3000" u="sng" dirty="0">
                <a:solidFill>
                  <a:schemeClr val="dk1"/>
                </a:solidFill>
                <a:latin typeface="Calibri"/>
                <a:ea typeface="Calibri"/>
                <a:cs typeface="Calibri"/>
                <a:sym typeface="Calibri"/>
              </a:rPr>
              <a:t>Hedonic estimation</a:t>
            </a:r>
          </a:p>
          <a:p>
            <a:pPr marL="12700" lvl="0" indent="0">
              <a:buSzPct val="100000"/>
              <a:buNone/>
            </a:pPr>
            <a:endParaRPr lang="en-US" sz="1800" u="sng" dirty="0">
              <a:solidFill>
                <a:schemeClr val="dk1"/>
              </a:solidFill>
              <a:latin typeface="Calibri"/>
              <a:ea typeface="Calibri"/>
              <a:cs typeface="Calibri"/>
              <a:sym typeface="Calibri"/>
            </a:endParaRPr>
          </a:p>
          <a:p>
            <a:pPr marL="139700" lvl="0" indent="0">
              <a:buSzPct val="58333"/>
              <a:buNone/>
            </a:pPr>
            <a:r>
              <a:rPr lang="en-US" sz="2400" dirty="0">
                <a:solidFill>
                  <a:schemeClr val="dk1"/>
                </a:solidFill>
                <a:latin typeface="Calibri"/>
                <a:ea typeface="Calibri"/>
                <a:cs typeface="Calibri"/>
                <a:sym typeface="Calibri"/>
              </a:rPr>
              <a:t>This method studies patterns of price differences to determine what people value. For example, if there are two identical houses but one is located in an area with low air quality, the difference between the prices can be related to the WTP to live in an area with clean air. </a:t>
            </a:r>
          </a:p>
        </p:txBody>
      </p:sp>
      <p:sp>
        <p:nvSpPr>
          <p:cNvPr id="4" name="Slide Number Placeholder 3">
            <a:extLst>
              <a:ext uri="{FF2B5EF4-FFF2-40B4-BE49-F238E27FC236}">
                <a16:creationId xmlns:a16="http://schemas.microsoft.com/office/drawing/2014/main" id="{24D25164-095B-4ECB-912D-13D192AC2DA3}"/>
              </a:ext>
            </a:extLst>
          </p:cNvPr>
          <p:cNvSpPr>
            <a:spLocks noGrp="1"/>
          </p:cNvSpPr>
          <p:nvPr>
            <p:ph type="sldNum" idx="12"/>
          </p:nvPr>
        </p:nvSpPr>
        <p:spPr/>
        <p:txBody>
          <a:bodyPr/>
          <a:lstStyle/>
          <a:p>
            <a:pPr marL="0" lvl="0" indent="0">
              <a:spcBef>
                <a:spcPts val="0"/>
              </a:spcBef>
              <a:buSzPct val="25000"/>
              <a:buNone/>
            </a:pPr>
            <a:fld id="{00000000-1234-1234-1234-123412341234}" type="slidenum">
              <a:rPr lang="en-US" smtClean="0"/>
              <a:t>24</a:t>
            </a:fld>
            <a:endParaRPr lang="en-US"/>
          </a:p>
        </p:txBody>
      </p:sp>
    </p:spTree>
    <p:extLst>
      <p:ext uri="{BB962C8B-B14F-4D97-AF65-F5344CB8AC3E}">
        <p14:creationId xmlns:p14="http://schemas.microsoft.com/office/powerpoint/2010/main" val="4175247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179511" y="274637"/>
            <a:ext cx="8712967" cy="789665"/>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200" dirty="0">
                <a:solidFill>
                  <a:schemeClr val="dk1"/>
                </a:solidFill>
                <a:latin typeface="Calibri"/>
                <a:ea typeface="Calibri"/>
                <a:cs typeface="Calibri"/>
                <a:sym typeface="Calibri"/>
              </a:rPr>
              <a:t>Methods of Imputing WTP (cont.)</a:t>
            </a:r>
          </a:p>
        </p:txBody>
      </p:sp>
      <p:sp>
        <p:nvSpPr>
          <p:cNvPr id="167" name="Shape 167"/>
          <p:cNvSpPr txBox="1">
            <a:spLocks noGrp="1"/>
          </p:cNvSpPr>
          <p:nvPr>
            <p:ph type="body" idx="1"/>
          </p:nvPr>
        </p:nvSpPr>
        <p:spPr>
          <a:xfrm>
            <a:off x="457200" y="1918741"/>
            <a:ext cx="8229600" cy="4207422"/>
          </a:xfrm>
          <a:prstGeom prst="rect">
            <a:avLst/>
          </a:prstGeom>
          <a:noFill/>
          <a:ln>
            <a:noFill/>
          </a:ln>
        </p:spPr>
        <p:txBody>
          <a:bodyPr lIns="91425" tIns="45700" rIns="91425" bIns="45700" anchor="t" anchorCtr="0">
            <a:noAutofit/>
          </a:bodyPr>
          <a:lstStyle/>
          <a:p>
            <a:pPr marL="457200" lvl="0" indent="-419100" rtl="0">
              <a:spcBef>
                <a:spcPts val="0"/>
              </a:spcBef>
              <a:buClr>
                <a:schemeClr val="dk1"/>
              </a:buClr>
              <a:buSzPct val="100000"/>
              <a:buFont typeface="Calibri"/>
              <a:buChar char="•"/>
            </a:pPr>
            <a:r>
              <a:rPr lang="en-US" sz="3200" u="sng" dirty="0">
                <a:solidFill>
                  <a:schemeClr val="dk1"/>
                </a:solidFill>
                <a:latin typeface="Calibri"/>
                <a:ea typeface="Calibri"/>
                <a:cs typeface="Calibri"/>
                <a:sym typeface="Calibri"/>
              </a:rPr>
              <a:t>Surrogate Markets</a:t>
            </a:r>
          </a:p>
          <a:p>
            <a:pPr marL="38100" lvl="0" indent="0" rtl="0">
              <a:spcBef>
                <a:spcPts val="0"/>
              </a:spcBef>
              <a:buClr>
                <a:schemeClr val="dk1"/>
              </a:buClr>
              <a:buSzPct val="100000"/>
              <a:buNone/>
            </a:pPr>
            <a:endParaRPr lang="en-US" sz="3200" u="sng" dirty="0">
              <a:solidFill>
                <a:schemeClr val="dk1"/>
              </a:solidFill>
              <a:latin typeface="Calibri"/>
              <a:ea typeface="Calibri"/>
              <a:cs typeface="Calibri"/>
              <a:sym typeface="Calibri"/>
            </a:endParaRPr>
          </a:p>
          <a:p>
            <a:pPr marL="0" lvl="0" indent="0" rtl="0">
              <a:spcBef>
                <a:spcPts val="0"/>
              </a:spcBef>
              <a:buClr>
                <a:schemeClr val="dk1"/>
              </a:buClr>
              <a:buSzPct val="100000"/>
              <a:buNone/>
            </a:pPr>
            <a:r>
              <a:rPr lang="en-US" sz="2400" dirty="0">
                <a:solidFill>
                  <a:schemeClr val="dk1"/>
                </a:solidFill>
                <a:latin typeface="Calibri"/>
                <a:ea typeface="Calibri"/>
                <a:cs typeface="Calibri"/>
                <a:sym typeface="Calibri"/>
              </a:rPr>
              <a:t>This method uses travel costs as a proxy for price. The amount of money an individual is willing to spend to experience a natural environment can be translated into their WTP for improving environmental quality. </a:t>
            </a:r>
          </a:p>
          <a:p>
            <a:pPr marL="25400" lvl="0" indent="0" rtl="0">
              <a:spcBef>
                <a:spcPts val="0"/>
              </a:spcBef>
              <a:buClr>
                <a:schemeClr val="dk1"/>
              </a:buClr>
              <a:buSzPct val="100000"/>
              <a:buNone/>
            </a:pPr>
            <a:endParaRPr lang="en-US" sz="3200" dirty="0">
              <a:solidFill>
                <a:schemeClr val="dk1"/>
              </a:solidFill>
              <a:latin typeface="Calibri"/>
              <a:ea typeface="Calibri"/>
              <a:cs typeface="Calibri"/>
              <a:sym typeface="Calibri"/>
            </a:endParaRPr>
          </a:p>
        </p:txBody>
      </p:sp>
      <p:sp>
        <p:nvSpPr>
          <p:cNvPr id="168" name="Shape 168"/>
          <p:cNvSpPr txBox="1"/>
          <p:nvPr/>
        </p:nvSpPr>
        <p:spPr>
          <a:xfrm>
            <a:off x="539552" y="6237312"/>
            <a:ext cx="201622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LO</a:t>
            </a:r>
            <a:r>
              <a:rPr lang="en-US" sz="1800">
                <a:solidFill>
                  <a:schemeClr val="dk1"/>
                </a:solidFill>
                <a:latin typeface="Calibri"/>
                <a:ea typeface="Calibri"/>
                <a:cs typeface="Calibri"/>
                <a:sym typeface="Calibri"/>
              </a:rPr>
              <a:t>4</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7">
                                            <p:txEl>
                                              <p:pRg st="0" end="0"/>
                                            </p:txEl>
                                          </p:spTgt>
                                        </p:tgtEl>
                                        <p:attrNameLst>
                                          <p:attrName>style.visibility</p:attrName>
                                        </p:attrNameLst>
                                      </p:cBhvr>
                                      <p:to>
                                        <p:strVal val="visible"/>
                                      </p:to>
                                    </p:set>
                                    <p:animEffect transition="in" filter="fade">
                                      <p:cBhvr>
                                        <p:cTn id="7" dur="500"/>
                                        <p:tgtEl>
                                          <p:spTgt spid="1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7">
                                            <p:txEl>
                                              <p:pRg st="2" end="2"/>
                                            </p:txEl>
                                          </p:spTgt>
                                        </p:tgtEl>
                                        <p:attrNameLst>
                                          <p:attrName>style.visibility</p:attrName>
                                        </p:attrNameLst>
                                      </p:cBhvr>
                                      <p:to>
                                        <p:strVal val="visible"/>
                                      </p:to>
                                    </p:set>
                                    <p:animEffect transition="in" filter="fade">
                                      <p:cBhvr>
                                        <p:cTn id="12" dur="500"/>
                                        <p:tgtEl>
                                          <p:spTgt spid="1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179511" y="274637"/>
            <a:ext cx="8712967" cy="789665"/>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200" dirty="0">
                <a:solidFill>
                  <a:schemeClr val="dk1"/>
                </a:solidFill>
                <a:latin typeface="Calibri"/>
                <a:ea typeface="Calibri"/>
                <a:cs typeface="Calibri"/>
                <a:sym typeface="Calibri"/>
              </a:rPr>
              <a:t>Methods of Imputing WTP (cont.)</a:t>
            </a:r>
          </a:p>
        </p:txBody>
      </p:sp>
      <p:sp>
        <p:nvSpPr>
          <p:cNvPr id="167" name="Shape 167"/>
          <p:cNvSpPr txBox="1">
            <a:spLocks noGrp="1"/>
          </p:cNvSpPr>
          <p:nvPr>
            <p:ph type="body" idx="1"/>
          </p:nvPr>
        </p:nvSpPr>
        <p:spPr>
          <a:xfrm>
            <a:off x="457200" y="2098623"/>
            <a:ext cx="8229600" cy="4027540"/>
          </a:xfrm>
          <a:prstGeom prst="rect">
            <a:avLst/>
          </a:prstGeom>
          <a:noFill/>
          <a:ln>
            <a:noFill/>
          </a:ln>
        </p:spPr>
        <p:txBody>
          <a:bodyPr lIns="91425" tIns="45700" rIns="91425" bIns="45700" anchor="t" anchorCtr="0">
            <a:noAutofit/>
          </a:bodyPr>
          <a:lstStyle/>
          <a:p>
            <a:pPr marL="457200" lvl="0" indent="-431800" rtl="0">
              <a:spcBef>
                <a:spcPts val="0"/>
              </a:spcBef>
              <a:buClr>
                <a:schemeClr val="dk1"/>
              </a:buClr>
              <a:buSzPct val="100000"/>
              <a:buFont typeface="Calibri"/>
              <a:buChar char="•"/>
            </a:pPr>
            <a:r>
              <a:rPr lang="en-US" sz="3200" u="sng" dirty="0">
                <a:solidFill>
                  <a:schemeClr val="dk1"/>
                </a:solidFill>
                <a:latin typeface="Calibri"/>
                <a:ea typeface="Calibri"/>
                <a:cs typeface="Calibri"/>
                <a:sym typeface="Calibri"/>
              </a:rPr>
              <a:t>Contingent Valuation (CV)</a:t>
            </a:r>
          </a:p>
          <a:p>
            <a:pPr marL="25400" lvl="0" indent="0" rtl="0">
              <a:spcBef>
                <a:spcPts val="0"/>
              </a:spcBef>
              <a:buClr>
                <a:schemeClr val="dk1"/>
              </a:buClr>
              <a:buSzPct val="100000"/>
              <a:buNone/>
            </a:pPr>
            <a:endParaRPr lang="en-US" sz="3200" u="sng" dirty="0">
              <a:solidFill>
                <a:schemeClr val="dk1"/>
              </a:solidFill>
              <a:latin typeface="Calibri"/>
              <a:ea typeface="Calibri"/>
              <a:cs typeface="Calibri"/>
              <a:sym typeface="Calibri"/>
            </a:endParaRPr>
          </a:p>
          <a:p>
            <a:pPr marL="25400" lvl="0" indent="0" rtl="0">
              <a:spcBef>
                <a:spcPts val="0"/>
              </a:spcBef>
              <a:buClr>
                <a:schemeClr val="dk1"/>
              </a:buClr>
              <a:buSzPct val="100000"/>
              <a:buNone/>
            </a:pPr>
            <a:r>
              <a:rPr lang="en-US" sz="2400" dirty="0">
                <a:solidFill>
                  <a:schemeClr val="dk1"/>
                </a:solidFill>
                <a:latin typeface="Calibri"/>
                <a:ea typeface="Calibri"/>
                <a:cs typeface="Calibri"/>
                <a:sym typeface="Calibri"/>
              </a:rPr>
              <a:t>This method involves asking people how much they are WTP for certain environmental aspects. Use of a series of questions or a bidding game to determine the maximum WTP for a particular quality. </a:t>
            </a:r>
          </a:p>
        </p:txBody>
      </p:sp>
      <p:sp>
        <p:nvSpPr>
          <p:cNvPr id="168" name="Shape 168"/>
          <p:cNvSpPr txBox="1"/>
          <p:nvPr/>
        </p:nvSpPr>
        <p:spPr>
          <a:xfrm>
            <a:off x="539552" y="6237312"/>
            <a:ext cx="201622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LO</a:t>
            </a:r>
            <a:r>
              <a:rPr lang="en-US" sz="1800">
                <a:solidFill>
                  <a:schemeClr val="dk1"/>
                </a:solidFill>
                <a:latin typeface="Calibri"/>
                <a:ea typeface="Calibri"/>
                <a:cs typeface="Calibri"/>
                <a:sym typeface="Calibri"/>
              </a:rPr>
              <a:t>4</a:t>
            </a:r>
          </a:p>
        </p:txBody>
      </p:sp>
    </p:spTree>
    <p:extLst>
      <p:ext uri="{BB962C8B-B14F-4D97-AF65-F5344CB8AC3E}">
        <p14:creationId xmlns:p14="http://schemas.microsoft.com/office/powerpoint/2010/main" val="225017466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7">
                                            <p:txEl>
                                              <p:pRg st="0" end="0"/>
                                            </p:txEl>
                                          </p:spTgt>
                                        </p:tgtEl>
                                        <p:attrNameLst>
                                          <p:attrName>style.visibility</p:attrName>
                                        </p:attrNameLst>
                                      </p:cBhvr>
                                      <p:to>
                                        <p:strVal val="visible"/>
                                      </p:to>
                                    </p:set>
                                    <p:animEffect transition="in" filter="fade">
                                      <p:cBhvr>
                                        <p:cTn id="7" dur="500"/>
                                        <p:tgtEl>
                                          <p:spTgt spid="1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7">
                                            <p:txEl>
                                              <p:pRg st="2" end="2"/>
                                            </p:txEl>
                                          </p:spTgt>
                                        </p:tgtEl>
                                        <p:attrNameLst>
                                          <p:attrName>style.visibility</p:attrName>
                                        </p:attrNameLst>
                                      </p:cBhvr>
                                      <p:to>
                                        <p:strVal val="visible"/>
                                      </p:to>
                                    </p:set>
                                    <p:animEffect transition="in" filter="fade">
                                      <p:cBhvr>
                                        <p:cTn id="12" dur="500"/>
                                        <p:tgtEl>
                                          <p:spTgt spid="1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74754" y="274637"/>
            <a:ext cx="8517724" cy="729704"/>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200" dirty="0">
                <a:solidFill>
                  <a:schemeClr val="dk1"/>
                </a:solidFill>
                <a:latin typeface="Calibri"/>
                <a:ea typeface="Calibri"/>
                <a:cs typeface="Calibri"/>
                <a:sym typeface="Calibri"/>
              </a:rPr>
              <a:t>Valuing Environmental Quality</a:t>
            </a:r>
          </a:p>
        </p:txBody>
      </p:sp>
      <p:sp>
        <p:nvSpPr>
          <p:cNvPr id="111" name="Shape 11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t>27</a:t>
            </a:fld>
            <a:endParaRPr lang="en-US" sz="1200" b="0" i="0" u="none" strike="noStrike" cap="none" baseline="0">
              <a:solidFill>
                <a:srgbClr val="888888"/>
              </a:solidFill>
              <a:latin typeface="Calibri"/>
              <a:ea typeface="Calibri"/>
              <a:cs typeface="Calibri"/>
              <a:sym typeface="Calibri"/>
            </a:endParaRPr>
          </a:p>
        </p:txBody>
      </p:sp>
      <p:sp>
        <p:nvSpPr>
          <p:cNvPr id="112" name="Shape 112"/>
          <p:cNvSpPr txBox="1"/>
          <p:nvPr/>
        </p:nvSpPr>
        <p:spPr>
          <a:xfrm>
            <a:off x="539552" y="6237312"/>
            <a:ext cx="201622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LO1</a:t>
            </a:r>
          </a:p>
        </p:txBody>
      </p:sp>
      <p:graphicFrame>
        <p:nvGraphicFramePr>
          <p:cNvPr id="4" name="Table 3">
            <a:extLst>
              <a:ext uri="{FF2B5EF4-FFF2-40B4-BE49-F238E27FC236}">
                <a16:creationId xmlns:a16="http://schemas.microsoft.com/office/drawing/2014/main" id="{17AAF640-6071-40F8-8CCA-056CE883CADC}"/>
              </a:ext>
            </a:extLst>
          </p:cNvPr>
          <p:cNvGraphicFramePr>
            <a:graphicFrameLocks noGrp="1"/>
          </p:cNvGraphicFramePr>
          <p:nvPr>
            <p:extLst>
              <p:ext uri="{D42A27DB-BD31-4B8C-83A1-F6EECF244321}">
                <p14:modId xmlns:p14="http://schemas.microsoft.com/office/powerpoint/2010/main" val="2674935306"/>
              </p:ext>
            </p:extLst>
          </p:nvPr>
        </p:nvGraphicFramePr>
        <p:xfrm>
          <a:off x="374754" y="2075007"/>
          <a:ext cx="8517724" cy="4419600"/>
        </p:xfrm>
        <a:graphic>
          <a:graphicData uri="http://schemas.openxmlformats.org/drawingml/2006/table">
            <a:tbl>
              <a:tblPr firstRow="1" bandRow="1">
                <a:tableStyleId>{69C7853C-536D-4A76-A0AE-DD22124D55A5}</a:tableStyleId>
              </a:tblPr>
              <a:tblGrid>
                <a:gridCol w="3043003">
                  <a:extLst>
                    <a:ext uri="{9D8B030D-6E8A-4147-A177-3AD203B41FA5}">
                      <a16:colId xmlns:a16="http://schemas.microsoft.com/office/drawing/2014/main" val="2290119579"/>
                    </a:ext>
                  </a:extLst>
                </a:gridCol>
                <a:gridCol w="5474721">
                  <a:extLst>
                    <a:ext uri="{9D8B030D-6E8A-4147-A177-3AD203B41FA5}">
                      <a16:colId xmlns:a16="http://schemas.microsoft.com/office/drawing/2014/main" val="1486820325"/>
                    </a:ext>
                  </a:extLst>
                </a:gridCol>
              </a:tblGrid>
              <a:tr h="370840">
                <a:tc>
                  <a:txBody>
                    <a:bodyPr/>
                    <a:lstStyle/>
                    <a:p>
                      <a:pPr algn="ctr"/>
                      <a:r>
                        <a:rPr lang="en-CA" sz="2000" dirty="0">
                          <a:solidFill>
                            <a:schemeClr val="tx1"/>
                          </a:solidFill>
                        </a:rPr>
                        <a:t>Method</a:t>
                      </a:r>
                    </a:p>
                  </a:txBody>
                  <a:tcPr/>
                </a:tc>
                <a:tc>
                  <a:txBody>
                    <a:bodyPr/>
                    <a:lstStyle/>
                    <a:p>
                      <a:pPr algn="ctr"/>
                      <a:r>
                        <a:rPr lang="en-CA" sz="2000" dirty="0">
                          <a:solidFill>
                            <a:schemeClr val="tx1"/>
                          </a:solidFill>
                        </a:rPr>
                        <a:t>Environmental Application</a:t>
                      </a:r>
                    </a:p>
                  </a:txBody>
                  <a:tcPr/>
                </a:tc>
                <a:extLst>
                  <a:ext uri="{0D108BD9-81ED-4DB2-BD59-A6C34878D82A}">
                    <a16:rowId xmlns:a16="http://schemas.microsoft.com/office/drawing/2014/main" val="2222835619"/>
                  </a:ext>
                </a:extLst>
              </a:tr>
              <a:tr h="370840">
                <a:tc>
                  <a:txBody>
                    <a:bodyPr/>
                    <a:lstStyle/>
                    <a:p>
                      <a:r>
                        <a:rPr lang="en-CA" sz="2000" dirty="0">
                          <a:solidFill>
                            <a:schemeClr val="tx1"/>
                          </a:solidFill>
                        </a:rPr>
                        <a:t>1. Preventive/mitigating expenditures</a:t>
                      </a:r>
                    </a:p>
                  </a:txBody>
                  <a:tcPr/>
                </a:tc>
                <a:tc>
                  <a:txBody>
                    <a:bodyPr/>
                    <a:lstStyle/>
                    <a:p>
                      <a:r>
                        <a:rPr lang="en-CA" sz="2000" dirty="0">
                          <a:solidFill>
                            <a:schemeClr val="tx1"/>
                          </a:solidFill>
                        </a:rPr>
                        <a:t>Noise, visual, air, water pollution effects on consumers, industry, ecosystem damage</a:t>
                      </a:r>
                    </a:p>
                  </a:txBody>
                  <a:tcPr/>
                </a:tc>
                <a:extLst>
                  <a:ext uri="{0D108BD9-81ED-4DB2-BD59-A6C34878D82A}">
                    <a16:rowId xmlns:a16="http://schemas.microsoft.com/office/drawing/2014/main" val="3766632754"/>
                  </a:ext>
                </a:extLst>
              </a:tr>
              <a:tr h="370840">
                <a:tc>
                  <a:txBody>
                    <a:bodyPr/>
                    <a:lstStyle/>
                    <a:p>
                      <a:r>
                        <a:rPr lang="en-CA" sz="2000" dirty="0">
                          <a:solidFill>
                            <a:schemeClr val="tx1"/>
                          </a:solidFill>
                        </a:rPr>
                        <a:t>2. Hedonic estimation</a:t>
                      </a:r>
                    </a:p>
                    <a:p>
                      <a:r>
                        <a:rPr lang="en-CA" sz="2000" dirty="0">
                          <a:solidFill>
                            <a:schemeClr val="tx1"/>
                          </a:solidFill>
                        </a:rPr>
                        <a:t>    Property value</a:t>
                      </a:r>
                    </a:p>
                    <a:p>
                      <a:r>
                        <a:rPr lang="en-CA" sz="2000" dirty="0">
                          <a:solidFill>
                            <a:schemeClr val="tx1"/>
                          </a:solidFill>
                        </a:rPr>
                        <a:t>    Wage differentials</a:t>
                      </a:r>
                    </a:p>
                  </a:txBody>
                  <a:tcPr/>
                </a:tc>
                <a:tc>
                  <a:txBody>
                    <a:bodyPr/>
                    <a:lstStyle/>
                    <a:p>
                      <a:endParaRPr lang="en-CA" sz="2000" dirty="0">
                        <a:solidFill>
                          <a:schemeClr val="tx1"/>
                        </a:solidFill>
                      </a:endParaRPr>
                    </a:p>
                    <a:p>
                      <a:r>
                        <a:rPr lang="en-CA" sz="2000" dirty="0">
                          <a:solidFill>
                            <a:schemeClr val="tx1"/>
                          </a:solidFill>
                        </a:rPr>
                        <a:t>Air pollution, toxic waste sites, noise pollution</a:t>
                      </a:r>
                    </a:p>
                    <a:p>
                      <a:r>
                        <a:rPr lang="en-CA" sz="2000" dirty="0">
                          <a:solidFill>
                            <a:schemeClr val="tx1"/>
                          </a:solidFill>
                        </a:rPr>
                        <a:t>Health effects of pollution</a:t>
                      </a:r>
                    </a:p>
                  </a:txBody>
                  <a:tcPr/>
                </a:tc>
                <a:extLst>
                  <a:ext uri="{0D108BD9-81ED-4DB2-BD59-A6C34878D82A}">
                    <a16:rowId xmlns:a16="http://schemas.microsoft.com/office/drawing/2014/main" val="2864501182"/>
                  </a:ext>
                </a:extLst>
              </a:tr>
              <a:tr h="370840">
                <a:tc>
                  <a:txBody>
                    <a:bodyPr/>
                    <a:lstStyle/>
                    <a:p>
                      <a:r>
                        <a:rPr lang="en-CA" sz="2000" dirty="0">
                          <a:solidFill>
                            <a:schemeClr val="tx1"/>
                          </a:solidFill>
                        </a:rPr>
                        <a:t>3. Surrogate markets</a:t>
                      </a:r>
                    </a:p>
                    <a:p>
                      <a:endParaRPr lang="en-CA" sz="2000" dirty="0">
                        <a:solidFill>
                          <a:schemeClr val="tx1"/>
                        </a:solidFill>
                      </a:endParaRPr>
                    </a:p>
                    <a:p>
                      <a:r>
                        <a:rPr lang="en-CA" sz="2000" dirty="0">
                          <a:solidFill>
                            <a:schemeClr val="tx1"/>
                          </a:solidFill>
                        </a:rPr>
                        <a:t>    Travel cost</a:t>
                      </a:r>
                    </a:p>
                    <a:p>
                      <a:r>
                        <a:rPr lang="en-CA" sz="2000" dirty="0">
                          <a:solidFill>
                            <a:schemeClr val="tx1"/>
                          </a:solidFill>
                        </a:rPr>
                        <a:t>    “Green goods”</a:t>
                      </a:r>
                    </a:p>
                  </a:txBody>
                  <a:tcPr/>
                </a:tc>
                <a:tc>
                  <a:txBody>
                    <a:bodyPr/>
                    <a:lstStyle/>
                    <a:p>
                      <a:r>
                        <a:rPr lang="en-CA" sz="2000" dirty="0">
                          <a:solidFill>
                            <a:schemeClr val="tx1"/>
                          </a:solidFill>
                        </a:rPr>
                        <a:t>Recreational benefits of improved environmental quality</a:t>
                      </a:r>
                    </a:p>
                    <a:p>
                      <a:r>
                        <a:rPr lang="en-CA" sz="2000" dirty="0">
                          <a:solidFill>
                            <a:schemeClr val="tx1"/>
                          </a:solidFill>
                        </a:rPr>
                        <a:t>Environmentally friendly goods as substitutes for pollution-intensive goods (e.g., recycled paper)</a:t>
                      </a:r>
                    </a:p>
                  </a:txBody>
                  <a:tcPr/>
                </a:tc>
                <a:extLst>
                  <a:ext uri="{0D108BD9-81ED-4DB2-BD59-A6C34878D82A}">
                    <a16:rowId xmlns:a16="http://schemas.microsoft.com/office/drawing/2014/main" val="2667567600"/>
                  </a:ext>
                </a:extLst>
              </a:tr>
              <a:tr h="370840">
                <a:tc>
                  <a:txBody>
                    <a:bodyPr/>
                    <a:lstStyle/>
                    <a:p>
                      <a:r>
                        <a:rPr lang="en-CA" sz="2000" dirty="0">
                          <a:solidFill>
                            <a:schemeClr val="tx1"/>
                          </a:solidFill>
                        </a:rPr>
                        <a:t>4. Contingent valuation and choice experiments</a:t>
                      </a:r>
                    </a:p>
                  </a:txBody>
                  <a:tcPr/>
                </a:tc>
                <a:tc>
                  <a:txBody>
                    <a:bodyPr/>
                    <a:lstStyle/>
                    <a:p>
                      <a:r>
                        <a:rPr lang="en-CA" sz="2000" dirty="0">
                          <a:solidFill>
                            <a:schemeClr val="tx1"/>
                          </a:solidFill>
                        </a:rPr>
                        <a:t>Environmental quality – current and future</a:t>
                      </a:r>
                    </a:p>
                    <a:p>
                      <a:r>
                        <a:rPr lang="en-CA" sz="2000" dirty="0">
                          <a:solidFill>
                            <a:schemeClr val="tx1"/>
                          </a:solidFill>
                        </a:rPr>
                        <a:t>All types of pollution</a:t>
                      </a:r>
                    </a:p>
                  </a:txBody>
                  <a:tcPr/>
                </a:tc>
                <a:extLst>
                  <a:ext uri="{0D108BD9-81ED-4DB2-BD59-A6C34878D82A}">
                    <a16:rowId xmlns:a16="http://schemas.microsoft.com/office/drawing/2014/main" val="3623160551"/>
                  </a:ext>
                </a:extLst>
              </a:tr>
            </a:tbl>
          </a:graphicData>
        </a:graphic>
      </p:graphicFrame>
      <p:sp>
        <p:nvSpPr>
          <p:cNvPr id="5" name="TextBox 4">
            <a:extLst>
              <a:ext uri="{FF2B5EF4-FFF2-40B4-BE49-F238E27FC236}">
                <a16:creationId xmlns:a16="http://schemas.microsoft.com/office/drawing/2014/main" id="{533A3912-68B9-4BD7-9D79-9F90FAA4D3A4}"/>
              </a:ext>
            </a:extLst>
          </p:cNvPr>
          <p:cNvSpPr txBox="1"/>
          <p:nvPr/>
        </p:nvSpPr>
        <p:spPr>
          <a:xfrm>
            <a:off x="539551" y="1371008"/>
            <a:ext cx="6777817" cy="461665"/>
          </a:xfrm>
          <a:prstGeom prst="rect">
            <a:avLst/>
          </a:prstGeom>
          <a:noFill/>
        </p:spPr>
        <p:txBody>
          <a:bodyPr wrap="none" rtlCol="0">
            <a:spAutoFit/>
          </a:bodyPr>
          <a:lstStyle/>
          <a:p>
            <a:r>
              <a:rPr lang="en-CA" sz="2400" dirty="0"/>
              <a:t>Indirect approaches (willingness to pay imputed)</a:t>
            </a:r>
          </a:p>
        </p:txBody>
      </p:sp>
    </p:spTree>
    <p:extLst>
      <p:ext uri="{BB962C8B-B14F-4D97-AF65-F5344CB8AC3E}">
        <p14:creationId xmlns:p14="http://schemas.microsoft.com/office/powerpoint/2010/main" val="576699254"/>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457200" y="274637"/>
            <a:ext cx="8229600" cy="638174"/>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600">
                <a:solidFill>
                  <a:schemeClr val="dk1"/>
                </a:solidFill>
                <a:latin typeface="Calibri"/>
                <a:ea typeface="Calibri"/>
                <a:cs typeface="Calibri"/>
                <a:sym typeface="Calibri"/>
              </a:rPr>
              <a:t>Questions on Imputing WTP</a:t>
            </a:r>
          </a:p>
        </p:txBody>
      </p:sp>
      <p:sp>
        <p:nvSpPr>
          <p:cNvPr id="175" name="Shape 175"/>
          <p:cNvSpPr txBox="1">
            <a:spLocks noGrp="1"/>
          </p:cNvSpPr>
          <p:nvPr>
            <p:ph type="body" idx="1"/>
          </p:nvPr>
        </p:nvSpPr>
        <p:spPr>
          <a:xfrm>
            <a:off x="457200" y="1633928"/>
            <a:ext cx="8229600" cy="449223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2800" dirty="0">
              <a:solidFill>
                <a:schemeClr val="dk1"/>
              </a:solidFill>
              <a:latin typeface="Calibri"/>
              <a:ea typeface="Calibri"/>
              <a:cs typeface="Calibri"/>
              <a:sym typeface="Calibri"/>
            </a:endParaRPr>
          </a:p>
          <a:p>
            <a:pPr marL="342900" marR="0" lvl="0" indent="-342900" algn="l" rtl="0">
              <a:lnSpc>
                <a:spcPct val="100000"/>
              </a:lnSpc>
              <a:spcBef>
                <a:spcPts val="560"/>
              </a:spcBef>
              <a:spcAft>
                <a:spcPts val="0"/>
              </a:spcAft>
              <a:buClr>
                <a:schemeClr val="dk1"/>
              </a:buClr>
              <a:buSzPct val="100000"/>
              <a:buFont typeface="Arial"/>
              <a:buChar char="•"/>
            </a:pPr>
            <a:r>
              <a:rPr lang="en-US" sz="2800" dirty="0">
                <a:solidFill>
                  <a:schemeClr val="dk1"/>
                </a:solidFill>
                <a:latin typeface="Calibri"/>
                <a:ea typeface="Calibri"/>
                <a:cs typeface="Calibri"/>
                <a:sym typeface="Calibri"/>
              </a:rPr>
              <a:t>What would the best method be to determine WTP for protection of a natural wildlife park?</a:t>
            </a:r>
          </a:p>
          <a:p>
            <a:pPr marL="342900" marR="0" lvl="0" indent="-342900" algn="l" rtl="0">
              <a:lnSpc>
                <a:spcPct val="100000"/>
              </a:lnSpc>
              <a:spcBef>
                <a:spcPts val="560"/>
              </a:spcBef>
              <a:spcAft>
                <a:spcPts val="0"/>
              </a:spcAft>
              <a:buClr>
                <a:schemeClr val="dk1"/>
              </a:buClr>
              <a:buSzPct val="100000"/>
              <a:buFont typeface="Arial"/>
              <a:buChar char="•"/>
            </a:pPr>
            <a:endParaRPr lang="en-US" sz="2800" dirty="0">
              <a:solidFill>
                <a:schemeClr val="dk1"/>
              </a:solidFill>
              <a:latin typeface="Calibri"/>
              <a:ea typeface="Calibri"/>
              <a:cs typeface="Calibri"/>
              <a:sym typeface="Calibri"/>
            </a:endParaRPr>
          </a:p>
          <a:p>
            <a:pPr marL="342900" marR="0" lvl="0" indent="-342900" algn="l" rtl="0">
              <a:lnSpc>
                <a:spcPct val="100000"/>
              </a:lnSpc>
              <a:spcBef>
                <a:spcPts val="560"/>
              </a:spcBef>
              <a:spcAft>
                <a:spcPts val="0"/>
              </a:spcAft>
              <a:buClr>
                <a:schemeClr val="dk1"/>
              </a:buClr>
              <a:buSzPct val="100000"/>
              <a:buFont typeface="Arial"/>
              <a:buChar char="•"/>
            </a:pPr>
            <a:r>
              <a:rPr lang="en-US" sz="2800" dirty="0">
                <a:solidFill>
                  <a:schemeClr val="dk1"/>
                </a:solidFill>
                <a:latin typeface="Calibri"/>
                <a:ea typeface="Calibri"/>
                <a:cs typeface="Calibri"/>
                <a:sym typeface="Calibri"/>
              </a:rPr>
              <a:t>What method could we use to determine the benefits of air pollution reduction in a city?</a:t>
            </a:r>
          </a:p>
          <a:p>
            <a:pPr marL="742950" marR="0" lvl="1" indent="-285750" algn="l" rtl="0">
              <a:spcBef>
                <a:spcPts val="480"/>
              </a:spcBef>
              <a:buClr>
                <a:schemeClr val="dk1"/>
              </a:buClr>
              <a:buFont typeface="Arial"/>
              <a:buNone/>
            </a:pPr>
            <a:endParaRPr sz="2400" b="0" i="0" u="none" strike="noStrike" cap="none" baseline="0" dirty="0">
              <a:solidFill>
                <a:schemeClr val="dk1"/>
              </a:solidFill>
              <a:latin typeface="Calibri"/>
              <a:ea typeface="Calibri"/>
              <a:cs typeface="Calibri"/>
              <a:sym typeface="Calibri"/>
            </a:endParaRPr>
          </a:p>
          <a:p>
            <a:pPr marL="177800" marR="0" lvl="0" indent="0" algn="l" rtl="0">
              <a:spcBef>
                <a:spcPts val="560"/>
              </a:spcBef>
              <a:buClr>
                <a:schemeClr val="dk1"/>
              </a:buClr>
              <a:buFont typeface="Arial"/>
              <a:buNone/>
            </a:pPr>
            <a:endParaRPr sz="2800" b="1" i="0" u="none" strike="noStrike" cap="none" baseline="0" dirty="0">
              <a:solidFill>
                <a:schemeClr val="dk1"/>
              </a:solidFill>
              <a:latin typeface="Calibri"/>
              <a:ea typeface="Calibri"/>
              <a:cs typeface="Calibri"/>
              <a:sym typeface="Calibri"/>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179511" y="274637"/>
            <a:ext cx="8712967" cy="1143000"/>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600" dirty="0">
                <a:solidFill>
                  <a:schemeClr val="dk1"/>
                </a:solidFill>
                <a:latin typeface="Calibri"/>
                <a:ea typeface="Calibri"/>
                <a:cs typeface="Calibri"/>
                <a:sym typeface="Calibri"/>
              </a:rPr>
              <a:t>Willingness to Accept vs. Willingness to Pay </a:t>
            </a:r>
          </a:p>
        </p:txBody>
      </p:sp>
      <p:sp>
        <p:nvSpPr>
          <p:cNvPr id="182" name="Shape 182"/>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457200" marR="0" lvl="0" indent="-415925" algn="l" rtl="0">
              <a:spcBef>
                <a:spcPts val="590"/>
              </a:spcBef>
              <a:buClr>
                <a:schemeClr val="dk1"/>
              </a:buClr>
              <a:buSzPct val="98333"/>
              <a:buFont typeface="Calibri"/>
              <a:buChar char="•"/>
            </a:pPr>
            <a:r>
              <a:rPr lang="en-US" sz="2800" dirty="0">
                <a:solidFill>
                  <a:schemeClr val="dk1"/>
                </a:solidFill>
                <a:latin typeface="Calibri"/>
                <a:ea typeface="Calibri"/>
                <a:cs typeface="Calibri"/>
                <a:sym typeface="Calibri"/>
              </a:rPr>
              <a:t>A person’s WTP can often be constrained by their income level or preferences. Willingness to Accept (WTA) is not constrained in the same way and can be used instead of WTP. </a:t>
            </a:r>
          </a:p>
          <a:p>
            <a:pPr marL="342900" marR="0" lvl="0" indent="-342900" algn="l" rtl="0">
              <a:spcBef>
                <a:spcPts val="590"/>
              </a:spcBef>
              <a:buClr>
                <a:schemeClr val="dk1"/>
              </a:buClr>
              <a:buSzPct val="98333"/>
              <a:buFont typeface="Calibri"/>
              <a:buChar char="•"/>
            </a:pPr>
            <a:r>
              <a:rPr lang="en-US" sz="2800" dirty="0">
                <a:solidFill>
                  <a:schemeClr val="dk1"/>
                </a:solidFill>
                <a:latin typeface="Calibri"/>
                <a:ea typeface="Calibri"/>
                <a:cs typeface="Calibri"/>
                <a:sym typeface="Calibri"/>
              </a:rPr>
              <a:t>WTA is often a much higher value than WTP. This is because people value the loss of an item over the gaining of an item. </a:t>
            </a:r>
          </a:p>
          <a:p>
            <a:pPr marL="342900" marR="0" lvl="0" indent="-342900" algn="l" rtl="0">
              <a:spcBef>
                <a:spcPts val="590"/>
              </a:spcBef>
              <a:buClr>
                <a:schemeClr val="dk1"/>
              </a:buClr>
              <a:buSzPct val="98333"/>
              <a:buFont typeface="Calibri"/>
              <a:buChar char="•"/>
            </a:pPr>
            <a:r>
              <a:rPr lang="en-US" sz="2800" dirty="0">
                <a:solidFill>
                  <a:schemeClr val="dk1"/>
                </a:solidFill>
                <a:latin typeface="Calibri"/>
                <a:ea typeface="Calibri"/>
                <a:cs typeface="Calibri"/>
                <a:sym typeface="Calibri"/>
              </a:rPr>
              <a:t>WTP is often used when the environment is being improved while WTA is used when the environment is being degraded. </a:t>
            </a:r>
          </a:p>
          <a:p>
            <a:pPr marL="342900" marR="0" lvl="0" indent="-154940" algn="l" rtl="0">
              <a:spcBef>
                <a:spcPts val="592"/>
              </a:spcBef>
              <a:buClr>
                <a:schemeClr val="dk1"/>
              </a:buClr>
              <a:buFont typeface="Arial"/>
              <a:buNone/>
            </a:pPr>
            <a:endParaRPr sz="2950" b="0" i="0" u="none" strike="noStrike" cap="none" baseline="0" dirty="0">
              <a:solidFill>
                <a:schemeClr val="dk1"/>
              </a:solidFill>
              <a:latin typeface="Calibri"/>
              <a:ea typeface="Calibri"/>
              <a:cs typeface="Calibri"/>
              <a:sym typeface="Calibri"/>
            </a:endParaRPr>
          </a:p>
        </p:txBody>
      </p:sp>
      <p:sp>
        <p:nvSpPr>
          <p:cNvPr id="183" name="Shape 183"/>
          <p:cNvSpPr txBox="1"/>
          <p:nvPr/>
        </p:nvSpPr>
        <p:spPr>
          <a:xfrm>
            <a:off x="539552" y="6237312"/>
            <a:ext cx="201622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LO</a:t>
            </a:r>
            <a:r>
              <a:rPr lang="en-US" sz="1800">
                <a:solidFill>
                  <a:schemeClr val="dk1"/>
                </a:solidFill>
                <a:latin typeface="Calibri"/>
                <a:ea typeface="Calibri"/>
                <a:cs typeface="Calibri"/>
                <a:sym typeface="Calibri"/>
              </a:rPr>
              <a:t>5</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179511" y="274637"/>
            <a:ext cx="8712967" cy="909586"/>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600" dirty="0">
                <a:solidFill>
                  <a:schemeClr val="dk1"/>
                </a:solidFill>
                <a:latin typeface="Calibri"/>
                <a:ea typeface="Calibri"/>
                <a:cs typeface="Calibri"/>
                <a:sym typeface="Calibri"/>
              </a:rPr>
              <a:t>Benefits</a:t>
            </a:r>
          </a:p>
        </p:txBody>
      </p:sp>
      <p:sp>
        <p:nvSpPr>
          <p:cNvPr id="101" name="Shape 101"/>
          <p:cNvSpPr txBox="1">
            <a:spLocks noGrp="1"/>
          </p:cNvSpPr>
          <p:nvPr>
            <p:ph type="body" idx="1"/>
          </p:nvPr>
        </p:nvSpPr>
        <p:spPr>
          <a:xfrm>
            <a:off x="284813" y="1600200"/>
            <a:ext cx="8607665" cy="4953000"/>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SzPct val="150000"/>
              <a:buFont typeface="Arial"/>
              <a:buChar char="•"/>
            </a:pPr>
            <a:r>
              <a:rPr lang="en-US" sz="2400" dirty="0">
                <a:solidFill>
                  <a:schemeClr val="dk1"/>
                </a:solidFill>
                <a:latin typeface="Calibri" panose="020F0502020204030204" pitchFamily="34" charset="0"/>
                <a:ea typeface="Calibri"/>
                <a:cs typeface="Calibri" panose="020F0502020204030204" pitchFamily="34" charset="0"/>
                <a:sym typeface="Calibri"/>
              </a:rPr>
              <a:t>In a BCA for an environmental program or project, the benefits are generally </a:t>
            </a:r>
            <a:r>
              <a:rPr lang="en-US" sz="2400" b="1" dirty="0">
                <a:solidFill>
                  <a:schemeClr val="dk1"/>
                </a:solidFill>
                <a:latin typeface="Calibri" panose="020F0502020204030204" pitchFamily="34" charset="0"/>
                <a:ea typeface="Calibri"/>
                <a:cs typeface="Calibri" panose="020F0502020204030204" pitchFamily="34" charset="0"/>
                <a:sym typeface="Calibri"/>
              </a:rPr>
              <a:t>an improvement in environmental quality</a:t>
            </a:r>
          </a:p>
          <a:p>
            <a:pPr marL="342900" marR="0" lvl="0" indent="-342900" algn="l" rtl="0">
              <a:spcBef>
                <a:spcPts val="0"/>
              </a:spcBef>
              <a:buClr>
                <a:schemeClr val="dk1"/>
              </a:buClr>
              <a:buSzPct val="150000"/>
              <a:buFont typeface="Arial"/>
              <a:buChar char="•"/>
            </a:pPr>
            <a:endParaRPr lang="en-US" sz="2400" dirty="0">
              <a:solidFill>
                <a:schemeClr val="dk1"/>
              </a:solidFill>
              <a:latin typeface="Calibri" panose="020F0502020204030204" pitchFamily="34" charset="0"/>
              <a:cs typeface="Calibri" panose="020F0502020204030204" pitchFamily="34" charset="0"/>
              <a:sym typeface="Calibri"/>
            </a:endParaRPr>
          </a:p>
          <a:p>
            <a:pPr marL="342900" marR="0" lvl="0" indent="-342900" algn="l" rtl="0">
              <a:spcBef>
                <a:spcPts val="0"/>
              </a:spcBef>
              <a:buClr>
                <a:schemeClr val="dk1"/>
              </a:buClr>
              <a:buSzPct val="150000"/>
              <a:buFont typeface="Arial"/>
              <a:buChar char="•"/>
            </a:pPr>
            <a:r>
              <a:rPr lang="en-CA" sz="2400" dirty="0">
                <a:latin typeface="Calibri" panose="020F0502020204030204" pitchFamily="34" charset="0"/>
                <a:cs typeface="Calibri" panose="020F0502020204030204" pitchFamily="34" charset="0"/>
              </a:rPr>
              <a:t>To measure a complete emissions damage, it is necessary to go through the following steps:</a:t>
            </a:r>
          </a:p>
          <a:p>
            <a:pPr marL="203200" indent="0">
              <a:buNone/>
            </a:pPr>
            <a:endParaRPr lang="en-CA" sz="800" dirty="0">
              <a:latin typeface="Calibri" panose="020F0502020204030204" pitchFamily="34" charset="0"/>
              <a:cs typeface="Calibri" panose="020F0502020204030204" pitchFamily="34" charset="0"/>
            </a:endParaRPr>
          </a:p>
          <a:p>
            <a:pPr marL="203200" indent="0">
              <a:buNone/>
            </a:pPr>
            <a:r>
              <a:rPr lang="en-CA" sz="2400" dirty="0">
                <a:latin typeface="Calibri" panose="020F0502020204030204" pitchFamily="34" charset="0"/>
                <a:cs typeface="Calibri" panose="020F0502020204030204" pitchFamily="34" charset="0"/>
              </a:rPr>
              <a:t>1. </a:t>
            </a:r>
            <a:r>
              <a:rPr lang="en-CA" sz="2200" dirty="0">
                <a:latin typeface="Calibri" panose="020F0502020204030204" pitchFamily="34" charset="0"/>
                <a:cs typeface="Calibri" panose="020F0502020204030204" pitchFamily="34" charset="0"/>
              </a:rPr>
              <a:t>Measure emissions</a:t>
            </a:r>
          </a:p>
          <a:p>
            <a:pPr marL="203200" indent="0">
              <a:buNone/>
            </a:pPr>
            <a:r>
              <a:rPr lang="en-CA" sz="2200" dirty="0">
                <a:latin typeface="Calibri" panose="020F0502020204030204" pitchFamily="34" charset="0"/>
                <a:cs typeface="Calibri" panose="020F0502020204030204" pitchFamily="34" charset="0"/>
              </a:rPr>
              <a:t>2. Determine the resulting ambient quality</a:t>
            </a:r>
          </a:p>
          <a:p>
            <a:pPr marL="203200" indent="0">
              <a:buNone/>
            </a:pPr>
            <a:r>
              <a:rPr lang="en-CA" sz="2200" dirty="0">
                <a:latin typeface="Calibri" panose="020F0502020204030204" pitchFamily="34" charset="0"/>
                <a:cs typeface="Calibri" panose="020F0502020204030204" pitchFamily="34" charset="0"/>
              </a:rPr>
              <a:t>3. Estimate human exposure</a:t>
            </a:r>
          </a:p>
          <a:p>
            <a:pPr marL="203200" indent="0">
              <a:buNone/>
            </a:pPr>
            <a:r>
              <a:rPr lang="en-CA" sz="2200" dirty="0">
                <a:latin typeface="Calibri" panose="020F0502020204030204" pitchFamily="34" charset="0"/>
                <a:cs typeface="Calibri" panose="020F0502020204030204" pitchFamily="34" charset="0"/>
              </a:rPr>
              <a:t>4. Measure impacts (health, aesthetic, recreation, ecosystem, etc.)</a:t>
            </a:r>
          </a:p>
          <a:p>
            <a:pPr marL="203200" indent="0">
              <a:buNone/>
            </a:pPr>
            <a:r>
              <a:rPr lang="en-CA" sz="2200" dirty="0">
                <a:latin typeface="Calibri" panose="020F0502020204030204" pitchFamily="34" charset="0"/>
                <a:cs typeface="Calibri" panose="020F0502020204030204" pitchFamily="34" charset="0"/>
              </a:rPr>
              <a:t>5. Estimate the values of these impacts</a:t>
            </a:r>
            <a:endParaRPr lang="en-US" sz="2200" dirty="0">
              <a:solidFill>
                <a:schemeClr val="dk1"/>
              </a:solidFill>
              <a:latin typeface="Calibri" panose="020F0502020204030204" pitchFamily="34" charset="0"/>
              <a:ea typeface="Calibri"/>
              <a:cs typeface="Calibri" panose="020F0502020204030204" pitchFamily="34" charset="0"/>
              <a:sym typeface="Calibri"/>
            </a:endParaRPr>
          </a:p>
          <a:p>
            <a:pPr marL="342900" marR="0" lvl="0" indent="-342900" algn="l" rtl="0">
              <a:spcBef>
                <a:spcPts val="0"/>
              </a:spcBef>
              <a:buClr>
                <a:schemeClr val="dk1"/>
              </a:buClr>
              <a:buSzPct val="150000"/>
              <a:buFont typeface="Arial"/>
              <a:buChar char="•"/>
            </a:pPr>
            <a:endParaRPr lang="en-US" sz="2400" dirty="0">
              <a:solidFill>
                <a:schemeClr val="dk1"/>
              </a:solidFill>
              <a:latin typeface="Calibri" panose="020F0502020204030204" pitchFamily="34" charset="0"/>
              <a:ea typeface="Calibri"/>
              <a:cs typeface="Calibri" panose="020F0502020204030204" pitchFamily="34" charset="0"/>
              <a:sym typeface="Calibri"/>
            </a:endParaRPr>
          </a:p>
        </p:txBody>
      </p:sp>
    </p:spTree>
    <p:extLst>
      <p:ext uri="{BB962C8B-B14F-4D97-AF65-F5344CB8AC3E}">
        <p14:creationId xmlns:p14="http://schemas.microsoft.com/office/powerpoint/2010/main" val="396534054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xEl>
                                              <p:pRg st="0" end="0"/>
                                            </p:txEl>
                                          </p:spTgt>
                                        </p:tgtEl>
                                        <p:attrNameLst>
                                          <p:attrName>style.visibility</p:attrName>
                                        </p:attrNameLst>
                                      </p:cBhvr>
                                      <p:to>
                                        <p:strVal val="visible"/>
                                      </p:to>
                                    </p:set>
                                    <p:animEffect transition="in" filter="fade">
                                      <p:cBhvr>
                                        <p:cTn id="7" dur="2000"/>
                                        <p:tgtEl>
                                          <p:spTgt spid="1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1">
                                            <p:txEl>
                                              <p:pRg st="2" end="2"/>
                                            </p:txEl>
                                          </p:spTgt>
                                        </p:tgtEl>
                                        <p:attrNameLst>
                                          <p:attrName>style.visibility</p:attrName>
                                        </p:attrNameLst>
                                      </p:cBhvr>
                                      <p:to>
                                        <p:strVal val="visible"/>
                                      </p:to>
                                    </p:set>
                                    <p:animEffect transition="in" filter="fade">
                                      <p:cBhvr>
                                        <p:cTn id="12" dur="2000"/>
                                        <p:tgtEl>
                                          <p:spTgt spid="10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1">
                                            <p:txEl>
                                              <p:pRg st="8" end="8"/>
                                            </p:txEl>
                                          </p:spTgt>
                                        </p:tgtEl>
                                        <p:attrNameLst>
                                          <p:attrName>style.visibility</p:attrName>
                                        </p:attrNameLst>
                                      </p:cBhvr>
                                      <p:to>
                                        <p:strVal val="visible"/>
                                      </p:to>
                                    </p:set>
                                    <p:animEffect transition="in" filter="fade">
                                      <p:cBhvr>
                                        <p:cTn id="17" dur="2000"/>
                                        <p:tgtEl>
                                          <p:spTgt spid="101">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1">
                                            <p:txEl>
                                              <p:pRg st="4" end="4"/>
                                            </p:txEl>
                                          </p:spTgt>
                                        </p:tgtEl>
                                        <p:attrNameLst>
                                          <p:attrName>style.visibility</p:attrName>
                                        </p:attrNameLst>
                                      </p:cBhvr>
                                      <p:to>
                                        <p:strVal val="visible"/>
                                      </p:to>
                                    </p:set>
                                    <p:animEffect transition="in" filter="fade">
                                      <p:cBhvr>
                                        <p:cTn id="22" dur="2000"/>
                                        <p:tgtEl>
                                          <p:spTgt spid="10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1">
                                            <p:txEl>
                                              <p:pRg st="5" end="5"/>
                                            </p:txEl>
                                          </p:spTgt>
                                        </p:tgtEl>
                                        <p:attrNameLst>
                                          <p:attrName>style.visibility</p:attrName>
                                        </p:attrNameLst>
                                      </p:cBhvr>
                                      <p:to>
                                        <p:strVal val="visible"/>
                                      </p:to>
                                    </p:set>
                                    <p:animEffect transition="in" filter="fade">
                                      <p:cBhvr>
                                        <p:cTn id="27" dur="2000"/>
                                        <p:tgtEl>
                                          <p:spTgt spid="10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1">
                                            <p:txEl>
                                              <p:pRg st="6" end="6"/>
                                            </p:txEl>
                                          </p:spTgt>
                                        </p:tgtEl>
                                        <p:attrNameLst>
                                          <p:attrName>style.visibility</p:attrName>
                                        </p:attrNameLst>
                                      </p:cBhvr>
                                      <p:to>
                                        <p:strVal val="visible"/>
                                      </p:to>
                                    </p:set>
                                    <p:animEffect transition="in" filter="fade">
                                      <p:cBhvr>
                                        <p:cTn id="32" dur="2000"/>
                                        <p:tgtEl>
                                          <p:spTgt spid="10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1">
                                            <p:txEl>
                                              <p:pRg st="7" end="7"/>
                                            </p:txEl>
                                          </p:spTgt>
                                        </p:tgtEl>
                                        <p:attrNameLst>
                                          <p:attrName>style.visibility</p:attrName>
                                        </p:attrNameLst>
                                      </p:cBhvr>
                                      <p:to>
                                        <p:strVal val="visible"/>
                                      </p:to>
                                    </p:set>
                                    <p:animEffect transition="in" filter="fade">
                                      <p:cBhvr>
                                        <p:cTn id="37" dur="2000"/>
                                        <p:tgtEl>
                                          <p:spTgt spid="10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179511" y="274637"/>
            <a:ext cx="8712967" cy="924576"/>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200" b="0" i="0" u="none" strike="noStrike" cap="none" baseline="0" dirty="0">
                <a:solidFill>
                  <a:schemeClr val="dk1"/>
                </a:solidFill>
                <a:latin typeface="Calibri"/>
                <a:ea typeface="Calibri"/>
                <a:cs typeface="Calibri"/>
                <a:sym typeface="Calibri"/>
              </a:rPr>
              <a:t>Chapter Overview</a:t>
            </a:r>
          </a:p>
        </p:txBody>
      </p:sp>
      <p:sp>
        <p:nvSpPr>
          <p:cNvPr id="190" name="Shape 190"/>
          <p:cNvSpPr txBox="1">
            <a:spLocks noGrp="1"/>
          </p:cNvSpPr>
          <p:nvPr>
            <p:ph type="body" idx="1"/>
          </p:nvPr>
        </p:nvSpPr>
        <p:spPr>
          <a:xfrm>
            <a:off x="457200" y="1948721"/>
            <a:ext cx="8229600" cy="4177442"/>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Clr>
                <a:schemeClr val="dk1"/>
              </a:buClr>
              <a:buSzPct val="25000"/>
              <a:buFont typeface="Arial"/>
              <a:buNone/>
            </a:pPr>
            <a:r>
              <a:rPr lang="en-US" sz="2400" b="0" i="0" u="none" strike="noStrike" cap="none" baseline="0" dirty="0">
                <a:solidFill>
                  <a:schemeClr val="dk1"/>
                </a:solidFill>
                <a:latin typeface="Calibri"/>
                <a:ea typeface="Calibri"/>
                <a:cs typeface="Calibri"/>
                <a:sym typeface="Calibri"/>
              </a:rPr>
              <a:t>This chapter provided an overview of </a:t>
            </a:r>
            <a:r>
              <a:rPr lang="en-US" sz="2400" dirty="0">
                <a:solidFill>
                  <a:schemeClr val="dk1"/>
                </a:solidFill>
                <a:latin typeface="Calibri"/>
                <a:ea typeface="Calibri"/>
                <a:cs typeface="Calibri"/>
                <a:sym typeface="Calibri"/>
              </a:rPr>
              <a:t>the how willingness to pay (WTP)  is imputed for determining environmental value. </a:t>
            </a:r>
          </a:p>
          <a:p>
            <a:pPr marL="342900" marR="0" lvl="0" indent="-215900" algn="l" rtl="0">
              <a:lnSpc>
                <a:spcPct val="80000"/>
              </a:lnSpc>
              <a:spcBef>
                <a:spcPts val="400"/>
              </a:spcBef>
              <a:buClr>
                <a:schemeClr val="dk1"/>
              </a:buClr>
              <a:buFont typeface="Arial"/>
              <a:buNone/>
            </a:pPr>
            <a:endParaRPr sz="2400" b="1" i="0" u="none" strike="noStrike" cap="none" baseline="0" dirty="0">
              <a:solidFill>
                <a:schemeClr val="dk1"/>
              </a:solidFill>
              <a:latin typeface="Calibri"/>
              <a:ea typeface="Calibri"/>
              <a:cs typeface="Calibri"/>
              <a:sym typeface="Calibri"/>
            </a:endParaRPr>
          </a:p>
          <a:p>
            <a:pPr marL="342900" marR="0" lvl="0" indent="-342900" algn="l" rtl="0">
              <a:lnSpc>
                <a:spcPct val="80000"/>
              </a:lnSpc>
              <a:spcBef>
                <a:spcPts val="400"/>
              </a:spcBef>
              <a:buClr>
                <a:schemeClr val="dk1"/>
              </a:buClr>
              <a:buSzPct val="100000"/>
              <a:buFont typeface="Arial"/>
              <a:buChar char="•"/>
            </a:pPr>
            <a:r>
              <a:rPr lang="en-US" sz="2400" dirty="0">
                <a:solidFill>
                  <a:schemeClr val="dk1"/>
                </a:solidFill>
                <a:latin typeface="Calibri"/>
                <a:ea typeface="Calibri"/>
                <a:cs typeface="Calibri"/>
                <a:sym typeface="Calibri"/>
              </a:rPr>
              <a:t>Direct and indirect methods of determining WTP for environmental quality are discussed. </a:t>
            </a:r>
            <a:r>
              <a:rPr lang="en-US" sz="2400" b="0" i="0" u="none" strike="noStrike" cap="none" baseline="0" dirty="0">
                <a:solidFill>
                  <a:schemeClr val="dk1"/>
                </a:solidFill>
                <a:latin typeface="Calibri"/>
                <a:ea typeface="Calibri"/>
                <a:cs typeface="Calibri"/>
                <a:sym typeface="Calibri"/>
              </a:rPr>
              <a:t> </a:t>
            </a:r>
          </a:p>
          <a:p>
            <a:pPr marL="342900" marR="0" lvl="0" indent="-342900" algn="l" rtl="0">
              <a:lnSpc>
                <a:spcPct val="80000"/>
              </a:lnSpc>
              <a:spcBef>
                <a:spcPts val="400"/>
              </a:spcBef>
              <a:buClr>
                <a:schemeClr val="dk1"/>
              </a:buClr>
              <a:buSzPct val="100000"/>
              <a:buFont typeface="Arial"/>
              <a:buChar char="•"/>
            </a:pPr>
            <a:r>
              <a:rPr lang="en-US" sz="2400" dirty="0">
                <a:solidFill>
                  <a:schemeClr val="dk1"/>
                </a:solidFill>
                <a:latin typeface="Calibri"/>
                <a:ea typeface="Calibri"/>
                <a:cs typeface="Calibri"/>
                <a:sym typeface="Calibri"/>
              </a:rPr>
              <a:t>The concept of consumer and producer surplus is introduced and applied graphically to market and public goods. </a:t>
            </a:r>
          </a:p>
          <a:p>
            <a:pPr marL="342900" marR="0" lvl="0" indent="-342900" algn="l" rtl="0">
              <a:lnSpc>
                <a:spcPct val="80000"/>
              </a:lnSpc>
              <a:spcBef>
                <a:spcPts val="400"/>
              </a:spcBef>
              <a:buClr>
                <a:schemeClr val="dk1"/>
              </a:buClr>
              <a:buSzPct val="100000"/>
              <a:buFont typeface="Calibri"/>
              <a:buChar char="•"/>
            </a:pPr>
            <a:r>
              <a:rPr lang="en-US" sz="2400" dirty="0">
                <a:solidFill>
                  <a:schemeClr val="dk1"/>
                </a:solidFill>
                <a:latin typeface="Calibri"/>
                <a:ea typeface="Calibri"/>
                <a:cs typeface="Calibri"/>
                <a:sym typeface="Calibri"/>
              </a:rPr>
              <a:t>Consumer and producer surplus values were determined using graphical methods.</a:t>
            </a:r>
          </a:p>
          <a:p>
            <a:pPr marL="342900" marR="0" lvl="0" indent="-342900" algn="l" rtl="0">
              <a:lnSpc>
                <a:spcPct val="80000"/>
              </a:lnSpc>
              <a:spcBef>
                <a:spcPts val="400"/>
              </a:spcBef>
              <a:buClr>
                <a:schemeClr val="dk1"/>
              </a:buClr>
              <a:buSzPct val="100000"/>
              <a:buFont typeface="Arial"/>
              <a:buChar char="•"/>
            </a:pPr>
            <a:r>
              <a:rPr lang="en-US" sz="2400" dirty="0">
                <a:solidFill>
                  <a:schemeClr val="dk1"/>
                </a:solidFill>
                <a:latin typeface="Calibri"/>
                <a:ea typeface="Calibri"/>
                <a:cs typeface="Calibri"/>
                <a:sym typeface="Calibri"/>
              </a:rPr>
              <a:t>Four methods of imputing WTP for improvements in environmental quality are described. </a:t>
            </a:r>
          </a:p>
          <a:p>
            <a:pPr marL="342900" marR="0" lvl="0" indent="-342900" algn="l" rtl="0">
              <a:lnSpc>
                <a:spcPct val="80000"/>
              </a:lnSpc>
              <a:spcBef>
                <a:spcPts val="400"/>
              </a:spcBef>
              <a:buClr>
                <a:schemeClr val="dk1"/>
              </a:buClr>
              <a:buSzPct val="100000"/>
              <a:buFont typeface="Arial"/>
              <a:buChar char="•"/>
            </a:pPr>
            <a:r>
              <a:rPr lang="en-US" sz="2400" dirty="0">
                <a:solidFill>
                  <a:schemeClr val="dk1"/>
                </a:solidFill>
                <a:latin typeface="Calibri"/>
                <a:ea typeface="Calibri"/>
                <a:cs typeface="Calibri"/>
                <a:sym typeface="Calibri"/>
              </a:rPr>
              <a:t>The differences between Willingness To Pay (WTP) and Willingness To Accept (WTA) changes in environmental quality were compared.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2665D-0F50-49FB-BAF6-82BFE511A342}"/>
              </a:ext>
            </a:extLst>
          </p:cNvPr>
          <p:cNvSpPr>
            <a:spLocks noGrp="1"/>
          </p:cNvSpPr>
          <p:nvPr>
            <p:ph type="title"/>
          </p:nvPr>
        </p:nvSpPr>
        <p:spPr/>
        <p:txBody>
          <a:bodyPr/>
          <a:lstStyle/>
          <a:p>
            <a:r>
              <a:rPr lang="en-CA" dirty="0"/>
              <a:t>Video material</a:t>
            </a:r>
          </a:p>
        </p:txBody>
      </p:sp>
      <p:sp>
        <p:nvSpPr>
          <p:cNvPr id="4" name="Slide Number Placeholder 3">
            <a:extLst>
              <a:ext uri="{FF2B5EF4-FFF2-40B4-BE49-F238E27FC236}">
                <a16:creationId xmlns:a16="http://schemas.microsoft.com/office/drawing/2014/main" id="{73E5688D-CB16-4D7F-B558-608943E57D90}"/>
              </a:ext>
            </a:extLst>
          </p:cNvPr>
          <p:cNvSpPr>
            <a:spLocks noGrp="1"/>
          </p:cNvSpPr>
          <p:nvPr>
            <p:ph type="sldNum" idx="12"/>
          </p:nvPr>
        </p:nvSpPr>
        <p:spPr/>
        <p:txBody>
          <a:bodyPr/>
          <a:lstStyle/>
          <a:p>
            <a:pPr marL="0" lvl="0" indent="0">
              <a:spcBef>
                <a:spcPts val="0"/>
              </a:spcBef>
              <a:buSzPct val="25000"/>
              <a:buNone/>
            </a:pPr>
            <a:fld id="{00000000-1234-1234-1234-123412341234}" type="slidenum">
              <a:rPr lang="en-US" smtClean="0"/>
              <a:t>4</a:t>
            </a:fld>
            <a:endParaRPr lang="en-US"/>
          </a:p>
        </p:txBody>
      </p:sp>
      <p:sp>
        <p:nvSpPr>
          <p:cNvPr id="5" name="Text Placeholder 4">
            <a:extLst>
              <a:ext uri="{FF2B5EF4-FFF2-40B4-BE49-F238E27FC236}">
                <a16:creationId xmlns:a16="http://schemas.microsoft.com/office/drawing/2014/main" id="{972BC816-7B32-4581-8135-08A5DE886E5B}"/>
              </a:ext>
            </a:extLst>
          </p:cNvPr>
          <p:cNvSpPr>
            <a:spLocks noGrp="1"/>
          </p:cNvSpPr>
          <p:nvPr>
            <p:ph type="body" idx="1"/>
          </p:nvPr>
        </p:nvSpPr>
        <p:spPr>
          <a:xfrm>
            <a:off x="457200" y="1600200"/>
            <a:ext cx="5602786" cy="461635"/>
          </a:xfrm>
          <a:prstGeom prst="rect">
            <a:avLst/>
          </a:prstGeom>
        </p:spPr>
        <p:txBody>
          <a:bodyPr wrap="none">
            <a:spAutoFit/>
          </a:bodyPr>
          <a:lstStyle/>
          <a:p>
            <a:r>
              <a:rPr lang="en-CA" sz="1800" dirty="0"/>
              <a:t>https://www.youtube.com/watch?v=5BmqjvTv1yQ</a:t>
            </a:r>
          </a:p>
        </p:txBody>
      </p:sp>
    </p:spTree>
    <p:extLst>
      <p:ext uri="{BB962C8B-B14F-4D97-AF65-F5344CB8AC3E}">
        <p14:creationId xmlns:p14="http://schemas.microsoft.com/office/powerpoint/2010/main" val="2766852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A6675-D96A-4DCD-802F-BF890ED6A050}"/>
              </a:ext>
            </a:extLst>
          </p:cNvPr>
          <p:cNvSpPr>
            <a:spLocks noGrp="1"/>
          </p:cNvSpPr>
          <p:nvPr>
            <p:ph type="title"/>
          </p:nvPr>
        </p:nvSpPr>
        <p:spPr/>
        <p:txBody>
          <a:bodyPr/>
          <a:lstStyle/>
          <a:p>
            <a:r>
              <a:rPr lang="en-CA" sz="3200" dirty="0"/>
              <a:t>Impacts of emissions</a:t>
            </a:r>
          </a:p>
        </p:txBody>
      </p:sp>
      <p:sp>
        <p:nvSpPr>
          <p:cNvPr id="3" name="Text Placeholder 2">
            <a:extLst>
              <a:ext uri="{FF2B5EF4-FFF2-40B4-BE49-F238E27FC236}">
                <a16:creationId xmlns:a16="http://schemas.microsoft.com/office/drawing/2014/main" id="{B7E3F1EB-107A-4FE5-B932-D18BAA5BD16A}"/>
              </a:ext>
            </a:extLst>
          </p:cNvPr>
          <p:cNvSpPr>
            <a:spLocks noGrp="1"/>
          </p:cNvSpPr>
          <p:nvPr>
            <p:ph type="body" idx="1"/>
          </p:nvPr>
        </p:nvSpPr>
        <p:spPr>
          <a:xfrm>
            <a:off x="457200" y="1600200"/>
            <a:ext cx="8435278" cy="4525963"/>
          </a:xfrm>
        </p:spPr>
        <p:txBody>
          <a:bodyPr/>
          <a:lstStyle/>
          <a:p>
            <a:pPr marL="203200" indent="0">
              <a:buNone/>
            </a:pPr>
            <a:r>
              <a:rPr lang="en-CA" sz="2000" b="1" dirty="0"/>
              <a:t>Health damages</a:t>
            </a:r>
          </a:p>
          <a:p>
            <a:endParaRPr lang="en-CA" sz="2000" dirty="0"/>
          </a:p>
          <a:p>
            <a:endParaRPr lang="en-CA" sz="2000" dirty="0"/>
          </a:p>
          <a:p>
            <a:endParaRPr lang="en-CA" sz="2000" dirty="0"/>
          </a:p>
          <a:p>
            <a:endParaRPr lang="en-CA" sz="2000" dirty="0"/>
          </a:p>
          <a:p>
            <a:pPr marL="203200" indent="0">
              <a:buNone/>
            </a:pPr>
            <a:r>
              <a:rPr lang="en-CA" sz="2000" b="1" dirty="0"/>
              <a:t>Output loss and Material Damages</a:t>
            </a:r>
          </a:p>
          <a:p>
            <a:endParaRPr lang="en-CA" sz="2000" dirty="0"/>
          </a:p>
        </p:txBody>
      </p:sp>
      <p:sp>
        <p:nvSpPr>
          <p:cNvPr id="4" name="Slide Number Placeholder 3">
            <a:extLst>
              <a:ext uri="{FF2B5EF4-FFF2-40B4-BE49-F238E27FC236}">
                <a16:creationId xmlns:a16="http://schemas.microsoft.com/office/drawing/2014/main" id="{7994FB2F-B943-4566-9E97-2AB4C54E304F}"/>
              </a:ext>
            </a:extLst>
          </p:cNvPr>
          <p:cNvSpPr>
            <a:spLocks noGrp="1"/>
          </p:cNvSpPr>
          <p:nvPr>
            <p:ph type="sldNum" idx="12"/>
          </p:nvPr>
        </p:nvSpPr>
        <p:spPr/>
        <p:txBody>
          <a:bodyPr/>
          <a:lstStyle/>
          <a:p>
            <a:pPr marL="0" lvl="0" indent="0">
              <a:spcBef>
                <a:spcPts val="0"/>
              </a:spcBef>
              <a:buSzPct val="25000"/>
              <a:buNone/>
            </a:pPr>
            <a:fld id="{00000000-1234-1234-1234-123412341234}" type="slidenum">
              <a:rPr lang="en-US" smtClean="0"/>
              <a:t>5</a:t>
            </a:fld>
            <a:endParaRPr lang="en-US"/>
          </a:p>
        </p:txBody>
      </p:sp>
    </p:spTree>
    <p:extLst>
      <p:ext uri="{BB962C8B-B14F-4D97-AF65-F5344CB8AC3E}">
        <p14:creationId xmlns:p14="http://schemas.microsoft.com/office/powerpoint/2010/main" val="2716511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A6675-D96A-4DCD-802F-BF890ED6A050}"/>
              </a:ext>
            </a:extLst>
          </p:cNvPr>
          <p:cNvSpPr>
            <a:spLocks noGrp="1"/>
          </p:cNvSpPr>
          <p:nvPr>
            <p:ph type="title"/>
          </p:nvPr>
        </p:nvSpPr>
        <p:spPr>
          <a:xfrm>
            <a:off x="179511" y="274637"/>
            <a:ext cx="8712967" cy="806018"/>
          </a:xfrm>
        </p:spPr>
        <p:txBody>
          <a:bodyPr/>
          <a:lstStyle/>
          <a:p>
            <a:r>
              <a:rPr lang="en-CA" sz="3200" dirty="0"/>
              <a:t>Impacts of damages</a:t>
            </a:r>
          </a:p>
        </p:txBody>
      </p:sp>
      <p:sp>
        <p:nvSpPr>
          <p:cNvPr id="3" name="Text Placeholder 2">
            <a:extLst>
              <a:ext uri="{FF2B5EF4-FFF2-40B4-BE49-F238E27FC236}">
                <a16:creationId xmlns:a16="http://schemas.microsoft.com/office/drawing/2014/main" id="{B7E3F1EB-107A-4FE5-B932-D18BAA5BD16A}"/>
              </a:ext>
            </a:extLst>
          </p:cNvPr>
          <p:cNvSpPr>
            <a:spLocks noGrp="1"/>
          </p:cNvSpPr>
          <p:nvPr>
            <p:ph type="body" idx="1"/>
          </p:nvPr>
        </p:nvSpPr>
        <p:spPr>
          <a:xfrm>
            <a:off x="457200" y="1600200"/>
            <a:ext cx="8435278" cy="4525963"/>
          </a:xfrm>
        </p:spPr>
        <p:txBody>
          <a:bodyPr/>
          <a:lstStyle/>
          <a:p>
            <a:pPr marL="203200" indent="0">
              <a:buNone/>
            </a:pPr>
            <a:r>
              <a:rPr lang="en-CA" sz="2000" b="1" dirty="0"/>
              <a:t>Health damages</a:t>
            </a:r>
          </a:p>
          <a:p>
            <a:r>
              <a:rPr lang="en-CA" sz="2000" dirty="0"/>
              <a:t>Reduction in productivity (loss of human capital)</a:t>
            </a:r>
          </a:p>
          <a:p>
            <a:r>
              <a:rPr lang="en-CA" sz="2000" dirty="0"/>
              <a:t>Costs related to health care (Increased medical expenditure)</a:t>
            </a:r>
          </a:p>
          <a:p>
            <a:r>
              <a:rPr lang="en-CA" sz="2000" dirty="0"/>
              <a:t>Mortality and morbidity (e.g., days absent from work)</a:t>
            </a:r>
          </a:p>
          <a:p>
            <a:endParaRPr lang="en-CA" sz="2000" dirty="0"/>
          </a:p>
          <a:p>
            <a:pPr marL="203200" indent="0">
              <a:buNone/>
            </a:pPr>
            <a:r>
              <a:rPr lang="en-CA" sz="2000" b="1" dirty="0"/>
              <a:t>Output loss and Material damages</a:t>
            </a:r>
          </a:p>
          <a:p>
            <a:r>
              <a:rPr lang="en-CA" sz="2000" dirty="0"/>
              <a:t>Agricultural production losses (farms: crop losses, animal diseases, etc.)</a:t>
            </a:r>
          </a:p>
          <a:p>
            <a:r>
              <a:rPr lang="en-CA" sz="2000" dirty="0"/>
              <a:t>Production losses in Natural resources sector (forestry, fishery, etc.)</a:t>
            </a:r>
          </a:p>
          <a:p>
            <a:endParaRPr lang="en-CA" sz="2000" dirty="0"/>
          </a:p>
        </p:txBody>
      </p:sp>
      <p:sp>
        <p:nvSpPr>
          <p:cNvPr id="4" name="Slide Number Placeholder 3">
            <a:extLst>
              <a:ext uri="{FF2B5EF4-FFF2-40B4-BE49-F238E27FC236}">
                <a16:creationId xmlns:a16="http://schemas.microsoft.com/office/drawing/2014/main" id="{7994FB2F-B943-4566-9E97-2AB4C54E304F}"/>
              </a:ext>
            </a:extLst>
          </p:cNvPr>
          <p:cNvSpPr>
            <a:spLocks noGrp="1"/>
          </p:cNvSpPr>
          <p:nvPr>
            <p:ph type="sldNum" idx="12"/>
          </p:nvPr>
        </p:nvSpPr>
        <p:spPr/>
        <p:txBody>
          <a:bodyPr/>
          <a:lstStyle/>
          <a:p>
            <a:pPr marL="0" lvl="0" indent="0">
              <a:spcBef>
                <a:spcPts val="0"/>
              </a:spcBef>
              <a:buSzPct val="25000"/>
              <a:buNone/>
            </a:pPr>
            <a:fld id="{00000000-1234-1234-1234-123412341234}" type="slidenum">
              <a:rPr lang="en-US" smtClean="0"/>
              <a:t>6</a:t>
            </a:fld>
            <a:endParaRPr lang="en-US"/>
          </a:p>
        </p:txBody>
      </p:sp>
    </p:spTree>
    <p:extLst>
      <p:ext uri="{BB962C8B-B14F-4D97-AF65-F5344CB8AC3E}">
        <p14:creationId xmlns:p14="http://schemas.microsoft.com/office/powerpoint/2010/main" val="2282139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179511" y="251356"/>
            <a:ext cx="8712967" cy="924576"/>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600" dirty="0">
                <a:solidFill>
                  <a:schemeClr val="dk1"/>
                </a:solidFill>
                <a:latin typeface="Calibri"/>
                <a:ea typeface="Calibri"/>
                <a:cs typeface="Calibri"/>
                <a:sym typeface="Calibri"/>
              </a:rPr>
              <a:t>Benefits (cont.)</a:t>
            </a:r>
          </a:p>
        </p:txBody>
      </p:sp>
      <p:sp>
        <p:nvSpPr>
          <p:cNvPr id="101" name="Shape 101"/>
          <p:cNvSpPr txBox="1">
            <a:spLocks noGrp="1"/>
          </p:cNvSpPr>
          <p:nvPr>
            <p:ph type="body" idx="1"/>
          </p:nvPr>
        </p:nvSpPr>
        <p:spPr>
          <a:xfrm>
            <a:off x="457200" y="1600200"/>
            <a:ext cx="8229600" cy="4953000"/>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SzPct val="150000"/>
              <a:buFont typeface="Arial"/>
              <a:buChar char="•"/>
            </a:pPr>
            <a:endParaRPr lang="en-US" sz="2400" dirty="0">
              <a:solidFill>
                <a:schemeClr val="dk1"/>
              </a:solidFill>
              <a:latin typeface="Calibri"/>
              <a:ea typeface="Calibri"/>
              <a:cs typeface="Calibri"/>
              <a:sym typeface="Calibri"/>
            </a:endParaRPr>
          </a:p>
          <a:p>
            <a:pPr marL="342900" marR="0" lvl="0" indent="-342900" algn="l" rtl="0">
              <a:spcBef>
                <a:spcPts val="0"/>
              </a:spcBef>
              <a:buClr>
                <a:schemeClr val="dk1"/>
              </a:buClr>
              <a:buSzPct val="150000"/>
              <a:buFont typeface="Arial"/>
              <a:buChar char="•"/>
            </a:pPr>
            <a:r>
              <a:rPr lang="en-US" sz="2400" dirty="0">
                <a:solidFill>
                  <a:schemeClr val="dk1"/>
                </a:solidFill>
                <a:latin typeface="Calibri"/>
                <a:ea typeface="Calibri"/>
                <a:cs typeface="Calibri"/>
                <a:sym typeface="Calibri"/>
              </a:rPr>
              <a:t>People are Willing To Pay (WTP) for projects and programs that will help to avoid a decline in environmental quality or </a:t>
            </a:r>
            <a:r>
              <a:rPr lang="en-US" sz="2400" b="1" dirty="0">
                <a:solidFill>
                  <a:schemeClr val="dk1"/>
                </a:solidFill>
                <a:latin typeface="Calibri"/>
                <a:ea typeface="Calibri"/>
                <a:cs typeface="Calibri"/>
                <a:sym typeface="Calibri"/>
              </a:rPr>
              <a:t>improve the quality of the environment</a:t>
            </a:r>
          </a:p>
          <a:p>
            <a:pPr marL="342900" marR="0" lvl="0" indent="-342900" algn="l" rtl="0">
              <a:spcBef>
                <a:spcPts val="0"/>
              </a:spcBef>
              <a:buClr>
                <a:schemeClr val="dk1"/>
              </a:buClr>
              <a:buSzPct val="150000"/>
              <a:buFont typeface="Arial"/>
              <a:buChar char="•"/>
            </a:pPr>
            <a:endParaRPr lang="en-US" sz="2400" dirty="0">
              <a:solidFill>
                <a:schemeClr val="dk1"/>
              </a:solidFill>
              <a:latin typeface="Calibri"/>
              <a:ea typeface="Calibri"/>
              <a:cs typeface="Calibri"/>
              <a:sym typeface="Calibri"/>
            </a:endParaRPr>
          </a:p>
          <a:p>
            <a:pPr lvl="1" indent="-342900">
              <a:spcBef>
                <a:spcPts val="0"/>
              </a:spcBef>
              <a:buSzPct val="150000"/>
              <a:buFont typeface="Arial"/>
              <a:buChar char="•"/>
            </a:pPr>
            <a:r>
              <a:rPr lang="en-US" sz="2400" dirty="0">
                <a:solidFill>
                  <a:schemeClr val="dk1"/>
                </a:solidFill>
                <a:latin typeface="Calibri"/>
                <a:ea typeface="Calibri"/>
                <a:cs typeface="Calibri"/>
                <a:sym typeface="Calibri"/>
              </a:rPr>
              <a:t>For example, people are WTP the cost for exhaust systems on cars, trucks and buses because they receive the benefits of cleaner air</a:t>
            </a:r>
          </a:p>
          <a:p>
            <a:pPr lvl="1" indent="-342900">
              <a:spcBef>
                <a:spcPts val="0"/>
              </a:spcBef>
              <a:buSzPct val="150000"/>
              <a:buFont typeface="Arial"/>
              <a:buChar char="•"/>
            </a:pPr>
            <a:r>
              <a:rPr lang="en-US" sz="2400" dirty="0">
                <a:solidFill>
                  <a:schemeClr val="dk1"/>
                </a:solidFill>
                <a:latin typeface="Calibri"/>
                <a:ea typeface="Calibri"/>
                <a:cs typeface="Calibri"/>
                <a:sym typeface="Calibri"/>
              </a:rPr>
              <a:t>People may also be WTP to clean up a polluted site</a:t>
            </a:r>
          </a:p>
        </p:txBody>
      </p:sp>
      <p:sp>
        <p:nvSpPr>
          <p:cNvPr id="102" name="Shape 102"/>
          <p:cNvSpPr txBox="1"/>
          <p:nvPr/>
        </p:nvSpPr>
        <p:spPr>
          <a:xfrm>
            <a:off x="539552" y="6237312"/>
            <a:ext cx="201622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LO1</a:t>
            </a:r>
          </a:p>
        </p:txBody>
      </p:sp>
    </p:spTree>
    <p:extLst>
      <p:ext uri="{BB962C8B-B14F-4D97-AF65-F5344CB8AC3E}">
        <p14:creationId xmlns:p14="http://schemas.microsoft.com/office/powerpoint/2010/main" val="41886348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xEl>
                                              <p:pRg st="1" end="1"/>
                                            </p:txEl>
                                          </p:spTgt>
                                        </p:tgtEl>
                                        <p:attrNameLst>
                                          <p:attrName>style.visibility</p:attrName>
                                        </p:attrNameLst>
                                      </p:cBhvr>
                                      <p:to>
                                        <p:strVal val="visible"/>
                                      </p:to>
                                    </p:set>
                                    <p:animEffect transition="in" filter="fade">
                                      <p:cBhvr>
                                        <p:cTn id="7" dur="2000"/>
                                        <p:tgtEl>
                                          <p:spTgt spid="10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1">
                                            <p:txEl>
                                              <p:pRg st="3" end="3"/>
                                            </p:txEl>
                                          </p:spTgt>
                                        </p:tgtEl>
                                        <p:attrNameLst>
                                          <p:attrName>style.visibility</p:attrName>
                                        </p:attrNameLst>
                                      </p:cBhvr>
                                      <p:to>
                                        <p:strVal val="visible"/>
                                      </p:to>
                                    </p:set>
                                    <p:animEffect transition="in" filter="fade">
                                      <p:cBhvr>
                                        <p:cTn id="12" dur="2000"/>
                                        <p:tgtEl>
                                          <p:spTgt spid="10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1">
                                            <p:txEl>
                                              <p:pRg st="4" end="4"/>
                                            </p:txEl>
                                          </p:spTgt>
                                        </p:tgtEl>
                                        <p:attrNameLst>
                                          <p:attrName>style.visibility</p:attrName>
                                        </p:attrNameLst>
                                      </p:cBhvr>
                                      <p:to>
                                        <p:strVal val="visible"/>
                                      </p:to>
                                    </p:set>
                                    <p:animEffect transition="in" filter="fade">
                                      <p:cBhvr>
                                        <p:cTn id="17" dur="2000"/>
                                        <p:tgtEl>
                                          <p:spTgt spid="10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179511" y="274637"/>
            <a:ext cx="8712967" cy="639763"/>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200" dirty="0">
                <a:solidFill>
                  <a:schemeClr val="dk1"/>
                </a:solidFill>
                <a:latin typeface="Calibri"/>
                <a:ea typeface="Calibri"/>
                <a:cs typeface="Calibri"/>
                <a:sym typeface="Calibri"/>
              </a:rPr>
              <a:t>Calculating Willingness to Pay (WTP)</a:t>
            </a:r>
          </a:p>
        </p:txBody>
      </p:sp>
      <p:sp>
        <p:nvSpPr>
          <p:cNvPr id="101" name="Shape 101"/>
          <p:cNvSpPr txBox="1">
            <a:spLocks noGrp="1"/>
          </p:cNvSpPr>
          <p:nvPr>
            <p:ph type="body" idx="1"/>
          </p:nvPr>
        </p:nvSpPr>
        <p:spPr>
          <a:xfrm>
            <a:off x="457200" y="1752755"/>
            <a:ext cx="8229600" cy="4484557"/>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SzPct val="150000"/>
              <a:buFont typeface="Arial"/>
              <a:buChar char="•"/>
            </a:pPr>
            <a:r>
              <a:rPr lang="en-US" sz="2400" dirty="0">
                <a:solidFill>
                  <a:schemeClr val="dk1"/>
                </a:solidFill>
                <a:latin typeface="Calibri"/>
                <a:ea typeface="Calibri"/>
                <a:cs typeface="Calibri"/>
                <a:sym typeface="Calibri"/>
              </a:rPr>
              <a:t>Determining a population’s WTP to reduce pollution is often complex because there is no market where people buy and sell units of environmental quality. </a:t>
            </a:r>
          </a:p>
          <a:p>
            <a:pPr marL="0" marR="0" lvl="0" indent="0" algn="l" rtl="0">
              <a:spcBef>
                <a:spcPts val="0"/>
              </a:spcBef>
              <a:buClr>
                <a:schemeClr val="dk1"/>
              </a:buClr>
              <a:buSzPct val="150000"/>
              <a:buNone/>
            </a:pPr>
            <a:endParaRPr lang="en-US" sz="2400" dirty="0">
              <a:solidFill>
                <a:schemeClr val="dk1"/>
              </a:solidFill>
              <a:latin typeface="Calibri"/>
              <a:ea typeface="Calibri"/>
              <a:cs typeface="Calibri"/>
              <a:sym typeface="Calibri"/>
            </a:endParaRPr>
          </a:p>
          <a:p>
            <a:pPr marL="0" marR="0" lvl="0" indent="0" algn="l" rtl="0">
              <a:spcBef>
                <a:spcPts val="0"/>
              </a:spcBef>
              <a:buClr>
                <a:schemeClr val="dk1"/>
              </a:buClr>
              <a:buSzPct val="150000"/>
              <a:buNone/>
            </a:pPr>
            <a:endParaRPr lang="en-US" sz="2400" dirty="0">
              <a:solidFill>
                <a:schemeClr val="dk1"/>
              </a:solidFill>
              <a:latin typeface="Calibri"/>
              <a:ea typeface="Calibri"/>
              <a:cs typeface="Calibri"/>
              <a:sym typeface="Calibri"/>
            </a:endParaRPr>
          </a:p>
          <a:p>
            <a:pPr marL="342900" marR="0" lvl="0" indent="-342900" algn="l" rtl="0">
              <a:spcBef>
                <a:spcPts val="0"/>
              </a:spcBef>
              <a:buClr>
                <a:schemeClr val="dk1"/>
              </a:buClr>
              <a:buSzPct val="150000"/>
              <a:buFont typeface="Arial"/>
              <a:buChar char="•"/>
            </a:pPr>
            <a:r>
              <a:rPr lang="en-US" sz="2400" dirty="0">
                <a:solidFill>
                  <a:schemeClr val="dk1"/>
                </a:solidFill>
                <a:latin typeface="Calibri"/>
                <a:ea typeface="Calibri"/>
                <a:cs typeface="Calibri"/>
                <a:sym typeface="Calibri"/>
              </a:rPr>
              <a:t>Two main ways to measure WTP exist:</a:t>
            </a:r>
          </a:p>
          <a:p>
            <a:pPr marL="857250" lvl="1" indent="-381000">
              <a:spcBef>
                <a:spcPts val="0"/>
              </a:spcBef>
              <a:buSzPct val="100000"/>
              <a:buFont typeface="Calibri"/>
              <a:buChar char="-"/>
            </a:pPr>
            <a:r>
              <a:rPr lang="en-US" sz="2400" b="1" u="sng" dirty="0">
                <a:solidFill>
                  <a:schemeClr val="dk1"/>
                </a:solidFill>
                <a:latin typeface="Calibri"/>
                <a:ea typeface="Calibri"/>
                <a:cs typeface="Calibri"/>
                <a:sym typeface="Calibri"/>
              </a:rPr>
              <a:t>Direct:</a:t>
            </a:r>
            <a:r>
              <a:rPr lang="en-US" sz="2400" b="1" dirty="0">
                <a:solidFill>
                  <a:schemeClr val="dk1"/>
                </a:solidFill>
                <a:latin typeface="Calibri"/>
                <a:ea typeface="Calibri"/>
                <a:cs typeface="Calibri"/>
                <a:sym typeface="Calibri"/>
              </a:rPr>
              <a:t> </a:t>
            </a:r>
            <a:r>
              <a:rPr lang="en-US" sz="2400" dirty="0">
                <a:solidFill>
                  <a:schemeClr val="dk1"/>
                </a:solidFill>
                <a:latin typeface="Calibri"/>
                <a:ea typeface="Calibri"/>
                <a:cs typeface="Calibri"/>
                <a:sym typeface="Calibri"/>
              </a:rPr>
              <a:t>WTP reflects how much people would be WTP to avoid the harm caused by pollution. Examples the health costs caused by pollution, the loss of productivity caused by pollution, or the amount paid to remediate a polluted site.</a:t>
            </a:r>
          </a:p>
        </p:txBody>
      </p:sp>
      <p:sp>
        <p:nvSpPr>
          <p:cNvPr id="102" name="Shape 102"/>
          <p:cNvSpPr txBox="1"/>
          <p:nvPr/>
        </p:nvSpPr>
        <p:spPr>
          <a:xfrm>
            <a:off x="539552" y="6237312"/>
            <a:ext cx="201622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LO1</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xEl>
                                              <p:pRg st="0" end="0"/>
                                            </p:txEl>
                                          </p:spTgt>
                                        </p:tgtEl>
                                        <p:attrNameLst>
                                          <p:attrName>style.visibility</p:attrName>
                                        </p:attrNameLst>
                                      </p:cBhvr>
                                      <p:to>
                                        <p:strVal val="visible"/>
                                      </p:to>
                                    </p:set>
                                    <p:animEffect transition="in" filter="fade">
                                      <p:cBhvr>
                                        <p:cTn id="7" dur="2000"/>
                                        <p:tgtEl>
                                          <p:spTgt spid="1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1">
                                            <p:txEl>
                                              <p:pRg st="3" end="3"/>
                                            </p:txEl>
                                          </p:spTgt>
                                        </p:tgtEl>
                                        <p:attrNameLst>
                                          <p:attrName>style.visibility</p:attrName>
                                        </p:attrNameLst>
                                      </p:cBhvr>
                                      <p:to>
                                        <p:strVal val="visible"/>
                                      </p:to>
                                    </p:set>
                                    <p:animEffect transition="in" filter="fade">
                                      <p:cBhvr>
                                        <p:cTn id="12" dur="2000"/>
                                        <p:tgtEl>
                                          <p:spTgt spid="10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1">
                                            <p:txEl>
                                              <p:pRg st="4" end="4"/>
                                            </p:txEl>
                                          </p:spTgt>
                                        </p:tgtEl>
                                        <p:attrNameLst>
                                          <p:attrName>style.visibility</p:attrName>
                                        </p:attrNameLst>
                                      </p:cBhvr>
                                      <p:to>
                                        <p:strVal val="visible"/>
                                      </p:to>
                                    </p:set>
                                    <p:animEffect transition="in" filter="fade">
                                      <p:cBhvr>
                                        <p:cTn id="17" dur="2000"/>
                                        <p:tgtEl>
                                          <p:spTgt spid="10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179511" y="274637"/>
            <a:ext cx="8712967" cy="736745"/>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200" dirty="0">
                <a:solidFill>
                  <a:schemeClr val="dk1"/>
                </a:solidFill>
                <a:latin typeface="Calibri"/>
                <a:ea typeface="Calibri"/>
                <a:cs typeface="Calibri"/>
                <a:sym typeface="Calibri"/>
              </a:rPr>
              <a:t>Calculating Willingness to Pay (cont.)</a:t>
            </a:r>
          </a:p>
        </p:txBody>
      </p:sp>
      <p:sp>
        <p:nvSpPr>
          <p:cNvPr id="101" name="Shape 101"/>
          <p:cNvSpPr txBox="1">
            <a:spLocks noGrp="1"/>
          </p:cNvSpPr>
          <p:nvPr>
            <p:ph type="body" idx="1"/>
          </p:nvPr>
        </p:nvSpPr>
        <p:spPr>
          <a:xfrm>
            <a:off x="290945" y="1600200"/>
            <a:ext cx="8395855" cy="4953000"/>
          </a:xfrm>
          <a:prstGeom prst="rect">
            <a:avLst/>
          </a:prstGeom>
          <a:noFill/>
          <a:ln>
            <a:noFill/>
          </a:ln>
        </p:spPr>
        <p:txBody>
          <a:bodyPr lIns="91425" tIns="45700" rIns="91425" bIns="45700" anchor="t" anchorCtr="0">
            <a:noAutofit/>
          </a:bodyPr>
          <a:lstStyle/>
          <a:p>
            <a:pPr marL="476250" lvl="1" indent="0">
              <a:spcBef>
                <a:spcPts val="0"/>
              </a:spcBef>
              <a:buSzPct val="100000"/>
              <a:buNone/>
            </a:pPr>
            <a:endParaRPr lang="en-US" sz="2400" dirty="0">
              <a:solidFill>
                <a:schemeClr val="dk1"/>
              </a:solidFill>
              <a:latin typeface="Calibri"/>
              <a:ea typeface="Calibri"/>
              <a:cs typeface="Calibri"/>
              <a:sym typeface="Calibri"/>
            </a:endParaRPr>
          </a:p>
          <a:p>
            <a:pPr marL="857250" lvl="1" indent="-381000">
              <a:spcBef>
                <a:spcPts val="0"/>
              </a:spcBef>
              <a:buSzPct val="100000"/>
              <a:buFont typeface="Calibri"/>
              <a:buChar char="-"/>
            </a:pPr>
            <a:r>
              <a:rPr lang="en-US" sz="2400" b="1" u="sng" dirty="0">
                <a:solidFill>
                  <a:schemeClr val="dk1"/>
                </a:solidFill>
                <a:latin typeface="Calibri"/>
                <a:ea typeface="Calibri"/>
                <a:cs typeface="Calibri"/>
                <a:sym typeface="Calibri"/>
              </a:rPr>
              <a:t>In-direct: </a:t>
            </a:r>
            <a:r>
              <a:rPr lang="en-US" sz="2400" dirty="0">
                <a:solidFill>
                  <a:schemeClr val="dk1"/>
                </a:solidFill>
                <a:latin typeface="Calibri"/>
                <a:ea typeface="Calibri"/>
                <a:cs typeface="Calibri"/>
                <a:sym typeface="Calibri"/>
              </a:rPr>
              <a:t>An Individual’s behavior or choices are used to input WTP. This is done when no actual market exists to reflect environmental values. </a:t>
            </a:r>
          </a:p>
          <a:p>
            <a:pPr marL="857250" lvl="1" indent="-381000">
              <a:spcBef>
                <a:spcPts val="0"/>
              </a:spcBef>
              <a:buSzPct val="100000"/>
              <a:buFont typeface="Calibri"/>
              <a:buChar char="-"/>
            </a:pPr>
            <a:endParaRPr lang="en-US" sz="2400" dirty="0">
              <a:solidFill>
                <a:schemeClr val="dk1"/>
              </a:solidFill>
              <a:latin typeface="Calibri"/>
              <a:ea typeface="Calibri"/>
              <a:cs typeface="Calibri"/>
              <a:sym typeface="Calibri"/>
            </a:endParaRPr>
          </a:p>
          <a:p>
            <a:pPr marL="857250" lvl="1" indent="-381000">
              <a:spcBef>
                <a:spcPts val="0"/>
              </a:spcBef>
              <a:buSzPct val="100000"/>
              <a:buFont typeface="Calibri"/>
              <a:buChar char="-"/>
            </a:pPr>
            <a:r>
              <a:rPr lang="en-US" sz="2400" dirty="0">
                <a:solidFill>
                  <a:schemeClr val="dk1"/>
                </a:solidFill>
                <a:latin typeface="Calibri"/>
                <a:ea typeface="Calibri"/>
                <a:cs typeface="Calibri"/>
                <a:sym typeface="Calibri"/>
              </a:rPr>
              <a:t>Several methods might be used including:</a:t>
            </a:r>
          </a:p>
          <a:p>
            <a:pPr marL="476250" lvl="1" indent="0">
              <a:spcBef>
                <a:spcPts val="0"/>
              </a:spcBef>
              <a:buSzPct val="100000"/>
              <a:buNone/>
            </a:pPr>
            <a:endParaRPr lang="en-US" sz="2400" dirty="0">
              <a:solidFill>
                <a:schemeClr val="dk1"/>
              </a:solidFill>
              <a:latin typeface="Calibri"/>
              <a:ea typeface="Calibri"/>
              <a:cs typeface="Calibri"/>
              <a:sym typeface="Calibri"/>
            </a:endParaRPr>
          </a:p>
          <a:p>
            <a:pPr marL="1790700" lvl="3" indent="-457200">
              <a:spcBef>
                <a:spcPts val="0"/>
              </a:spcBef>
              <a:buSzPct val="100000"/>
              <a:buFont typeface="+mj-lt"/>
              <a:buAutoNum type="arabicPeriod"/>
            </a:pPr>
            <a:r>
              <a:rPr lang="en-US" sz="2400" dirty="0">
                <a:solidFill>
                  <a:schemeClr val="dk1"/>
                </a:solidFill>
                <a:latin typeface="Calibri"/>
                <a:ea typeface="Calibri"/>
                <a:cs typeface="Calibri"/>
                <a:sym typeface="Calibri"/>
              </a:rPr>
              <a:t>Preventive/Mitigating Expenditures </a:t>
            </a:r>
          </a:p>
          <a:p>
            <a:pPr marL="1790700" lvl="3" indent="-457200">
              <a:spcBef>
                <a:spcPts val="0"/>
              </a:spcBef>
              <a:buSzPct val="100000"/>
              <a:buFont typeface="+mj-lt"/>
              <a:buAutoNum type="arabicPeriod"/>
            </a:pPr>
            <a:r>
              <a:rPr lang="en-US" sz="2400" dirty="0">
                <a:solidFill>
                  <a:schemeClr val="dk1"/>
                </a:solidFill>
                <a:latin typeface="Calibri"/>
                <a:ea typeface="Calibri"/>
                <a:cs typeface="Calibri"/>
                <a:sym typeface="Calibri"/>
              </a:rPr>
              <a:t>Hedonic Estimates</a:t>
            </a:r>
          </a:p>
          <a:p>
            <a:pPr marL="1790700" lvl="3" indent="-457200">
              <a:spcBef>
                <a:spcPts val="0"/>
              </a:spcBef>
              <a:buSzPct val="100000"/>
              <a:buFont typeface="+mj-lt"/>
              <a:buAutoNum type="arabicPeriod"/>
            </a:pPr>
            <a:r>
              <a:rPr lang="en-US" sz="2400" dirty="0">
                <a:solidFill>
                  <a:schemeClr val="dk1"/>
                </a:solidFill>
                <a:latin typeface="Calibri"/>
                <a:ea typeface="Calibri"/>
                <a:cs typeface="Calibri"/>
                <a:sym typeface="Calibri"/>
              </a:rPr>
              <a:t>Surrogate Markets</a:t>
            </a:r>
          </a:p>
          <a:p>
            <a:pPr marL="1790700" lvl="3" indent="-457200">
              <a:spcBef>
                <a:spcPts val="0"/>
              </a:spcBef>
              <a:buSzPct val="100000"/>
              <a:buFont typeface="+mj-lt"/>
              <a:buAutoNum type="arabicPeriod"/>
            </a:pPr>
            <a:r>
              <a:rPr lang="en-US" sz="2400" dirty="0">
                <a:solidFill>
                  <a:schemeClr val="dk1"/>
                </a:solidFill>
                <a:latin typeface="Calibri"/>
                <a:ea typeface="Calibri"/>
                <a:cs typeface="Calibri"/>
                <a:sym typeface="Calibri"/>
              </a:rPr>
              <a:t>Contingent Valuation</a:t>
            </a:r>
          </a:p>
          <a:p>
            <a:pPr marL="0" marR="0" lvl="0" indent="0" algn="l" rtl="0">
              <a:spcBef>
                <a:spcPts val="0"/>
              </a:spcBef>
              <a:buNone/>
            </a:pPr>
            <a:endParaRPr sz="2400" dirty="0">
              <a:solidFill>
                <a:schemeClr val="dk1"/>
              </a:solidFill>
              <a:latin typeface="Calibri"/>
              <a:ea typeface="Calibri"/>
              <a:cs typeface="Calibri"/>
              <a:sym typeface="Calibri"/>
            </a:endParaRPr>
          </a:p>
        </p:txBody>
      </p:sp>
      <p:sp>
        <p:nvSpPr>
          <p:cNvPr id="102" name="Shape 102"/>
          <p:cNvSpPr txBox="1"/>
          <p:nvPr/>
        </p:nvSpPr>
        <p:spPr>
          <a:xfrm>
            <a:off x="539552" y="6237312"/>
            <a:ext cx="201622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LO1</a:t>
            </a:r>
          </a:p>
        </p:txBody>
      </p:sp>
    </p:spTree>
    <p:extLst>
      <p:ext uri="{BB962C8B-B14F-4D97-AF65-F5344CB8AC3E}">
        <p14:creationId xmlns:p14="http://schemas.microsoft.com/office/powerpoint/2010/main" val="199254935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xEl>
                                              <p:pRg st="1" end="1"/>
                                            </p:txEl>
                                          </p:spTgt>
                                        </p:tgtEl>
                                        <p:attrNameLst>
                                          <p:attrName>style.visibility</p:attrName>
                                        </p:attrNameLst>
                                      </p:cBhvr>
                                      <p:to>
                                        <p:strVal val="visible"/>
                                      </p:to>
                                    </p:set>
                                    <p:animEffect transition="in" filter="fade">
                                      <p:cBhvr>
                                        <p:cTn id="7" dur="2000"/>
                                        <p:tgtEl>
                                          <p:spTgt spid="10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1">
                                            <p:txEl>
                                              <p:pRg st="3" end="3"/>
                                            </p:txEl>
                                          </p:spTgt>
                                        </p:tgtEl>
                                        <p:attrNameLst>
                                          <p:attrName>style.visibility</p:attrName>
                                        </p:attrNameLst>
                                      </p:cBhvr>
                                      <p:to>
                                        <p:strVal val="visible"/>
                                      </p:to>
                                    </p:set>
                                    <p:animEffect transition="in" filter="fade">
                                      <p:cBhvr>
                                        <p:cTn id="12" dur="2000"/>
                                        <p:tgtEl>
                                          <p:spTgt spid="10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1">
                                            <p:txEl>
                                              <p:pRg st="5" end="5"/>
                                            </p:txEl>
                                          </p:spTgt>
                                        </p:tgtEl>
                                        <p:attrNameLst>
                                          <p:attrName>style.visibility</p:attrName>
                                        </p:attrNameLst>
                                      </p:cBhvr>
                                      <p:to>
                                        <p:strVal val="visible"/>
                                      </p:to>
                                    </p:set>
                                    <p:animEffect transition="in" filter="fade">
                                      <p:cBhvr>
                                        <p:cTn id="17" dur="2000"/>
                                        <p:tgtEl>
                                          <p:spTgt spid="101">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1">
                                            <p:txEl>
                                              <p:pRg st="6" end="6"/>
                                            </p:txEl>
                                          </p:spTgt>
                                        </p:tgtEl>
                                        <p:attrNameLst>
                                          <p:attrName>style.visibility</p:attrName>
                                        </p:attrNameLst>
                                      </p:cBhvr>
                                      <p:to>
                                        <p:strVal val="visible"/>
                                      </p:to>
                                    </p:set>
                                    <p:animEffect transition="in" filter="fade">
                                      <p:cBhvr>
                                        <p:cTn id="22" dur="2000"/>
                                        <p:tgtEl>
                                          <p:spTgt spid="101">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1">
                                            <p:txEl>
                                              <p:pRg st="7" end="7"/>
                                            </p:txEl>
                                          </p:spTgt>
                                        </p:tgtEl>
                                        <p:attrNameLst>
                                          <p:attrName>style.visibility</p:attrName>
                                        </p:attrNameLst>
                                      </p:cBhvr>
                                      <p:to>
                                        <p:strVal val="visible"/>
                                      </p:to>
                                    </p:set>
                                    <p:animEffect transition="in" filter="fade">
                                      <p:cBhvr>
                                        <p:cTn id="27" dur="2000"/>
                                        <p:tgtEl>
                                          <p:spTgt spid="101">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1">
                                            <p:txEl>
                                              <p:pRg st="8" end="8"/>
                                            </p:txEl>
                                          </p:spTgt>
                                        </p:tgtEl>
                                        <p:attrNameLst>
                                          <p:attrName>style.visibility</p:attrName>
                                        </p:attrNameLst>
                                      </p:cBhvr>
                                      <p:to>
                                        <p:strVal val="visible"/>
                                      </p:to>
                                    </p:set>
                                    <p:animEffect transition="in" filter="fade">
                                      <p:cBhvr>
                                        <p:cTn id="32" dur="2000"/>
                                        <p:tgtEl>
                                          <p:spTgt spid="10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10183</TotalTime>
  <Words>1754</Words>
  <Application>Microsoft Office PowerPoint</Application>
  <PresentationFormat>On-screen Show (4:3)</PresentationFormat>
  <Paragraphs>231</Paragraphs>
  <Slides>30</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Calibri</vt:lpstr>
      <vt:lpstr>Office Theme</vt:lpstr>
      <vt:lpstr>PowerPoint Presentation</vt:lpstr>
      <vt:lpstr>Learning Objectives</vt:lpstr>
      <vt:lpstr>Benefits</vt:lpstr>
      <vt:lpstr>Video material</vt:lpstr>
      <vt:lpstr>Impacts of emissions</vt:lpstr>
      <vt:lpstr>Impacts of damages</vt:lpstr>
      <vt:lpstr>Benefits (cont.)</vt:lpstr>
      <vt:lpstr>Calculating Willingness to Pay (WTP)</vt:lpstr>
      <vt:lpstr>Calculating Willingness to Pay (cont.)</vt:lpstr>
      <vt:lpstr>Valuing Environmental Quality</vt:lpstr>
      <vt:lpstr>Producer and Consumer Surplus</vt:lpstr>
      <vt:lpstr>Benefits from Reduced Production Costs</vt:lpstr>
      <vt:lpstr>Benefits from Reduced Production Costs</vt:lpstr>
      <vt:lpstr>Example</vt:lpstr>
      <vt:lpstr>Let’s practice!</vt:lpstr>
      <vt:lpstr>Real-life estimates of damages</vt:lpstr>
      <vt:lpstr>Consumer Surplus</vt:lpstr>
      <vt:lpstr>Deriving Consumer Surplus for a Public Good</vt:lpstr>
      <vt:lpstr>Example</vt:lpstr>
      <vt:lpstr>Let’s practice!</vt:lpstr>
      <vt:lpstr>Problems with Direct Damage Measures</vt:lpstr>
      <vt:lpstr>Methods of Imputing WTP</vt:lpstr>
      <vt:lpstr>Methods of Imputing WTP</vt:lpstr>
      <vt:lpstr>Methods of Imputing WTP (cont.)</vt:lpstr>
      <vt:lpstr>Methods of Imputing WTP (cont.)</vt:lpstr>
      <vt:lpstr>Methods of Imputing WTP (cont.)</vt:lpstr>
      <vt:lpstr>Valuing Environmental Quality</vt:lpstr>
      <vt:lpstr>Questions on Imputing WTP</vt:lpstr>
      <vt:lpstr>Willingness to Accept vs. Willingness to Pay </vt:lpstr>
      <vt:lpstr>Chapter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Catto, Erin</dc:creator>
  <cp:lastModifiedBy>Bolor Narankhuu</cp:lastModifiedBy>
  <cp:revision>69</cp:revision>
  <dcterms:modified xsi:type="dcterms:W3CDTF">2018-10-25T18:37:16Z</dcterms:modified>
</cp:coreProperties>
</file>