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3"/>
  </p:notesMasterIdLst>
  <p:sldIdLst>
    <p:sldId id="256" r:id="rId2"/>
    <p:sldId id="257" r:id="rId3"/>
    <p:sldId id="258" r:id="rId4"/>
    <p:sldId id="273" r:id="rId5"/>
    <p:sldId id="259" r:id="rId6"/>
    <p:sldId id="274" r:id="rId7"/>
    <p:sldId id="275" r:id="rId8"/>
    <p:sldId id="260" r:id="rId9"/>
    <p:sldId id="270" r:id="rId10"/>
    <p:sldId id="261" r:id="rId11"/>
    <p:sldId id="276" r:id="rId12"/>
    <p:sldId id="263" r:id="rId13"/>
    <p:sldId id="262" r:id="rId14"/>
    <p:sldId id="269" r:id="rId15"/>
    <p:sldId id="264" r:id="rId16"/>
    <p:sldId id="265" r:id="rId17"/>
    <p:sldId id="266" r:id="rId18"/>
    <p:sldId id="268" r:id="rId19"/>
    <p:sldId id="271" r:id="rId20"/>
    <p:sldId id="272" r:id="rId21"/>
    <p:sldId id="267" r:id="rId22"/>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05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snapToObjects="1">
      <p:cViewPr varScale="1">
        <p:scale>
          <a:sx n="69" d="100"/>
          <a:sy n="69" d="100"/>
        </p:scale>
        <p:origin x="1332"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lvl1pPr marL="0" marR="0" indent="0" algn="r" rtl="0">
              <a:spcBef>
                <a:spcPts val="0"/>
              </a:spcBef>
              <a:buNone/>
              <a:defRPr sz="1200" b="0" i="0" u="none" strike="noStrike" cap="none" baseline="0">
                <a:solidFill>
                  <a:schemeClr val="dk1"/>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extLst>
      <p:ext uri="{BB962C8B-B14F-4D97-AF65-F5344CB8AC3E}">
        <p14:creationId xmlns:p14="http://schemas.microsoft.com/office/powerpoint/2010/main" val="213595863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870728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1168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12" name="Shape 1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19" name="Shape 1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40" name="Shape 1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
        <p:cNvGrpSpPr/>
        <p:nvPr/>
      </p:nvGrpSpPr>
      <p:grpSpPr>
        <a:xfrm>
          <a:off x="0" y="0"/>
          <a:ext cx="0" cy="0"/>
          <a:chOff x="0" y="0"/>
          <a:chExt cx="0" cy="0"/>
        </a:xfrm>
      </p:grpSpPr>
      <p:sp>
        <p:nvSpPr>
          <p:cNvPr id="15" name="Shape 1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6" name="Shape 1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7" name="Shape 1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6629400" y="274637"/>
            <a:ext cx="2057400" cy="5851525"/>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ctr" anchorCtr="0"/>
          <a:lstStyle>
            <a:lvl1pPr>
              <a:spcBef>
                <a:spcPts val="0"/>
              </a:spcBef>
              <a:buNone/>
              <a:defRPr/>
            </a:lvl1pPr>
          </a:lstStyle>
          <a:p>
            <a:endParaRPr/>
          </a:p>
        </p:txBody>
      </p:sp>
      <p:sp>
        <p:nvSpPr>
          <p:cNvPr id="79" name="Shape 79"/>
          <p:cNvSpPr txBox="1"/>
          <p:nvPr/>
        </p:nvSpPr>
        <p:spPr>
          <a:xfrm rot="5400000">
            <a:off x="4732337" y="2171687"/>
            <a:ext cx="5851525" cy="20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Click to edit Master title style</a:t>
            </a:r>
          </a:p>
        </p:txBody>
      </p:sp>
      <p:sp>
        <p:nvSpPr>
          <p:cNvPr id="80" name="Shape 80"/>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81" name="Shape 8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3" name="Shape 8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179511" y="274637"/>
            <a:ext cx="8712967" cy="1143000"/>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0" name="Shape 20"/>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21" name="Shape 2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2" name="Shape 2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3" name="Shape 2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722312" y="4406900"/>
            <a:ext cx="7772400" cy="1362075"/>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2" name="Shape 32"/>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a:lvl1pPr>
            <a:lvl2pPr marL="457200" indent="0" rtl="0">
              <a:spcBef>
                <a:spcPts val="0"/>
              </a:spcBef>
              <a:buClr>
                <a:srgbClr val="888888"/>
              </a:buClr>
              <a:buFont typeface="Calibri"/>
              <a:buNone/>
              <a:defRPr/>
            </a:lvl2pPr>
            <a:lvl3pPr marL="914400" indent="0" rtl="0">
              <a:spcBef>
                <a:spcPts val="0"/>
              </a:spcBef>
              <a:buClr>
                <a:srgbClr val="888888"/>
              </a:buClr>
              <a:buFont typeface="Calibri"/>
              <a:buNone/>
              <a:defRPr/>
            </a:lvl3pPr>
            <a:lvl4pPr marL="1371600" indent="0" rtl="0">
              <a:spcBef>
                <a:spcPts val="0"/>
              </a:spcBef>
              <a:buClr>
                <a:srgbClr val="888888"/>
              </a:buClr>
              <a:buFont typeface="Calibri"/>
              <a:buNone/>
              <a:defRPr/>
            </a:lvl4pPr>
            <a:lvl5pPr marL="1828800" indent="0" rtl="0">
              <a:spcBef>
                <a:spcPts val="0"/>
              </a:spcBef>
              <a:buClr>
                <a:srgbClr val="888888"/>
              </a:buClr>
              <a:buFont typeface="Calibri"/>
              <a:buNone/>
              <a:defRPr/>
            </a:lvl5pPr>
            <a:lvl6pPr marL="2286000" indent="0" rtl="0">
              <a:spcBef>
                <a:spcPts val="0"/>
              </a:spcBef>
              <a:buClr>
                <a:srgbClr val="888888"/>
              </a:buClr>
              <a:buFont typeface="Calibri"/>
              <a:buNone/>
              <a:defRPr/>
            </a:lvl6pPr>
            <a:lvl7pPr marL="2743200" indent="0" rtl="0">
              <a:spcBef>
                <a:spcPts val="0"/>
              </a:spcBef>
              <a:buClr>
                <a:srgbClr val="888888"/>
              </a:buClr>
              <a:buFont typeface="Calibri"/>
              <a:buNone/>
              <a:defRPr/>
            </a:lvl7pPr>
            <a:lvl8pPr marL="3200400" indent="0" rtl="0">
              <a:spcBef>
                <a:spcPts val="0"/>
              </a:spcBef>
              <a:buClr>
                <a:srgbClr val="888888"/>
              </a:buClr>
              <a:buFont typeface="Calibri"/>
              <a:buNone/>
              <a:defRPr/>
            </a:lvl8pPr>
            <a:lvl9pPr marL="3657600" indent="0" rtl="0">
              <a:spcBef>
                <a:spcPts val="0"/>
              </a:spcBef>
              <a:buClr>
                <a:srgbClr val="888888"/>
              </a:buClr>
              <a:buFont typeface="Calibri"/>
              <a:buNone/>
              <a:defRPr/>
            </a:lvl9pPr>
          </a:lstStyle>
          <a:p>
            <a:endParaRPr/>
          </a:p>
        </p:txBody>
      </p:sp>
      <p:sp>
        <p:nvSpPr>
          <p:cNvPr id="33" name="Shape 3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4" name="Shape 3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5" name="Shape 3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79511" y="274637"/>
            <a:ext cx="8784976" cy="1143000"/>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8" name="Shape 38"/>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1" name="Shape 4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2" name="Shape 4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179511" y="274637"/>
            <a:ext cx="8784976" cy="1143000"/>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6" name="Shape 46"/>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7" name="Shape 47"/>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8" name="Shape 48"/>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9" name="Shape 4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0" name="Shape 5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1" name="Shape 5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79511" y="274637"/>
            <a:ext cx="8784976" cy="1143000"/>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4" name="Shape 5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5" name="Shape 5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6" name="Shape 5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73050"/>
            <a:ext cx="3008313" cy="1162049"/>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0" name="Shape 60"/>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61" name="Shape 6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2" name="Shape 6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3" name="Shape 6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792288" y="4800600"/>
            <a:ext cx="5486399" cy="566737"/>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6" name="Shape 66"/>
          <p:cNvSpPr>
            <a:spLocks noGrp="1"/>
          </p:cNvSpPr>
          <p:nvPr>
            <p:ph type="pic" idx="2"/>
          </p:nvPr>
        </p:nvSpPr>
        <p:spPr>
          <a:xfrm>
            <a:off x="1792288" y="612775"/>
            <a:ext cx="5486399" cy="4114800"/>
          </a:xfrm>
          <a:prstGeom prst="rect">
            <a:avLst/>
          </a:prstGeom>
          <a:noFill/>
          <a:ln>
            <a:noFill/>
          </a:ln>
        </p:spPr>
      </p:sp>
      <p:sp>
        <p:nvSpPr>
          <p:cNvPr id="67" name="Shape 67"/>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68" name="Shape 6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9" name="Shape 6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0" name="Shape 7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179511" y="274637"/>
            <a:ext cx="8784976" cy="1143000"/>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74" name="Shape 7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5" name="Shape 7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6" name="Shape 7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179511" y="274637"/>
            <a:ext cx="8784976" cy="1143000"/>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139700" algn="l" rtl="0">
              <a:spcBef>
                <a:spcPts val="640"/>
              </a:spcBef>
              <a:buClr>
                <a:schemeClr val="dk1"/>
              </a:buClr>
              <a:buFont typeface="Arial"/>
              <a:buChar char="•"/>
              <a:defRPr/>
            </a:lvl1pPr>
            <a:lvl2pPr marL="742950" marR="0" indent="-107950" algn="l" rtl="0">
              <a:spcBef>
                <a:spcPts val="560"/>
              </a:spcBef>
              <a:buClr>
                <a:schemeClr val="dk1"/>
              </a:buClr>
              <a:buFont typeface="Arial"/>
              <a:buChar char="–"/>
              <a:defRPr/>
            </a:lvl2pPr>
            <a:lvl3pPr marL="1143000" marR="0" indent="-76200" algn="l" rtl="0">
              <a:spcBef>
                <a:spcPts val="480"/>
              </a:spcBef>
              <a:buClr>
                <a:schemeClr val="dk1"/>
              </a:buClr>
              <a:buFont typeface="Arial"/>
              <a:buChar char="•"/>
              <a:defRPr/>
            </a:lvl3pPr>
            <a:lvl4pPr marL="1600200" marR="0" indent="-101600" algn="l" rtl="0">
              <a:spcBef>
                <a:spcPts val="400"/>
              </a:spcBef>
              <a:buClr>
                <a:schemeClr val="dk1"/>
              </a:buClr>
              <a:buFont typeface="Arial"/>
              <a:buChar char="–"/>
              <a:defRPr/>
            </a:lvl4pPr>
            <a:lvl5pPr marL="2057400" marR="0" indent="-101600" algn="l" rtl="0">
              <a:spcBef>
                <a:spcPts val="400"/>
              </a:spcBef>
              <a:buClr>
                <a:schemeClr val="dk1"/>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
        <p:nvSpPr>
          <p:cNvPr id="11" name="Shape 1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Shape 86"/>
          <p:cNvSpPr txBox="1"/>
          <p:nvPr/>
        </p:nvSpPr>
        <p:spPr>
          <a:xfrm>
            <a:off x="346119" y="1582341"/>
            <a:ext cx="8451762" cy="369331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5400" b="1" i="0" u="none" strike="noStrike" cap="none" baseline="0" dirty="0">
                <a:solidFill>
                  <a:schemeClr val="dk1"/>
                </a:solidFill>
                <a:latin typeface="Calibri"/>
                <a:ea typeface="Calibri"/>
                <a:cs typeface="Calibri"/>
                <a:sym typeface="Calibri"/>
              </a:rPr>
              <a:t>Chapter </a:t>
            </a:r>
            <a:r>
              <a:rPr lang="en-US" sz="5400" b="1" dirty="0">
                <a:solidFill>
                  <a:schemeClr val="dk1"/>
                </a:solidFill>
                <a:latin typeface="Calibri"/>
                <a:ea typeface="Calibri"/>
                <a:cs typeface="Calibri"/>
                <a:sym typeface="Calibri"/>
              </a:rPr>
              <a:t>8</a:t>
            </a:r>
          </a:p>
          <a:p>
            <a:pPr marL="0" marR="0" lvl="0" indent="0" algn="ctr" rtl="0">
              <a:spcBef>
                <a:spcPts val="0"/>
              </a:spcBef>
              <a:buSzPct val="25000"/>
              <a:buNone/>
            </a:pPr>
            <a:br>
              <a:rPr lang="en-US" sz="5400" b="1" i="0" u="none" strike="noStrike" cap="none" baseline="0" dirty="0">
                <a:solidFill>
                  <a:schemeClr val="dk1"/>
                </a:solidFill>
                <a:latin typeface="Calibri"/>
                <a:ea typeface="Calibri"/>
                <a:cs typeface="Calibri"/>
                <a:sym typeface="Calibri"/>
              </a:rPr>
            </a:br>
            <a:r>
              <a:rPr lang="en-US" sz="3600" dirty="0">
                <a:solidFill>
                  <a:schemeClr val="dk1"/>
                </a:solidFill>
                <a:latin typeface="Calibri"/>
                <a:ea typeface="Calibri"/>
                <a:cs typeface="Calibri"/>
                <a:sym typeface="Calibri"/>
              </a:rPr>
              <a:t>Benefit-Cost Analysis: Cost</a:t>
            </a:r>
          </a:p>
        </p:txBody>
      </p:sp>
      <p:sp>
        <p:nvSpPr>
          <p:cNvPr id="87" name="Shape 87"/>
          <p:cNvSpPr txBox="1">
            <a:spLocks noGrp="1"/>
          </p:cNvSpPr>
          <p:nvPr>
            <p:ph type="ftr" idx="11"/>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baseline="0">
                <a:solidFill>
                  <a:srgbClr val="888888"/>
                </a:solidFill>
                <a:latin typeface="Calibri"/>
                <a:ea typeface="Calibri"/>
                <a:cs typeface="Calibri"/>
                <a:sym typeface="Calibri"/>
              </a:rPr>
              <a:t>© 2015 McGraw-Hill Ryerson Ltd.</a:t>
            </a:r>
          </a:p>
        </p:txBody>
      </p:sp>
      <p:sp>
        <p:nvSpPr>
          <p:cNvPr id="89" name="Shape 8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1</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79511" y="274637"/>
            <a:ext cx="8712967" cy="875737"/>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dirty="0">
                <a:solidFill>
                  <a:schemeClr val="dk1"/>
                </a:solidFill>
                <a:latin typeface="Calibri"/>
                <a:ea typeface="Calibri"/>
                <a:cs typeface="Calibri"/>
                <a:sym typeface="Calibri"/>
              </a:rPr>
              <a:t>Social and Private Marginal Costs</a:t>
            </a:r>
          </a:p>
        </p:txBody>
      </p:sp>
      <p:sp>
        <p:nvSpPr>
          <p:cNvPr id="122" name="Shape 122"/>
          <p:cNvSpPr txBox="1">
            <a:spLocks noGrp="1"/>
          </p:cNvSpPr>
          <p:nvPr>
            <p:ph type="body" idx="1"/>
          </p:nvPr>
        </p:nvSpPr>
        <p:spPr>
          <a:xfrm>
            <a:off x="179511" y="1565564"/>
            <a:ext cx="8712967" cy="4671736"/>
          </a:xfrm>
          <a:prstGeom prst="rect">
            <a:avLst/>
          </a:prstGeom>
          <a:noFill/>
          <a:ln>
            <a:noFill/>
          </a:ln>
        </p:spPr>
        <p:txBody>
          <a:bodyPr lIns="91425" tIns="45700" rIns="91425" bIns="45700" anchor="t" anchorCtr="0">
            <a:noAutofit/>
          </a:bodyPr>
          <a:lstStyle/>
          <a:p>
            <a:pPr marL="342900" marR="0" lvl="0" indent="-342900" algn="l" rtl="0">
              <a:spcBef>
                <a:spcPts val="0"/>
              </a:spcBef>
              <a:spcAft>
                <a:spcPts val="1000"/>
              </a:spcAft>
              <a:buClr>
                <a:schemeClr val="dk1"/>
              </a:buClr>
              <a:buSzPct val="100000"/>
              <a:buFont typeface="Arial"/>
              <a:buChar char="•"/>
            </a:pPr>
            <a:r>
              <a:rPr lang="en-US" sz="2800" dirty="0">
                <a:solidFill>
                  <a:schemeClr val="dk1"/>
                </a:solidFill>
                <a:latin typeface="Calibri"/>
                <a:ea typeface="Calibri"/>
                <a:cs typeface="Calibri"/>
                <a:sym typeface="Calibri"/>
              </a:rPr>
              <a:t>Environmental regulations often require firms to reduce or eliminate pollution, resulting in increased costs of production.</a:t>
            </a:r>
          </a:p>
          <a:p>
            <a:pPr marL="0" marR="0" lvl="0" indent="0" algn="l" rtl="0">
              <a:spcBef>
                <a:spcPts val="0"/>
              </a:spcBef>
              <a:spcAft>
                <a:spcPts val="1000"/>
              </a:spcAft>
              <a:buClr>
                <a:schemeClr val="dk1"/>
              </a:buClr>
              <a:buSzPct val="100000"/>
              <a:buNone/>
            </a:pPr>
            <a:endParaRPr lang="en-US" sz="2000" dirty="0">
              <a:solidFill>
                <a:schemeClr val="dk1"/>
              </a:solidFill>
              <a:latin typeface="Calibri"/>
              <a:ea typeface="Calibri"/>
              <a:cs typeface="Calibri"/>
              <a:sym typeface="Calibri"/>
            </a:endParaRPr>
          </a:p>
          <a:p>
            <a:pPr marL="342900" marR="0" lvl="0" indent="-342900" algn="l" rtl="0">
              <a:spcBef>
                <a:spcPts val="0"/>
              </a:spcBef>
              <a:spcAft>
                <a:spcPts val="1000"/>
              </a:spcAft>
              <a:buClr>
                <a:schemeClr val="dk1"/>
              </a:buClr>
              <a:buSzPct val="100000"/>
              <a:buFont typeface="Arial"/>
              <a:buChar char="•"/>
            </a:pPr>
            <a:r>
              <a:rPr lang="en-US" sz="2800" b="1" dirty="0">
                <a:solidFill>
                  <a:schemeClr val="dk1"/>
                </a:solidFill>
                <a:latin typeface="Calibri"/>
                <a:ea typeface="Calibri"/>
                <a:cs typeface="Calibri"/>
                <a:sym typeface="Calibri"/>
              </a:rPr>
              <a:t>Private marginal costs </a:t>
            </a:r>
            <a:r>
              <a:rPr lang="en-US" sz="2800" dirty="0">
                <a:solidFill>
                  <a:schemeClr val="dk1"/>
                </a:solidFill>
                <a:latin typeface="Calibri"/>
                <a:ea typeface="Calibri"/>
                <a:cs typeface="Calibri"/>
                <a:sym typeface="Calibri"/>
              </a:rPr>
              <a:t>account for increases in production costs.</a:t>
            </a:r>
          </a:p>
          <a:p>
            <a:pPr marL="0" marR="0" lvl="0" indent="0" algn="l" rtl="0">
              <a:spcBef>
                <a:spcPts val="0"/>
              </a:spcBef>
              <a:spcAft>
                <a:spcPts val="1000"/>
              </a:spcAft>
              <a:buClr>
                <a:schemeClr val="dk1"/>
              </a:buClr>
              <a:buSzPct val="100000"/>
              <a:buNone/>
            </a:pPr>
            <a:endParaRPr lang="en-US" sz="800" dirty="0">
              <a:solidFill>
                <a:schemeClr val="dk1"/>
              </a:solidFill>
              <a:latin typeface="Calibri"/>
              <a:ea typeface="Calibri"/>
              <a:cs typeface="Calibri"/>
              <a:sym typeface="Calibri"/>
            </a:endParaRPr>
          </a:p>
          <a:p>
            <a:pPr marL="342900" marR="0" lvl="0" indent="-342900" algn="l" rtl="0">
              <a:spcBef>
                <a:spcPts val="0"/>
              </a:spcBef>
              <a:spcAft>
                <a:spcPts val="1000"/>
              </a:spcAft>
              <a:buClr>
                <a:schemeClr val="dk1"/>
              </a:buClr>
              <a:buSzPct val="100000"/>
              <a:buFont typeface="Calibri"/>
              <a:buChar char="•"/>
            </a:pPr>
            <a:r>
              <a:rPr lang="en-US" sz="2800" b="1" dirty="0">
                <a:solidFill>
                  <a:schemeClr val="dk1"/>
                </a:solidFill>
                <a:latin typeface="Calibri"/>
                <a:ea typeface="Calibri"/>
                <a:cs typeface="Calibri"/>
                <a:sym typeface="Calibri"/>
              </a:rPr>
              <a:t>Social marginal costs </a:t>
            </a:r>
            <a:r>
              <a:rPr lang="en-US" sz="2800" dirty="0">
                <a:solidFill>
                  <a:schemeClr val="dk1"/>
                </a:solidFill>
                <a:latin typeface="Calibri"/>
                <a:ea typeface="Calibri"/>
                <a:cs typeface="Calibri"/>
                <a:sym typeface="Calibri"/>
              </a:rPr>
              <a:t>include marginal damage to society through environmental degradation as well as private costs, such as job losses, or reduced wages (if the market is perfectly competitive).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1E2AA-AA21-4F60-9C63-8BCD9CBAC343}"/>
              </a:ext>
            </a:extLst>
          </p:cNvPr>
          <p:cNvSpPr>
            <a:spLocks noGrp="1"/>
          </p:cNvSpPr>
          <p:nvPr>
            <p:ph type="title"/>
          </p:nvPr>
        </p:nvSpPr>
        <p:spPr/>
        <p:txBody>
          <a:bodyPr/>
          <a:lstStyle/>
          <a:p>
            <a:r>
              <a:rPr lang="en-CA" sz="3200" dirty="0"/>
              <a:t>Example: Costs of Regulation</a:t>
            </a:r>
          </a:p>
        </p:txBody>
      </p:sp>
      <p:sp>
        <p:nvSpPr>
          <p:cNvPr id="3" name="Text Placeholder 2">
            <a:extLst>
              <a:ext uri="{FF2B5EF4-FFF2-40B4-BE49-F238E27FC236}">
                <a16:creationId xmlns:a16="http://schemas.microsoft.com/office/drawing/2014/main" id="{25166611-379E-4800-8CF9-1653DBFF5636}"/>
              </a:ext>
            </a:extLst>
          </p:cNvPr>
          <p:cNvSpPr>
            <a:spLocks noGrp="1"/>
          </p:cNvSpPr>
          <p:nvPr>
            <p:ph type="body" idx="1"/>
          </p:nvPr>
        </p:nvSpPr>
        <p:spPr>
          <a:xfrm>
            <a:off x="179511" y="1600200"/>
            <a:ext cx="8604271" cy="4525963"/>
          </a:xfrm>
        </p:spPr>
        <p:txBody>
          <a:bodyPr/>
          <a:lstStyle/>
          <a:p>
            <a:r>
              <a:rPr lang="en-CA" sz="2000" dirty="0"/>
              <a:t>Suppose in a particular small town there is a large apple orchard that provides substantial local employment. Suppose further that the orchard managers currently use relatively large applications of chemicals to control apple pests and diseases, and that the chemical runoff from this activity threatens local water supplies. Assume that the community enacts an ordinance requiring the orchard to practise integrated pest management (IPM), a lower level of chemical use coupled with other means to compensate for this reduction. Assume further, for purposes of illustration, that the IPM practices increase the costs of raising apples in this orchard.</a:t>
            </a:r>
          </a:p>
          <a:p>
            <a:endParaRPr lang="en-CA" sz="2000" dirty="0"/>
          </a:p>
          <a:p>
            <a:r>
              <a:rPr lang="en-CA" sz="2000" dirty="0"/>
              <a:t>What are the costs of this regulation?</a:t>
            </a:r>
          </a:p>
        </p:txBody>
      </p:sp>
      <p:sp>
        <p:nvSpPr>
          <p:cNvPr id="4" name="Slide Number Placeholder 3">
            <a:extLst>
              <a:ext uri="{FF2B5EF4-FFF2-40B4-BE49-F238E27FC236}">
                <a16:creationId xmlns:a16="http://schemas.microsoft.com/office/drawing/2014/main" id="{77B66670-FD39-410C-AF18-F793E0D4D570}"/>
              </a:ext>
            </a:extLst>
          </p:cNvPr>
          <p:cNvSpPr>
            <a:spLocks noGrp="1"/>
          </p:cNvSpPr>
          <p:nvPr>
            <p:ph type="sldNum" idx="12"/>
          </p:nvPr>
        </p:nvSpPr>
        <p:spPr/>
        <p:txBody>
          <a:bodyPr/>
          <a:lstStyle/>
          <a:p>
            <a:pPr marL="0" lvl="0" indent="0">
              <a:spcBef>
                <a:spcPts val="0"/>
              </a:spcBef>
              <a:buSzPct val="25000"/>
              <a:buNone/>
            </a:pPr>
            <a:fld id="{00000000-1234-1234-1234-123412341234}" type="slidenum">
              <a:rPr lang="en-US" smtClean="0"/>
              <a:t>11</a:t>
            </a:fld>
            <a:endParaRPr lang="en-US"/>
          </a:p>
        </p:txBody>
      </p:sp>
    </p:spTree>
    <p:extLst>
      <p:ext uri="{BB962C8B-B14F-4D97-AF65-F5344CB8AC3E}">
        <p14:creationId xmlns:p14="http://schemas.microsoft.com/office/powerpoint/2010/main" val="3961328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179511" y="274637"/>
            <a:ext cx="8712967" cy="1346345"/>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200" b="1" dirty="0">
                <a:solidFill>
                  <a:srgbClr val="1F05BB"/>
                </a:solidFill>
                <a:latin typeface="Calibri"/>
                <a:ea typeface="Calibri"/>
                <a:cs typeface="Calibri"/>
                <a:sym typeface="Calibri"/>
              </a:rPr>
              <a:t>Group Discussion</a:t>
            </a:r>
            <a:br>
              <a:rPr lang="en-US" sz="3200" dirty="0">
                <a:solidFill>
                  <a:schemeClr val="dk1"/>
                </a:solidFill>
                <a:latin typeface="Calibri"/>
                <a:ea typeface="Calibri"/>
                <a:cs typeface="Calibri"/>
                <a:sym typeface="Calibri"/>
              </a:rPr>
            </a:br>
            <a:r>
              <a:rPr lang="en-US" sz="3200" dirty="0">
                <a:solidFill>
                  <a:schemeClr val="dk1"/>
                </a:solidFill>
                <a:latin typeface="Calibri"/>
                <a:ea typeface="Calibri"/>
                <a:cs typeface="Calibri"/>
                <a:sym typeface="Calibri"/>
              </a:rPr>
              <a:t>Questions: The Cost of Environmental Regulation</a:t>
            </a:r>
          </a:p>
        </p:txBody>
      </p:sp>
      <p:sp>
        <p:nvSpPr>
          <p:cNvPr id="136" name="Shape 136"/>
          <p:cNvSpPr txBox="1">
            <a:spLocks noGrp="1"/>
          </p:cNvSpPr>
          <p:nvPr>
            <p:ph type="body" idx="1"/>
          </p:nvPr>
        </p:nvSpPr>
        <p:spPr>
          <a:xfrm>
            <a:off x="457200" y="2092036"/>
            <a:ext cx="8229600" cy="4034127"/>
          </a:xfrm>
          <a:prstGeom prst="rect">
            <a:avLst/>
          </a:prstGeom>
          <a:noFill/>
          <a:ln>
            <a:noFill/>
          </a:ln>
        </p:spPr>
        <p:txBody>
          <a:bodyPr lIns="91425" tIns="45700" rIns="91425" bIns="45700" anchor="t" anchorCtr="0">
            <a:noAutofit/>
          </a:bodyPr>
          <a:lstStyle/>
          <a:p>
            <a:pPr marL="457200" marR="0" lvl="0" indent="-431800" algn="l" rtl="0">
              <a:spcBef>
                <a:spcPts val="640"/>
              </a:spcBef>
              <a:buClr>
                <a:schemeClr val="dk1"/>
              </a:buClr>
              <a:buSzPct val="100000"/>
              <a:buFont typeface="Calibri"/>
              <a:buChar char="•"/>
            </a:pPr>
            <a:r>
              <a:rPr lang="en-US" sz="2800" dirty="0">
                <a:solidFill>
                  <a:schemeClr val="dk1"/>
                </a:solidFill>
                <a:latin typeface="Calibri"/>
                <a:ea typeface="Calibri"/>
                <a:cs typeface="Calibri"/>
                <a:sym typeface="Calibri"/>
              </a:rPr>
              <a:t>How would consumer and producer surplus change due to the regulation?</a:t>
            </a:r>
          </a:p>
          <a:p>
            <a:pPr marL="0" marR="0" lvl="0" indent="0" algn="l" rtl="0">
              <a:spcBef>
                <a:spcPts val="640"/>
              </a:spcBef>
              <a:buNone/>
            </a:pPr>
            <a:endParaRPr sz="2800" dirty="0">
              <a:solidFill>
                <a:schemeClr val="dk1"/>
              </a:solidFill>
              <a:latin typeface="Calibri"/>
              <a:ea typeface="Calibri"/>
              <a:cs typeface="Calibri"/>
              <a:sym typeface="Calibri"/>
            </a:endParaRPr>
          </a:p>
          <a:p>
            <a:pPr marL="457200" marR="0" lvl="0" indent="-431800" algn="l" rtl="0">
              <a:spcBef>
                <a:spcPts val="640"/>
              </a:spcBef>
              <a:buClr>
                <a:schemeClr val="dk1"/>
              </a:buClr>
              <a:buSzPct val="100000"/>
              <a:buFont typeface="Calibri"/>
              <a:buChar char="•"/>
            </a:pPr>
            <a:r>
              <a:rPr lang="en-US" sz="2800" dirty="0">
                <a:solidFill>
                  <a:schemeClr val="dk1"/>
                </a:solidFill>
                <a:latin typeface="Calibri"/>
                <a:ea typeface="Calibri"/>
                <a:cs typeface="Calibri"/>
                <a:sym typeface="Calibri"/>
              </a:rPr>
              <a:t>Suppose an environmental regulation results in the closure of many firms within an industry, leaving only 2 or 3 dominate firms, what is the social opportunity cost?</a:t>
            </a:r>
          </a:p>
        </p:txBody>
      </p:sp>
      <p:sp>
        <p:nvSpPr>
          <p:cNvPr id="137" name="Shape 137"/>
          <p:cNvSpPr txBox="1"/>
          <p:nvPr/>
        </p:nvSpPr>
        <p:spPr>
          <a:xfrm>
            <a:off x="539552" y="6237312"/>
            <a:ext cx="20162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LO3</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79500" y="274649"/>
            <a:ext cx="8712899" cy="979499"/>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200" dirty="0">
                <a:solidFill>
                  <a:schemeClr val="dk1"/>
                </a:solidFill>
                <a:latin typeface="Calibri"/>
                <a:ea typeface="Calibri"/>
                <a:cs typeface="Calibri"/>
                <a:sym typeface="Calibri"/>
              </a:rPr>
              <a:t>Example: Reduced Pesticide Use in an Apple Orchard</a:t>
            </a:r>
          </a:p>
        </p:txBody>
      </p:sp>
      <p:sp>
        <p:nvSpPr>
          <p:cNvPr id="129" name="Shape 129"/>
          <p:cNvSpPr txBox="1">
            <a:spLocks noGrp="1"/>
          </p:cNvSpPr>
          <p:nvPr>
            <p:ph type="body" idx="1"/>
          </p:nvPr>
        </p:nvSpPr>
        <p:spPr>
          <a:xfrm>
            <a:off x="457200" y="1711212"/>
            <a:ext cx="8229600" cy="45261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1000"/>
              </a:spcAft>
              <a:buClr>
                <a:schemeClr val="dk1"/>
              </a:buClr>
              <a:buSzPct val="100000"/>
              <a:buFont typeface="Arial"/>
              <a:buChar char="•"/>
            </a:pPr>
            <a:r>
              <a:rPr lang="en-US" sz="2800" dirty="0">
                <a:solidFill>
                  <a:schemeClr val="dk1"/>
                </a:solidFill>
                <a:latin typeface="Calibri"/>
                <a:ea typeface="Calibri"/>
                <a:cs typeface="Calibri"/>
                <a:sym typeface="Calibri"/>
              </a:rPr>
              <a:t>Suppose a pesticide used by a local apple producer is negatively affecting a local river. </a:t>
            </a:r>
          </a:p>
          <a:p>
            <a:pPr marL="342900" marR="0" lvl="0" indent="-342900" algn="l" rtl="0">
              <a:spcBef>
                <a:spcPts val="0"/>
              </a:spcBef>
              <a:spcAft>
                <a:spcPts val="1000"/>
              </a:spcAft>
              <a:buClr>
                <a:schemeClr val="dk1"/>
              </a:buClr>
              <a:buSzPct val="100000"/>
              <a:buFont typeface="Arial"/>
              <a:buChar char="•"/>
            </a:pPr>
            <a:r>
              <a:rPr lang="en-US" sz="2800" dirty="0">
                <a:solidFill>
                  <a:schemeClr val="dk1"/>
                </a:solidFill>
                <a:latin typeface="Calibri"/>
                <a:ea typeface="Calibri"/>
                <a:cs typeface="Calibri"/>
                <a:sym typeface="Calibri"/>
              </a:rPr>
              <a:t>If a regulation is put in place to reduce pesticide use the private costs of production may increase. </a:t>
            </a:r>
          </a:p>
          <a:p>
            <a:pPr marL="342900" marR="0" lvl="0" indent="-342900" algn="l" rtl="0">
              <a:spcBef>
                <a:spcPts val="0"/>
              </a:spcBef>
              <a:spcAft>
                <a:spcPts val="1000"/>
              </a:spcAft>
              <a:buClr>
                <a:schemeClr val="dk1"/>
              </a:buClr>
              <a:buSzPct val="100000"/>
              <a:buFont typeface="Arial"/>
              <a:buChar char="•"/>
            </a:pPr>
            <a:r>
              <a:rPr lang="en-US" sz="2800" dirty="0">
                <a:solidFill>
                  <a:schemeClr val="dk1"/>
                </a:solidFill>
                <a:latin typeface="Calibri"/>
                <a:ea typeface="Calibri"/>
                <a:cs typeface="Calibri"/>
                <a:sym typeface="Calibri"/>
              </a:rPr>
              <a:t>This takes money away from the owner as a </a:t>
            </a:r>
            <a:r>
              <a:rPr lang="en-US" sz="2800" b="1" dirty="0">
                <a:solidFill>
                  <a:schemeClr val="dk1"/>
                </a:solidFill>
                <a:latin typeface="Calibri"/>
                <a:ea typeface="Calibri"/>
                <a:cs typeface="Calibri"/>
                <a:sym typeface="Calibri"/>
              </a:rPr>
              <a:t>loss in profit </a:t>
            </a:r>
            <a:r>
              <a:rPr lang="en-US" sz="2800" dirty="0">
                <a:solidFill>
                  <a:schemeClr val="dk1"/>
                </a:solidFill>
                <a:latin typeface="Calibri"/>
                <a:ea typeface="Calibri"/>
                <a:cs typeface="Calibri"/>
                <a:sym typeface="Calibri"/>
              </a:rPr>
              <a:t>or consumers in the form of </a:t>
            </a:r>
            <a:r>
              <a:rPr lang="en-US" sz="2800" b="1" dirty="0">
                <a:solidFill>
                  <a:schemeClr val="dk1"/>
                </a:solidFill>
                <a:latin typeface="Calibri"/>
                <a:ea typeface="Calibri"/>
                <a:cs typeface="Calibri"/>
                <a:sym typeface="Calibri"/>
              </a:rPr>
              <a:t>higher prices</a:t>
            </a:r>
            <a:r>
              <a:rPr lang="en-US" sz="2800" dirty="0">
                <a:solidFill>
                  <a:schemeClr val="dk1"/>
                </a:solidFill>
                <a:latin typeface="Calibri"/>
                <a:ea typeface="Calibri"/>
                <a:cs typeface="Calibri"/>
                <a:sym typeface="Calibri"/>
              </a:rPr>
              <a:t>.</a:t>
            </a:r>
          </a:p>
          <a:p>
            <a:pPr marL="342900" marR="0" lvl="0" indent="-342900" algn="l" rtl="0">
              <a:spcBef>
                <a:spcPts val="0"/>
              </a:spcBef>
              <a:spcAft>
                <a:spcPts val="1000"/>
              </a:spcAft>
              <a:buClr>
                <a:schemeClr val="dk1"/>
              </a:buClr>
              <a:buSzPct val="100000"/>
              <a:buFont typeface="Calibri"/>
              <a:buChar char="•"/>
            </a:pPr>
            <a:r>
              <a:rPr lang="en-US" sz="2800" dirty="0">
                <a:solidFill>
                  <a:schemeClr val="dk1"/>
                </a:solidFill>
                <a:latin typeface="Calibri"/>
                <a:ea typeface="Calibri"/>
                <a:cs typeface="Calibri"/>
                <a:sym typeface="Calibri"/>
              </a:rPr>
              <a:t>However, the reduction in marginal damage to the river reduces the social cost, and may have a </a:t>
            </a:r>
            <a:r>
              <a:rPr lang="en-US" sz="2800" b="1" dirty="0">
                <a:solidFill>
                  <a:schemeClr val="dk1"/>
                </a:solidFill>
                <a:latin typeface="Calibri"/>
                <a:ea typeface="Calibri"/>
                <a:cs typeface="Calibri"/>
                <a:sym typeface="Calibri"/>
              </a:rPr>
              <a:t>net benefit to society.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25748-BF9F-46E2-B550-135025BFA423}"/>
              </a:ext>
            </a:extLst>
          </p:cNvPr>
          <p:cNvSpPr>
            <a:spLocks noGrp="1"/>
          </p:cNvSpPr>
          <p:nvPr>
            <p:ph type="title"/>
          </p:nvPr>
        </p:nvSpPr>
        <p:spPr>
          <a:xfrm>
            <a:off x="179511" y="274637"/>
            <a:ext cx="8712967" cy="930708"/>
          </a:xfrm>
        </p:spPr>
        <p:txBody>
          <a:bodyPr/>
          <a:lstStyle/>
          <a:p>
            <a:r>
              <a:rPr lang="en-CA" sz="3200" dirty="0"/>
              <a:t>Practice Exercise</a:t>
            </a:r>
          </a:p>
        </p:txBody>
      </p:sp>
      <p:sp>
        <p:nvSpPr>
          <p:cNvPr id="4" name="Slide Number Placeholder 3">
            <a:extLst>
              <a:ext uri="{FF2B5EF4-FFF2-40B4-BE49-F238E27FC236}">
                <a16:creationId xmlns:a16="http://schemas.microsoft.com/office/drawing/2014/main" id="{F7AD98B7-1890-41B2-B72A-DF5D01245576}"/>
              </a:ext>
            </a:extLst>
          </p:cNvPr>
          <p:cNvSpPr>
            <a:spLocks noGrp="1"/>
          </p:cNvSpPr>
          <p:nvPr>
            <p:ph type="sldNum" idx="12"/>
          </p:nvPr>
        </p:nvSpPr>
        <p:spPr/>
        <p:txBody>
          <a:bodyPr/>
          <a:lstStyle/>
          <a:p>
            <a:pPr marL="0" lvl="0" indent="0">
              <a:spcBef>
                <a:spcPts val="0"/>
              </a:spcBef>
              <a:buSzPct val="25000"/>
              <a:buNone/>
            </a:pPr>
            <a:fld id="{00000000-1234-1234-1234-123412341234}" type="slidenum">
              <a:rPr lang="en-US" smtClean="0"/>
              <a:t>14</a:t>
            </a:fld>
            <a:endParaRPr lang="en-US"/>
          </a:p>
        </p:txBody>
      </p:sp>
    </p:spTree>
    <p:extLst>
      <p:ext uri="{BB962C8B-B14F-4D97-AF65-F5344CB8AC3E}">
        <p14:creationId xmlns:p14="http://schemas.microsoft.com/office/powerpoint/2010/main" val="3875764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179511" y="274637"/>
            <a:ext cx="8712967" cy="944563"/>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dirty="0">
                <a:solidFill>
                  <a:schemeClr val="dk1"/>
                </a:solidFill>
                <a:latin typeface="Calibri"/>
                <a:ea typeface="Calibri"/>
                <a:cs typeface="Calibri"/>
                <a:sym typeface="Calibri"/>
              </a:rPr>
              <a:t>Changing Social Costs</a:t>
            </a:r>
          </a:p>
        </p:txBody>
      </p:sp>
      <p:sp>
        <p:nvSpPr>
          <p:cNvPr id="143" name="Shape 143"/>
          <p:cNvSpPr txBox="1">
            <a:spLocks noGrp="1"/>
          </p:cNvSpPr>
          <p:nvPr>
            <p:ph type="body" idx="1"/>
          </p:nvPr>
        </p:nvSpPr>
        <p:spPr>
          <a:xfrm>
            <a:off x="179511" y="1896015"/>
            <a:ext cx="8507289"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1000"/>
              </a:spcAft>
              <a:buClr>
                <a:schemeClr val="dk1"/>
              </a:buClr>
              <a:buSzPct val="98333"/>
              <a:buFont typeface="Arial"/>
              <a:buChar char="•"/>
            </a:pPr>
            <a:r>
              <a:rPr lang="en-US" sz="2800" dirty="0">
                <a:solidFill>
                  <a:schemeClr val="dk1"/>
                </a:solidFill>
                <a:latin typeface="Calibri"/>
                <a:ea typeface="Calibri"/>
                <a:cs typeface="Calibri"/>
                <a:sym typeface="Calibri"/>
              </a:rPr>
              <a:t>Increases in abatement costs do not always accurately reflect opportunity costs. This is because market adjustments are likely to alter </a:t>
            </a:r>
            <a:r>
              <a:rPr lang="en-US" sz="2800" b="1" dirty="0">
                <a:solidFill>
                  <a:schemeClr val="dk1"/>
                </a:solidFill>
                <a:latin typeface="Calibri"/>
                <a:ea typeface="Calibri"/>
                <a:cs typeface="Calibri"/>
                <a:sym typeface="Calibri"/>
              </a:rPr>
              <a:t>the role and performance of an industry </a:t>
            </a:r>
            <a:r>
              <a:rPr lang="en-US" sz="2800" dirty="0">
                <a:solidFill>
                  <a:schemeClr val="dk1"/>
                </a:solidFill>
                <a:latin typeface="Calibri"/>
                <a:ea typeface="Calibri"/>
                <a:cs typeface="Calibri"/>
                <a:sym typeface="Calibri"/>
              </a:rPr>
              <a:t>in the economy. </a:t>
            </a:r>
          </a:p>
          <a:p>
            <a:pPr marL="857250" lvl="1" indent="-457200">
              <a:spcBef>
                <a:spcPts val="0"/>
              </a:spcBef>
              <a:spcAft>
                <a:spcPts val="1000"/>
              </a:spcAft>
              <a:buSzPct val="98333"/>
              <a:buFont typeface="Wingdings" panose="05000000000000000000" pitchFamily="2" charset="2"/>
              <a:buChar char="Ø"/>
            </a:pPr>
            <a:r>
              <a:rPr lang="en-US" sz="2800" dirty="0">
                <a:solidFill>
                  <a:schemeClr val="dk1"/>
                </a:solidFill>
                <a:latin typeface="Calibri"/>
                <a:ea typeface="Calibri"/>
                <a:cs typeface="Calibri"/>
                <a:sym typeface="Calibri"/>
              </a:rPr>
              <a:t>For example, if the price of a good is increased due to new environmental regulations, which resulted in higher costs of production, demand for the good may fall, weakening the industry. </a:t>
            </a:r>
          </a:p>
          <a:p>
            <a:pPr marL="342900" marR="0" lvl="0" indent="-154940" algn="l" rtl="0">
              <a:lnSpc>
                <a:spcPct val="80000"/>
              </a:lnSpc>
              <a:spcBef>
                <a:spcPts val="592"/>
              </a:spcBef>
              <a:buClr>
                <a:schemeClr val="dk1"/>
              </a:buClr>
              <a:buFont typeface="Arial"/>
              <a:buNone/>
            </a:pPr>
            <a:endParaRPr sz="2800" b="0" i="0" u="none" strike="noStrike" cap="none" baseline="0" dirty="0">
              <a:solidFill>
                <a:schemeClr val="dk1"/>
              </a:solidFill>
              <a:latin typeface="Calibri"/>
              <a:ea typeface="Calibri"/>
              <a:cs typeface="Calibri"/>
              <a:sym typeface="Calibri"/>
            </a:endParaRPr>
          </a:p>
        </p:txBody>
      </p:sp>
      <p:sp>
        <p:nvSpPr>
          <p:cNvPr id="144" name="Shape 144"/>
          <p:cNvSpPr txBox="1"/>
          <p:nvPr/>
        </p:nvSpPr>
        <p:spPr>
          <a:xfrm>
            <a:off x="539552" y="6237312"/>
            <a:ext cx="20162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a:t>
            </a:r>
            <a:r>
              <a:rPr lang="en-US" sz="1800">
                <a:solidFill>
                  <a:schemeClr val="dk1"/>
                </a:solidFill>
                <a:latin typeface="Calibri"/>
                <a:ea typeface="Calibri"/>
                <a:cs typeface="Calibri"/>
                <a:sym typeface="Calibri"/>
              </a:rPr>
              <a:t>4</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179511" y="274638"/>
            <a:ext cx="8712967" cy="778308"/>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200" dirty="0">
                <a:solidFill>
                  <a:schemeClr val="dk1"/>
                </a:solidFill>
                <a:latin typeface="Calibri"/>
                <a:ea typeface="Calibri"/>
                <a:cs typeface="Calibri"/>
                <a:sym typeface="Calibri"/>
              </a:rPr>
              <a:t>The Incidence of Costs Changes</a:t>
            </a:r>
          </a:p>
        </p:txBody>
      </p:sp>
      <p:sp>
        <p:nvSpPr>
          <p:cNvPr id="150" name="Shape 150"/>
          <p:cNvSpPr txBox="1">
            <a:spLocks noGrp="1"/>
          </p:cNvSpPr>
          <p:nvPr>
            <p:ph type="body" idx="1"/>
          </p:nvPr>
        </p:nvSpPr>
        <p:spPr>
          <a:xfrm>
            <a:off x="294968" y="1600200"/>
            <a:ext cx="8597510" cy="4525963"/>
          </a:xfrm>
          <a:prstGeom prst="rect">
            <a:avLst/>
          </a:prstGeom>
          <a:noFill/>
          <a:ln>
            <a:noFill/>
          </a:ln>
        </p:spPr>
        <p:txBody>
          <a:bodyPr lIns="91425" tIns="45700" rIns="91425" bIns="45700" anchor="t" anchorCtr="0">
            <a:noAutofit/>
          </a:bodyPr>
          <a:lstStyle/>
          <a:p>
            <a:pPr marL="457200" marR="0" lvl="0" indent="-393700" algn="l" rtl="0">
              <a:lnSpc>
                <a:spcPct val="90000"/>
              </a:lnSpc>
              <a:spcBef>
                <a:spcPts val="520"/>
              </a:spcBef>
              <a:buClr>
                <a:schemeClr val="dk1"/>
              </a:buClr>
              <a:buSzPct val="100000"/>
              <a:buFont typeface="Calibri"/>
              <a:buChar char="•"/>
            </a:pPr>
            <a:r>
              <a:rPr lang="en-US" sz="2400" dirty="0">
                <a:solidFill>
                  <a:schemeClr val="dk1"/>
                </a:solidFill>
                <a:latin typeface="Calibri"/>
                <a:ea typeface="Calibri"/>
                <a:cs typeface="Calibri"/>
                <a:sym typeface="Calibri"/>
              </a:rPr>
              <a:t>The term incidence means who actually ends up paying the costs. The costs of environmental policy may initially be held by the polluter but can be passed </a:t>
            </a:r>
            <a:r>
              <a:rPr lang="en-US" sz="2400" b="1" dirty="0">
                <a:solidFill>
                  <a:schemeClr val="dk1"/>
                </a:solidFill>
                <a:latin typeface="Calibri"/>
                <a:ea typeface="Calibri"/>
                <a:cs typeface="Calibri"/>
                <a:sym typeface="Calibri"/>
              </a:rPr>
              <a:t>forward</a:t>
            </a:r>
            <a:r>
              <a:rPr lang="en-US" sz="2400" dirty="0">
                <a:solidFill>
                  <a:schemeClr val="dk1"/>
                </a:solidFill>
                <a:latin typeface="Calibri"/>
                <a:ea typeface="Calibri"/>
                <a:cs typeface="Calibri"/>
                <a:sym typeface="Calibri"/>
              </a:rPr>
              <a:t> onto consumers or</a:t>
            </a:r>
            <a:r>
              <a:rPr lang="en-US" sz="2400" b="0" i="0" u="none" strike="noStrike" cap="none" baseline="0" dirty="0">
                <a:solidFill>
                  <a:schemeClr val="dk1"/>
                </a:solidFill>
                <a:latin typeface="Calibri"/>
                <a:ea typeface="Calibri"/>
                <a:cs typeface="Calibri"/>
                <a:sym typeface="Calibri"/>
              </a:rPr>
              <a:t> </a:t>
            </a:r>
            <a:r>
              <a:rPr lang="en-US" sz="2400" b="1" i="0" u="none" strike="noStrike" cap="none" baseline="0" dirty="0">
                <a:solidFill>
                  <a:schemeClr val="dk1"/>
                </a:solidFill>
                <a:latin typeface="Calibri"/>
                <a:ea typeface="Calibri"/>
                <a:cs typeface="Calibri"/>
                <a:sym typeface="Calibri"/>
              </a:rPr>
              <a:t>backwards </a:t>
            </a:r>
            <a:r>
              <a:rPr lang="en-US" sz="2400" b="0" i="0" u="none" strike="noStrike" cap="none" baseline="0" dirty="0">
                <a:solidFill>
                  <a:schemeClr val="dk1"/>
                </a:solidFill>
                <a:latin typeface="Calibri"/>
                <a:ea typeface="Calibri"/>
                <a:cs typeface="Calibri"/>
                <a:sym typeface="Calibri"/>
              </a:rPr>
              <a:t>to workers or shareholders.</a:t>
            </a:r>
            <a:endParaRPr lang="en-US" sz="2400" dirty="0">
              <a:solidFill>
                <a:schemeClr val="dk1"/>
              </a:solidFill>
              <a:latin typeface="Calibri"/>
              <a:ea typeface="Calibri"/>
              <a:cs typeface="Calibri"/>
              <a:sym typeface="Calibri"/>
            </a:endParaRPr>
          </a:p>
          <a:p>
            <a:pPr marL="857250" lvl="1" indent="-393700">
              <a:lnSpc>
                <a:spcPct val="90000"/>
              </a:lnSpc>
              <a:spcBef>
                <a:spcPts val="520"/>
              </a:spcBef>
              <a:buSzPct val="100000"/>
              <a:buFont typeface="Wingdings" panose="05000000000000000000" pitchFamily="2" charset="2"/>
              <a:buChar char="Ø"/>
            </a:pPr>
            <a:r>
              <a:rPr lang="en-US" sz="2000" b="0" i="0" u="none" strike="noStrike" cap="none" baseline="0" dirty="0">
                <a:solidFill>
                  <a:schemeClr val="dk1"/>
                </a:solidFill>
                <a:latin typeface="Calibri"/>
                <a:ea typeface="Calibri"/>
                <a:cs typeface="Calibri"/>
                <a:sym typeface="Calibri"/>
              </a:rPr>
              <a:t>For example, if we place a tax on oil, we need to understand who will pay the tax, the oil producer or the oil consumer?</a:t>
            </a:r>
          </a:p>
          <a:p>
            <a:pPr marL="457200" marR="0" lvl="0" indent="-393700" algn="l" rtl="0">
              <a:lnSpc>
                <a:spcPct val="90000"/>
              </a:lnSpc>
              <a:spcBef>
                <a:spcPts val="520"/>
              </a:spcBef>
              <a:buClr>
                <a:schemeClr val="dk1"/>
              </a:buClr>
              <a:buSzPct val="100000"/>
              <a:buFont typeface="Calibri"/>
              <a:buChar char="•"/>
            </a:pPr>
            <a:endParaRPr lang="en-US" sz="2400" b="0" i="0" u="none" strike="noStrike" cap="none" baseline="0" dirty="0">
              <a:solidFill>
                <a:schemeClr val="dk1"/>
              </a:solidFill>
              <a:latin typeface="Calibri"/>
              <a:ea typeface="Calibri"/>
              <a:cs typeface="Calibri"/>
              <a:sym typeface="Calibri"/>
            </a:endParaRPr>
          </a:p>
          <a:p>
            <a:pPr marL="457200" marR="0" lvl="0" indent="-393700" algn="l" rtl="0">
              <a:lnSpc>
                <a:spcPct val="90000"/>
              </a:lnSpc>
              <a:spcBef>
                <a:spcPts val="520"/>
              </a:spcBef>
              <a:buClr>
                <a:schemeClr val="dk1"/>
              </a:buClr>
              <a:buSzPct val="100000"/>
              <a:buFont typeface="Calibri"/>
              <a:buChar char="•"/>
            </a:pPr>
            <a:r>
              <a:rPr lang="en-US" sz="2400" dirty="0">
                <a:solidFill>
                  <a:schemeClr val="dk1"/>
                </a:solidFill>
                <a:latin typeface="Calibri"/>
                <a:ea typeface="Calibri"/>
                <a:cs typeface="Calibri"/>
                <a:sym typeface="Calibri"/>
              </a:rPr>
              <a:t>Which situation do you think is true? Who will pay the tax…?</a:t>
            </a:r>
            <a:endParaRPr lang="en-US" sz="2400" b="0" i="0" u="none" strike="noStrike" cap="none" baseline="0" dirty="0">
              <a:solidFill>
                <a:schemeClr val="dk1"/>
              </a:solidFill>
              <a:latin typeface="Calibri"/>
              <a:ea typeface="Calibri"/>
              <a:cs typeface="Calibri"/>
              <a:sym typeface="Calibri"/>
            </a:endParaRPr>
          </a:p>
          <a:p>
            <a:pPr marL="920750" lvl="1" indent="-457200">
              <a:lnSpc>
                <a:spcPct val="90000"/>
              </a:lnSpc>
              <a:spcBef>
                <a:spcPts val="520"/>
              </a:spcBef>
              <a:buSzPct val="100000"/>
              <a:buFont typeface="Wingdings" charset="2"/>
              <a:buChar char="Ø"/>
            </a:pPr>
            <a:r>
              <a:rPr lang="en-US" sz="1800" dirty="0">
                <a:solidFill>
                  <a:schemeClr val="dk1"/>
                </a:solidFill>
                <a:latin typeface="Calibri"/>
                <a:ea typeface="Calibri"/>
                <a:cs typeface="Calibri"/>
                <a:sym typeface="Calibri"/>
              </a:rPr>
              <a:t>If the consumption of oil is </a:t>
            </a:r>
            <a:r>
              <a:rPr lang="en-US" sz="1800" u="sng" dirty="0">
                <a:solidFill>
                  <a:schemeClr val="dk1"/>
                </a:solidFill>
                <a:latin typeface="Calibri"/>
                <a:ea typeface="Calibri"/>
                <a:cs typeface="Calibri"/>
                <a:sym typeface="Calibri"/>
              </a:rPr>
              <a:t>price elastic</a:t>
            </a:r>
            <a:r>
              <a:rPr lang="en-US" sz="1800" dirty="0">
                <a:solidFill>
                  <a:schemeClr val="dk1"/>
                </a:solidFill>
                <a:latin typeface="Calibri"/>
                <a:ea typeface="Calibri"/>
                <a:cs typeface="Calibri"/>
                <a:sym typeface="Calibri"/>
              </a:rPr>
              <a:t>, meaning that quantity of oil consumed will change</a:t>
            </a:r>
            <a:r>
              <a:rPr lang="en-US" sz="1800" b="0" i="0" u="none" strike="noStrike" cap="none" baseline="0" dirty="0">
                <a:solidFill>
                  <a:schemeClr val="dk1"/>
                </a:solidFill>
                <a:latin typeface="Calibri"/>
                <a:ea typeface="Calibri"/>
                <a:cs typeface="Calibri"/>
                <a:sym typeface="Calibri"/>
              </a:rPr>
              <a:t> a great deal due to changes in price, then the oil producer will pay most of the tax.</a:t>
            </a:r>
          </a:p>
          <a:p>
            <a:pPr marL="920750" lvl="1" indent="-457200">
              <a:lnSpc>
                <a:spcPct val="90000"/>
              </a:lnSpc>
              <a:spcBef>
                <a:spcPts val="520"/>
              </a:spcBef>
              <a:buSzPct val="100000"/>
              <a:buFont typeface="Wingdings" charset="2"/>
              <a:buChar char="Ø"/>
            </a:pPr>
            <a:r>
              <a:rPr lang="en-US" sz="1800" dirty="0">
                <a:solidFill>
                  <a:schemeClr val="dk1"/>
                </a:solidFill>
                <a:latin typeface="Calibri"/>
                <a:ea typeface="Calibri"/>
                <a:cs typeface="Calibri"/>
                <a:sym typeface="Calibri"/>
              </a:rPr>
              <a:t>If the consumption of oil is </a:t>
            </a:r>
            <a:r>
              <a:rPr lang="en-US" sz="1800" u="sng" dirty="0">
                <a:solidFill>
                  <a:schemeClr val="dk1"/>
                </a:solidFill>
                <a:latin typeface="Calibri"/>
                <a:ea typeface="Calibri"/>
                <a:cs typeface="Calibri"/>
                <a:sym typeface="Calibri"/>
              </a:rPr>
              <a:t>price inelastic</a:t>
            </a:r>
            <a:r>
              <a:rPr lang="en-US" sz="1800" dirty="0">
                <a:solidFill>
                  <a:schemeClr val="dk1"/>
                </a:solidFill>
                <a:latin typeface="Calibri"/>
                <a:ea typeface="Calibri"/>
                <a:cs typeface="Calibri"/>
                <a:sym typeface="Calibri"/>
              </a:rPr>
              <a:t>, meaning that the quantity of oil consumed does not change much if the price changes, then the oil consumer will pay most of the tax.</a:t>
            </a:r>
            <a:endParaRPr lang="en-US" sz="1800" b="0" i="0" u="none" strike="noStrike" cap="none" baseline="0" dirty="0">
              <a:solidFill>
                <a:schemeClr val="dk1"/>
              </a:solidFill>
              <a:latin typeface="Calibri"/>
              <a:ea typeface="Calibri"/>
              <a:cs typeface="Calibri"/>
              <a:sym typeface="Calibri"/>
            </a:endParaRPr>
          </a:p>
          <a:p>
            <a:pPr marL="457200" marR="0" lvl="0" indent="-393700" algn="l" rtl="0">
              <a:lnSpc>
                <a:spcPct val="90000"/>
              </a:lnSpc>
              <a:spcBef>
                <a:spcPts val="520"/>
              </a:spcBef>
              <a:buClr>
                <a:schemeClr val="dk1"/>
              </a:buClr>
              <a:buFont typeface="Calibri"/>
              <a:buChar char="•"/>
            </a:pPr>
            <a:endParaRPr sz="2600" dirty="0">
              <a:solidFill>
                <a:schemeClr val="dk1"/>
              </a:solidFill>
              <a:latin typeface="Calibri"/>
              <a:ea typeface="Calibri"/>
              <a:cs typeface="Calibri"/>
              <a:sym typeface="Calibri"/>
            </a:endParaRPr>
          </a:p>
        </p:txBody>
      </p:sp>
      <p:sp>
        <p:nvSpPr>
          <p:cNvPr id="151" name="Shape 151"/>
          <p:cNvSpPr txBox="1"/>
          <p:nvPr/>
        </p:nvSpPr>
        <p:spPr>
          <a:xfrm>
            <a:off x="539552" y="6237312"/>
            <a:ext cx="20162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a:t>
            </a:r>
            <a:r>
              <a:rPr lang="en-US" sz="1800">
                <a:solidFill>
                  <a:schemeClr val="dk1"/>
                </a:solidFill>
                <a:latin typeface="Calibri"/>
                <a:ea typeface="Calibri"/>
                <a:cs typeface="Calibri"/>
                <a:sym typeface="Calibri"/>
              </a:rPr>
              <a:t>5</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215549" y="189303"/>
            <a:ext cx="8712899" cy="800627"/>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200" dirty="0">
                <a:solidFill>
                  <a:schemeClr val="dk1"/>
                </a:solidFill>
                <a:latin typeface="Calibri"/>
                <a:ea typeface="Calibri"/>
                <a:cs typeface="Calibri"/>
                <a:sym typeface="Calibri"/>
              </a:rPr>
              <a:t>Figure 8-1</a:t>
            </a:r>
          </a:p>
        </p:txBody>
      </p:sp>
      <p:sp>
        <p:nvSpPr>
          <p:cNvPr id="157" name="Shape 157"/>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0" marR="0" lvl="0" indent="0" algn="l" rtl="0">
              <a:lnSpc>
                <a:spcPct val="80000"/>
              </a:lnSpc>
              <a:spcBef>
                <a:spcPts val="540"/>
              </a:spcBef>
              <a:buNone/>
            </a:pPr>
            <a:endParaRPr lang="en-CA" sz="2700" b="0" i="0" u="none" strike="noStrike" cap="none" baseline="0" dirty="0">
              <a:solidFill>
                <a:schemeClr val="dk1"/>
              </a:solidFill>
              <a:latin typeface="Calibri"/>
              <a:ea typeface="Calibri"/>
              <a:cs typeface="Calibri"/>
              <a:sym typeface="Calibri"/>
            </a:endParaRPr>
          </a:p>
          <a:p>
            <a:pPr marL="0" marR="0" lvl="0" indent="0" algn="l" rtl="0">
              <a:lnSpc>
                <a:spcPct val="80000"/>
              </a:lnSpc>
              <a:spcBef>
                <a:spcPts val="540"/>
              </a:spcBef>
              <a:buNone/>
            </a:pPr>
            <a:endParaRPr sz="2700" b="0" i="0" u="none" strike="noStrike" cap="none" baseline="0" dirty="0">
              <a:solidFill>
                <a:schemeClr val="dk1"/>
              </a:solidFill>
              <a:latin typeface="Calibri"/>
              <a:ea typeface="Calibri"/>
              <a:cs typeface="Calibri"/>
              <a:sym typeface="Calibri"/>
            </a:endParaRPr>
          </a:p>
        </p:txBody>
      </p:sp>
      <p:sp>
        <p:nvSpPr>
          <p:cNvPr id="158" name="Shape 158"/>
          <p:cNvSpPr txBox="1"/>
          <p:nvPr/>
        </p:nvSpPr>
        <p:spPr>
          <a:xfrm>
            <a:off x="539552" y="6237312"/>
            <a:ext cx="2016300"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a:t>
            </a:r>
            <a:r>
              <a:rPr lang="en-US" sz="1800">
                <a:solidFill>
                  <a:schemeClr val="dk1"/>
                </a:solidFill>
                <a:latin typeface="Calibri"/>
                <a:ea typeface="Calibri"/>
                <a:cs typeface="Calibri"/>
                <a:sym typeface="Calibri"/>
              </a:rPr>
              <a:t>5</a:t>
            </a:r>
          </a:p>
        </p:txBody>
      </p:sp>
      <p:pic>
        <p:nvPicPr>
          <p:cNvPr id="1027" name="Picture 3"/>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5000" contrast="67000"/>
                    </a14:imgEffect>
                  </a14:imgLayer>
                </a14:imgProps>
              </a:ext>
              <a:ext uri="{28A0092B-C50C-407E-A947-70E740481C1C}">
                <a14:useLocalDpi xmlns:a14="http://schemas.microsoft.com/office/drawing/2010/main" val="0"/>
              </a:ext>
            </a:extLst>
          </a:blip>
          <a:srcRect/>
          <a:stretch>
            <a:fillRect/>
          </a:stretch>
        </p:blipFill>
        <p:spPr bwMode="auto">
          <a:xfrm>
            <a:off x="748145" y="1407358"/>
            <a:ext cx="7536873" cy="4858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a:extLst>
              <a:ext uri="{FF2B5EF4-FFF2-40B4-BE49-F238E27FC236}">
                <a16:creationId xmlns:a16="http://schemas.microsoft.com/office/drawing/2014/main" id="{B5769B41-A8E0-4CCC-BE1C-312BCCBAAF32}"/>
              </a:ext>
            </a:extLst>
          </p:cNvPr>
          <p:cNvSpPr/>
          <p:nvPr/>
        </p:nvSpPr>
        <p:spPr>
          <a:xfrm>
            <a:off x="2088899" y="1647203"/>
            <a:ext cx="1197764" cy="307777"/>
          </a:xfrm>
          <a:prstGeom prst="rect">
            <a:avLst/>
          </a:prstGeom>
        </p:spPr>
        <p:txBody>
          <a:bodyPr wrap="none">
            <a:spAutoFit/>
          </a:bodyPr>
          <a:lstStyle/>
          <a:p>
            <a:r>
              <a:rPr lang="en-CA" i="1" dirty="0">
                <a:latin typeface="Times New Roman" panose="02020603050405020304" pitchFamily="18" charset="0"/>
              </a:rPr>
              <a:t>P </a:t>
            </a:r>
            <a:r>
              <a:rPr lang="en-CA" dirty="0">
                <a:latin typeface="Times New Roman" panose="02020603050405020304" pitchFamily="18" charset="0"/>
              </a:rPr>
              <a:t>= 90 – 1.5Q</a:t>
            </a:r>
            <a:endParaRPr lang="en-CA" dirty="0"/>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215549" y="217012"/>
            <a:ext cx="8712899" cy="756382"/>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200" dirty="0">
                <a:solidFill>
                  <a:schemeClr val="dk1"/>
                </a:solidFill>
                <a:latin typeface="Calibri"/>
                <a:ea typeface="Calibri"/>
                <a:cs typeface="Calibri"/>
                <a:sym typeface="Calibri"/>
              </a:rPr>
              <a:t>Figure 8-1</a:t>
            </a:r>
          </a:p>
        </p:txBody>
      </p:sp>
      <p:sp>
        <p:nvSpPr>
          <p:cNvPr id="157" name="Shape 157"/>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0" marR="0" lvl="0" indent="0" algn="l" rtl="0">
              <a:lnSpc>
                <a:spcPct val="80000"/>
              </a:lnSpc>
              <a:spcBef>
                <a:spcPts val="540"/>
              </a:spcBef>
              <a:buNone/>
            </a:pPr>
            <a:endParaRPr lang="en-CA" sz="2700" b="0" i="0" u="none" strike="noStrike" cap="none" baseline="0" dirty="0">
              <a:solidFill>
                <a:schemeClr val="dk1"/>
              </a:solidFill>
              <a:latin typeface="Calibri"/>
              <a:ea typeface="Calibri"/>
              <a:cs typeface="Calibri"/>
              <a:sym typeface="Calibri"/>
            </a:endParaRPr>
          </a:p>
          <a:p>
            <a:pPr marL="0" marR="0" lvl="0" indent="0" algn="l" rtl="0">
              <a:lnSpc>
                <a:spcPct val="80000"/>
              </a:lnSpc>
              <a:spcBef>
                <a:spcPts val="540"/>
              </a:spcBef>
              <a:buNone/>
            </a:pPr>
            <a:endParaRPr sz="2700" b="0" i="0" u="none" strike="noStrike" cap="none" baseline="0" dirty="0">
              <a:solidFill>
                <a:schemeClr val="dk1"/>
              </a:solidFill>
              <a:latin typeface="Calibri"/>
              <a:ea typeface="Calibri"/>
              <a:cs typeface="Calibri"/>
              <a:sym typeface="Calibri"/>
            </a:endParaRPr>
          </a:p>
        </p:txBody>
      </p:sp>
      <p:sp>
        <p:nvSpPr>
          <p:cNvPr id="158" name="Shape 158"/>
          <p:cNvSpPr txBox="1"/>
          <p:nvPr/>
        </p:nvSpPr>
        <p:spPr>
          <a:xfrm>
            <a:off x="539552" y="6237312"/>
            <a:ext cx="2016300"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a:t>
            </a:r>
            <a:r>
              <a:rPr lang="en-US" sz="1800">
                <a:solidFill>
                  <a:schemeClr val="dk1"/>
                </a:solidFill>
                <a:latin typeface="Calibri"/>
                <a:ea typeface="Calibri"/>
                <a:cs typeface="Calibri"/>
                <a:sym typeface="Calibri"/>
              </a:rPr>
              <a:t>5</a:t>
            </a:r>
          </a:p>
        </p:txBody>
      </p:sp>
      <p:pic>
        <p:nvPicPr>
          <p:cNvPr id="1028" name="Picture 4"/>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5000" contrast="66000"/>
                    </a14:imgEffect>
                  </a14:imgLayer>
                </a14:imgProps>
              </a:ext>
              <a:ext uri="{28A0092B-C50C-407E-A947-70E740481C1C}">
                <a14:useLocalDpi xmlns:a14="http://schemas.microsoft.com/office/drawing/2010/main" val="0"/>
              </a:ext>
            </a:extLst>
          </a:blip>
          <a:srcRect/>
          <a:stretch>
            <a:fillRect/>
          </a:stretch>
        </p:blipFill>
        <p:spPr bwMode="auto">
          <a:xfrm>
            <a:off x="997527" y="1528179"/>
            <a:ext cx="7245927" cy="4806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a:extLst>
              <a:ext uri="{FF2B5EF4-FFF2-40B4-BE49-F238E27FC236}">
                <a16:creationId xmlns:a16="http://schemas.microsoft.com/office/drawing/2014/main" id="{F1DA8BAC-F669-4C2E-AC03-E1F088DC3370}"/>
              </a:ext>
            </a:extLst>
          </p:cNvPr>
          <p:cNvSpPr/>
          <p:nvPr/>
        </p:nvSpPr>
        <p:spPr>
          <a:xfrm>
            <a:off x="3020476" y="3121223"/>
            <a:ext cx="1107996" cy="307777"/>
          </a:xfrm>
          <a:prstGeom prst="rect">
            <a:avLst/>
          </a:prstGeom>
        </p:spPr>
        <p:txBody>
          <a:bodyPr wrap="none">
            <a:spAutoFit/>
          </a:bodyPr>
          <a:lstStyle/>
          <a:p>
            <a:r>
              <a:rPr lang="en-CA" i="1" dirty="0">
                <a:latin typeface="Times New Roman" panose="02020603050405020304" pitchFamily="18" charset="0"/>
              </a:rPr>
              <a:t>P </a:t>
            </a:r>
            <a:r>
              <a:rPr lang="en-CA" dirty="0">
                <a:latin typeface="Times New Roman" panose="02020603050405020304" pitchFamily="18" charset="0"/>
              </a:rPr>
              <a:t>= 60 – .5Q</a:t>
            </a:r>
            <a:endParaRPr lang="en-CA" dirty="0"/>
          </a:p>
        </p:txBody>
      </p:sp>
    </p:spTree>
    <p:extLst>
      <p:ext uri="{BB962C8B-B14F-4D97-AF65-F5344CB8AC3E}">
        <p14:creationId xmlns:p14="http://schemas.microsoft.com/office/powerpoint/2010/main" val="4116750885"/>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12A97-775E-488A-937D-8089D112DF89}"/>
              </a:ext>
            </a:extLst>
          </p:cNvPr>
          <p:cNvSpPr>
            <a:spLocks noGrp="1"/>
          </p:cNvSpPr>
          <p:nvPr>
            <p:ph type="title"/>
          </p:nvPr>
        </p:nvSpPr>
        <p:spPr>
          <a:xfrm>
            <a:off x="179511" y="274637"/>
            <a:ext cx="8712967" cy="902999"/>
          </a:xfrm>
        </p:spPr>
        <p:txBody>
          <a:bodyPr/>
          <a:lstStyle/>
          <a:p>
            <a:r>
              <a:rPr lang="en-CA" sz="3200" dirty="0"/>
              <a:t>Tax incidence</a:t>
            </a:r>
          </a:p>
        </p:txBody>
      </p:sp>
      <p:sp>
        <p:nvSpPr>
          <p:cNvPr id="4" name="Slide Number Placeholder 3">
            <a:extLst>
              <a:ext uri="{FF2B5EF4-FFF2-40B4-BE49-F238E27FC236}">
                <a16:creationId xmlns:a16="http://schemas.microsoft.com/office/drawing/2014/main" id="{6D1BFE53-AC7D-4FB4-A8A8-724E842E924C}"/>
              </a:ext>
            </a:extLst>
          </p:cNvPr>
          <p:cNvSpPr>
            <a:spLocks noGrp="1"/>
          </p:cNvSpPr>
          <p:nvPr>
            <p:ph type="sldNum" idx="12"/>
          </p:nvPr>
        </p:nvSpPr>
        <p:spPr/>
        <p:txBody>
          <a:bodyPr/>
          <a:lstStyle/>
          <a:p>
            <a:pPr marL="0" lvl="0" indent="0">
              <a:spcBef>
                <a:spcPts val="0"/>
              </a:spcBef>
              <a:buSzPct val="25000"/>
              <a:buNone/>
            </a:pPr>
            <a:fld id="{00000000-1234-1234-1234-123412341234}" type="slidenum">
              <a:rPr lang="en-US" smtClean="0"/>
              <a:t>19</a:t>
            </a:fld>
            <a:endParaRPr lang="en-US"/>
          </a:p>
        </p:txBody>
      </p:sp>
      <p:pic>
        <p:nvPicPr>
          <p:cNvPr id="5" name="Picture 4">
            <a:extLst>
              <a:ext uri="{FF2B5EF4-FFF2-40B4-BE49-F238E27FC236}">
                <a16:creationId xmlns:a16="http://schemas.microsoft.com/office/drawing/2014/main" id="{7820D556-E1A9-415C-A74B-B9E50C7A8123}"/>
              </a:ext>
            </a:extLst>
          </p:cNvPr>
          <p:cNvPicPr>
            <a:picLocks noChangeAspect="1"/>
          </p:cNvPicPr>
          <p:nvPr/>
        </p:nvPicPr>
        <p:blipFill>
          <a:blip r:embed="rId2">
            <a:lum bright="-24000" contrast="44000"/>
          </a:blip>
          <a:stretch>
            <a:fillRect/>
          </a:stretch>
        </p:blipFill>
        <p:spPr>
          <a:xfrm>
            <a:off x="1608524" y="1841866"/>
            <a:ext cx="5665112" cy="4553992"/>
          </a:xfrm>
          <a:prstGeom prst="rect">
            <a:avLst/>
          </a:prstGeom>
        </p:spPr>
      </p:pic>
    </p:spTree>
    <p:extLst>
      <p:ext uri="{BB962C8B-B14F-4D97-AF65-F5344CB8AC3E}">
        <p14:creationId xmlns:p14="http://schemas.microsoft.com/office/powerpoint/2010/main" val="2215530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79511" y="274637"/>
            <a:ext cx="8712967" cy="889145"/>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0" i="0" u="none" strike="noStrike" cap="none" baseline="0" dirty="0">
                <a:solidFill>
                  <a:schemeClr val="dk1"/>
                </a:solidFill>
                <a:latin typeface="Calibri"/>
                <a:ea typeface="Calibri"/>
                <a:cs typeface="Calibri"/>
                <a:sym typeface="Calibri"/>
              </a:rPr>
              <a:t>Learning Objectives</a:t>
            </a:r>
          </a:p>
        </p:txBody>
      </p:sp>
      <p:sp>
        <p:nvSpPr>
          <p:cNvPr id="95" name="Shape 95"/>
          <p:cNvSpPr txBox="1">
            <a:spLocks noGrp="1"/>
          </p:cNvSpPr>
          <p:nvPr>
            <p:ph type="body" idx="1"/>
          </p:nvPr>
        </p:nvSpPr>
        <p:spPr>
          <a:xfrm>
            <a:off x="179511" y="1440874"/>
            <a:ext cx="8712967" cy="4685290"/>
          </a:xfrm>
          <a:prstGeom prst="rect">
            <a:avLst/>
          </a:prstGeom>
          <a:noFill/>
          <a:ln>
            <a:noFill/>
          </a:ln>
        </p:spPr>
        <p:txBody>
          <a:bodyPr lIns="91425" tIns="45700" rIns="91425" bIns="45700" anchor="t" anchorCtr="0">
            <a:noAutofit/>
          </a:bodyPr>
          <a:lstStyle/>
          <a:p>
            <a:pPr marL="514350" indent="-342900">
              <a:lnSpc>
                <a:spcPct val="110000"/>
              </a:lnSpc>
              <a:spcBef>
                <a:spcPts val="1740"/>
              </a:spcBef>
              <a:spcAft>
                <a:spcPts val="600"/>
              </a:spcAft>
              <a:buSzPct val="135000"/>
            </a:pPr>
            <a:r>
              <a:rPr lang="en-US" sz="2400" dirty="0">
                <a:solidFill>
                  <a:schemeClr val="dk1"/>
                </a:solidFill>
                <a:latin typeface="Calibri"/>
                <a:ea typeface="Calibri"/>
                <a:cs typeface="Calibri"/>
                <a:sym typeface="Calibri"/>
              </a:rPr>
              <a:t>Explain how the concept of </a:t>
            </a:r>
            <a:r>
              <a:rPr lang="en-US" sz="2400" b="1" dirty="0">
                <a:solidFill>
                  <a:schemeClr val="dk1"/>
                </a:solidFill>
                <a:latin typeface="Calibri"/>
                <a:ea typeface="Calibri"/>
                <a:cs typeface="Calibri"/>
                <a:sym typeface="Calibri"/>
              </a:rPr>
              <a:t>opportunity cost </a:t>
            </a:r>
            <a:r>
              <a:rPr lang="en-US" sz="2400" dirty="0">
                <a:solidFill>
                  <a:schemeClr val="dk1"/>
                </a:solidFill>
                <a:latin typeface="Calibri"/>
                <a:ea typeface="Calibri"/>
                <a:cs typeface="Calibri"/>
                <a:sym typeface="Calibri"/>
              </a:rPr>
              <a:t>can apply to environmental regulations.</a:t>
            </a:r>
          </a:p>
          <a:p>
            <a:pPr marL="514350" indent="-342900">
              <a:lnSpc>
                <a:spcPct val="110000"/>
              </a:lnSpc>
              <a:spcBef>
                <a:spcPts val="1200"/>
              </a:spcBef>
              <a:spcAft>
                <a:spcPts val="600"/>
              </a:spcAft>
              <a:buSzPct val="135000"/>
            </a:pPr>
            <a:r>
              <a:rPr lang="en-US" sz="2400" dirty="0">
                <a:solidFill>
                  <a:schemeClr val="dk1"/>
                </a:solidFill>
                <a:latin typeface="Calibri"/>
                <a:ea typeface="Calibri"/>
                <a:cs typeface="Calibri"/>
                <a:sym typeface="Calibri"/>
              </a:rPr>
              <a:t>Define the </a:t>
            </a:r>
            <a:r>
              <a:rPr lang="en-US" sz="2400" b="1" dirty="0">
                <a:solidFill>
                  <a:schemeClr val="dk1"/>
                </a:solidFill>
                <a:latin typeface="Calibri"/>
                <a:ea typeface="Calibri"/>
                <a:cs typeface="Calibri"/>
                <a:sym typeface="Calibri"/>
              </a:rPr>
              <a:t>with - without principle </a:t>
            </a:r>
            <a:r>
              <a:rPr lang="en-US" sz="2400" dirty="0">
                <a:solidFill>
                  <a:schemeClr val="dk1"/>
                </a:solidFill>
                <a:latin typeface="Calibri"/>
                <a:ea typeface="Calibri"/>
                <a:cs typeface="Calibri"/>
                <a:sym typeface="Calibri"/>
              </a:rPr>
              <a:t>and how it applies to benefit-analysis.</a:t>
            </a:r>
          </a:p>
          <a:p>
            <a:pPr marL="514350" indent="-342900">
              <a:lnSpc>
                <a:spcPct val="110000"/>
              </a:lnSpc>
              <a:spcBef>
                <a:spcPts val="1200"/>
              </a:spcBef>
              <a:spcAft>
                <a:spcPts val="600"/>
              </a:spcAft>
              <a:buSzPct val="135000"/>
            </a:pPr>
            <a:r>
              <a:rPr lang="en-US" sz="2400" dirty="0">
                <a:solidFill>
                  <a:schemeClr val="dk1"/>
                </a:solidFill>
                <a:latin typeface="Calibri"/>
                <a:ea typeface="Calibri"/>
                <a:cs typeface="Calibri"/>
                <a:sym typeface="Calibri"/>
              </a:rPr>
              <a:t>Distinguish between the </a:t>
            </a:r>
            <a:r>
              <a:rPr lang="en-US" sz="2400" b="1" dirty="0">
                <a:solidFill>
                  <a:schemeClr val="dk1"/>
                </a:solidFill>
                <a:latin typeface="Calibri"/>
                <a:ea typeface="Calibri"/>
                <a:cs typeface="Calibri"/>
                <a:sym typeface="Calibri"/>
              </a:rPr>
              <a:t>private and social costs </a:t>
            </a:r>
            <a:r>
              <a:rPr lang="en-US" sz="2400" dirty="0">
                <a:solidFill>
                  <a:schemeClr val="dk1"/>
                </a:solidFill>
                <a:latin typeface="Calibri"/>
                <a:ea typeface="Calibri"/>
                <a:cs typeface="Calibri"/>
                <a:sym typeface="Calibri"/>
              </a:rPr>
              <a:t>of a project and provide an example.</a:t>
            </a:r>
          </a:p>
          <a:p>
            <a:pPr marL="514350" indent="-342900">
              <a:lnSpc>
                <a:spcPct val="110000"/>
              </a:lnSpc>
              <a:spcBef>
                <a:spcPts val="1200"/>
              </a:spcBef>
              <a:spcAft>
                <a:spcPts val="600"/>
              </a:spcAft>
              <a:buSzPct val="135000"/>
            </a:pPr>
            <a:r>
              <a:rPr lang="en-US" sz="2400" dirty="0">
                <a:solidFill>
                  <a:schemeClr val="dk1"/>
                </a:solidFill>
                <a:latin typeface="Calibri"/>
                <a:ea typeface="Calibri"/>
                <a:cs typeface="Calibri"/>
                <a:sym typeface="Calibri"/>
              </a:rPr>
              <a:t>Explain how to </a:t>
            </a:r>
            <a:r>
              <a:rPr lang="en-US" sz="2400" b="1" dirty="0">
                <a:solidFill>
                  <a:schemeClr val="dk1"/>
                </a:solidFill>
                <a:latin typeface="Calibri"/>
                <a:ea typeface="Calibri"/>
                <a:cs typeface="Calibri"/>
                <a:sym typeface="Calibri"/>
              </a:rPr>
              <a:t>measure the social costs </a:t>
            </a:r>
            <a:r>
              <a:rPr lang="en-US" sz="2400" dirty="0">
                <a:solidFill>
                  <a:schemeClr val="dk1"/>
                </a:solidFill>
                <a:latin typeface="Calibri"/>
                <a:ea typeface="Calibri"/>
                <a:cs typeface="Calibri"/>
                <a:sym typeface="Calibri"/>
              </a:rPr>
              <a:t>of a regulation when industry output adjusts.</a:t>
            </a:r>
          </a:p>
          <a:p>
            <a:pPr marL="514350" indent="-342900">
              <a:lnSpc>
                <a:spcPct val="110000"/>
              </a:lnSpc>
              <a:spcBef>
                <a:spcPts val="1200"/>
              </a:spcBef>
              <a:spcAft>
                <a:spcPts val="600"/>
              </a:spcAft>
              <a:buSzPct val="135000"/>
            </a:pPr>
            <a:r>
              <a:rPr lang="en-US" sz="2400" dirty="0">
                <a:solidFill>
                  <a:schemeClr val="dk1"/>
                </a:solidFill>
                <a:latin typeface="Calibri"/>
                <a:ea typeface="Calibri"/>
                <a:cs typeface="Calibri"/>
                <a:sym typeface="Calibri"/>
              </a:rPr>
              <a:t>Define what is meant by the </a:t>
            </a:r>
            <a:r>
              <a:rPr lang="en-US" sz="2400" b="1" dirty="0">
                <a:solidFill>
                  <a:schemeClr val="dk1"/>
                </a:solidFill>
                <a:latin typeface="Calibri"/>
                <a:ea typeface="Calibri"/>
                <a:cs typeface="Calibri"/>
                <a:sym typeface="Calibri"/>
              </a:rPr>
              <a:t>incidence of a policy </a:t>
            </a:r>
            <a:r>
              <a:rPr lang="en-US" sz="2400" dirty="0">
                <a:solidFill>
                  <a:schemeClr val="dk1"/>
                </a:solidFill>
                <a:latin typeface="Calibri"/>
                <a:ea typeface="Calibri"/>
                <a:cs typeface="Calibri"/>
                <a:sym typeface="Calibri"/>
              </a:rPr>
              <a:t>and provide an illustration graphically of how the share paid by consumers versus producers is determined.</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14340-F4E0-4A39-8EAC-B75B840EDFB2}"/>
              </a:ext>
            </a:extLst>
          </p:cNvPr>
          <p:cNvSpPr>
            <a:spLocks noGrp="1"/>
          </p:cNvSpPr>
          <p:nvPr>
            <p:ph type="title"/>
          </p:nvPr>
        </p:nvSpPr>
        <p:spPr>
          <a:xfrm>
            <a:off x="179511" y="274637"/>
            <a:ext cx="8712967" cy="764454"/>
          </a:xfrm>
        </p:spPr>
        <p:txBody>
          <a:bodyPr/>
          <a:lstStyle/>
          <a:p>
            <a:r>
              <a:rPr lang="en-CA" sz="3200" dirty="0"/>
              <a:t>Practice Exercise</a:t>
            </a:r>
          </a:p>
        </p:txBody>
      </p:sp>
      <p:sp>
        <p:nvSpPr>
          <p:cNvPr id="4" name="Slide Number Placeholder 3">
            <a:extLst>
              <a:ext uri="{FF2B5EF4-FFF2-40B4-BE49-F238E27FC236}">
                <a16:creationId xmlns:a16="http://schemas.microsoft.com/office/drawing/2014/main" id="{A4C48F5B-F142-4772-A1E9-7F8C0D27AFA3}"/>
              </a:ext>
            </a:extLst>
          </p:cNvPr>
          <p:cNvSpPr>
            <a:spLocks noGrp="1"/>
          </p:cNvSpPr>
          <p:nvPr>
            <p:ph type="sldNum" idx="12"/>
          </p:nvPr>
        </p:nvSpPr>
        <p:spPr/>
        <p:txBody>
          <a:bodyPr/>
          <a:lstStyle/>
          <a:p>
            <a:pPr marL="0" lvl="0" indent="0">
              <a:spcBef>
                <a:spcPts val="0"/>
              </a:spcBef>
              <a:buSzPct val="25000"/>
              <a:buNone/>
            </a:pPr>
            <a:fld id="{00000000-1234-1234-1234-123412341234}" type="slidenum">
              <a:rPr lang="en-US" smtClean="0"/>
              <a:t>20</a:t>
            </a:fld>
            <a:endParaRPr lang="en-US"/>
          </a:p>
        </p:txBody>
      </p:sp>
    </p:spTree>
    <p:extLst>
      <p:ext uri="{BB962C8B-B14F-4D97-AF65-F5344CB8AC3E}">
        <p14:creationId xmlns:p14="http://schemas.microsoft.com/office/powerpoint/2010/main" val="3410288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179511" y="274637"/>
            <a:ext cx="8712967" cy="833727"/>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200" b="0" i="0" u="none" strike="noStrike" cap="none" baseline="0" dirty="0">
                <a:solidFill>
                  <a:schemeClr val="dk1"/>
                </a:solidFill>
                <a:latin typeface="Calibri"/>
                <a:ea typeface="Calibri"/>
                <a:cs typeface="Calibri"/>
                <a:sym typeface="Calibri"/>
              </a:rPr>
              <a:t>Chapter Overview</a:t>
            </a:r>
          </a:p>
        </p:txBody>
      </p:sp>
      <p:sp>
        <p:nvSpPr>
          <p:cNvPr id="164" name="Shape 164"/>
          <p:cNvSpPr txBox="1">
            <a:spLocks noGrp="1"/>
          </p:cNvSpPr>
          <p:nvPr>
            <p:ph type="body" idx="1"/>
          </p:nvPr>
        </p:nvSpPr>
        <p:spPr>
          <a:xfrm>
            <a:off x="457200" y="1600200"/>
            <a:ext cx="8435278" cy="4525963"/>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chemeClr val="dk1"/>
              </a:buClr>
              <a:buSzPct val="25000"/>
              <a:buFont typeface="Arial"/>
              <a:buNone/>
            </a:pPr>
            <a:r>
              <a:rPr lang="en-US" sz="2400" b="0" i="0" u="none" strike="noStrike" cap="none" baseline="0" dirty="0">
                <a:solidFill>
                  <a:schemeClr val="dk1"/>
                </a:solidFill>
                <a:latin typeface="Calibri"/>
                <a:ea typeface="Calibri"/>
                <a:cs typeface="Calibri"/>
                <a:sym typeface="Calibri"/>
              </a:rPr>
              <a:t>This chapter provided an overview </a:t>
            </a:r>
            <a:r>
              <a:rPr lang="en-US" sz="2400" dirty="0">
                <a:solidFill>
                  <a:schemeClr val="dk1"/>
                </a:solidFill>
                <a:latin typeface="Calibri"/>
                <a:ea typeface="Calibri"/>
                <a:cs typeface="Calibri"/>
                <a:sym typeface="Calibri"/>
              </a:rPr>
              <a:t>of the way costs are estimated in cost-benefit analysis. </a:t>
            </a:r>
          </a:p>
          <a:p>
            <a:pPr marL="342900" marR="0" lvl="0" indent="-200660" algn="l" rtl="0">
              <a:lnSpc>
                <a:spcPct val="80000"/>
              </a:lnSpc>
              <a:spcBef>
                <a:spcPts val="448"/>
              </a:spcBef>
              <a:buClr>
                <a:schemeClr val="dk1"/>
              </a:buClr>
              <a:buFont typeface="Arial"/>
              <a:buNone/>
            </a:pPr>
            <a:endParaRPr sz="2400" b="1" i="0" u="none" strike="noStrike" cap="none" baseline="0" dirty="0">
              <a:solidFill>
                <a:schemeClr val="dk1"/>
              </a:solidFill>
              <a:latin typeface="Calibri"/>
              <a:ea typeface="Calibri"/>
              <a:cs typeface="Calibri"/>
              <a:sym typeface="Calibri"/>
            </a:endParaRPr>
          </a:p>
          <a:p>
            <a:pPr marL="342900" marR="0" lvl="0" indent="-342900" algn="l" rtl="0">
              <a:lnSpc>
                <a:spcPct val="80000"/>
              </a:lnSpc>
              <a:spcBef>
                <a:spcPts val="450"/>
              </a:spcBef>
              <a:buClr>
                <a:schemeClr val="dk1"/>
              </a:buClr>
              <a:buSzPct val="97826"/>
              <a:buFont typeface="Wingdings" panose="05000000000000000000" pitchFamily="2" charset="2"/>
              <a:buChar char="§"/>
            </a:pPr>
            <a:r>
              <a:rPr lang="en-US" sz="2400" b="0" i="0" u="none" strike="noStrike" cap="none" baseline="0" dirty="0">
                <a:solidFill>
                  <a:schemeClr val="dk1"/>
                </a:solidFill>
                <a:latin typeface="Calibri"/>
                <a:ea typeface="Calibri"/>
                <a:cs typeface="Calibri"/>
                <a:sym typeface="Calibri"/>
              </a:rPr>
              <a:t>The </a:t>
            </a:r>
            <a:r>
              <a:rPr lang="en-US" sz="2400" dirty="0">
                <a:solidFill>
                  <a:schemeClr val="dk1"/>
                </a:solidFill>
                <a:latin typeface="Calibri"/>
                <a:ea typeface="Calibri"/>
                <a:cs typeface="Calibri"/>
                <a:sym typeface="Calibri"/>
              </a:rPr>
              <a:t>fundamental</a:t>
            </a:r>
            <a:r>
              <a:rPr lang="en-US" sz="2400" b="0" i="0" u="none" strike="noStrike" cap="none" baseline="0" dirty="0">
                <a:solidFill>
                  <a:schemeClr val="dk1"/>
                </a:solidFill>
                <a:latin typeface="Calibri"/>
                <a:ea typeface="Calibri"/>
                <a:cs typeface="Calibri"/>
                <a:sym typeface="Calibri"/>
              </a:rPr>
              <a:t> concept of </a:t>
            </a:r>
            <a:r>
              <a:rPr lang="en-US" sz="2400" dirty="0">
                <a:solidFill>
                  <a:schemeClr val="dk1"/>
                </a:solidFill>
                <a:latin typeface="Calibri"/>
                <a:ea typeface="Calibri"/>
                <a:cs typeface="Calibri"/>
                <a:sym typeface="Calibri"/>
              </a:rPr>
              <a:t>social opportunity costs was discussed. </a:t>
            </a:r>
          </a:p>
          <a:p>
            <a:pPr marL="342900" marR="0" lvl="0" indent="-342900" algn="l" rtl="0">
              <a:lnSpc>
                <a:spcPct val="80000"/>
              </a:lnSpc>
              <a:spcBef>
                <a:spcPts val="450"/>
              </a:spcBef>
              <a:buClr>
                <a:schemeClr val="dk1"/>
              </a:buClr>
              <a:buSzPct val="97826"/>
              <a:buFont typeface="Wingdings" panose="05000000000000000000" pitchFamily="2" charset="2"/>
              <a:buChar char="§"/>
            </a:pPr>
            <a:r>
              <a:rPr lang="en-US" sz="2400" dirty="0">
                <a:solidFill>
                  <a:schemeClr val="dk1"/>
                </a:solidFill>
                <a:latin typeface="Calibri"/>
                <a:ea typeface="Calibri"/>
                <a:cs typeface="Calibri"/>
                <a:sym typeface="Calibri"/>
              </a:rPr>
              <a:t>Introduction of the with-without principle and its relation to benefit-cost analysis was described.</a:t>
            </a:r>
          </a:p>
          <a:p>
            <a:pPr marL="342900" marR="0" lvl="0" indent="-342900" algn="l" rtl="0">
              <a:lnSpc>
                <a:spcPct val="80000"/>
              </a:lnSpc>
              <a:spcBef>
                <a:spcPts val="450"/>
              </a:spcBef>
              <a:buClr>
                <a:schemeClr val="dk1"/>
              </a:buClr>
              <a:buSzPct val="97826"/>
              <a:buFont typeface="Wingdings" panose="05000000000000000000" pitchFamily="2" charset="2"/>
              <a:buChar char="§"/>
            </a:pPr>
            <a:r>
              <a:rPr lang="en-US" sz="2400" dirty="0">
                <a:solidFill>
                  <a:schemeClr val="dk1"/>
                </a:solidFill>
                <a:latin typeface="Calibri"/>
                <a:ea typeface="Calibri"/>
                <a:cs typeface="Calibri"/>
                <a:sym typeface="Calibri"/>
              </a:rPr>
              <a:t>Social and private costs of a project were compared and practically applied to a scenario. </a:t>
            </a:r>
          </a:p>
          <a:p>
            <a:pPr marL="342900" marR="0" lvl="0" indent="-342900" algn="l" rtl="0">
              <a:lnSpc>
                <a:spcPct val="80000"/>
              </a:lnSpc>
              <a:spcBef>
                <a:spcPts val="450"/>
              </a:spcBef>
              <a:buClr>
                <a:schemeClr val="dk1"/>
              </a:buClr>
              <a:buSzPct val="97826"/>
              <a:buFont typeface="Wingdings" panose="05000000000000000000" pitchFamily="2" charset="2"/>
              <a:buChar char="§"/>
            </a:pPr>
            <a:r>
              <a:rPr lang="en-US" sz="2400" dirty="0">
                <a:solidFill>
                  <a:schemeClr val="dk1"/>
                </a:solidFill>
                <a:latin typeface="Calibri"/>
                <a:ea typeface="Calibri"/>
                <a:cs typeface="Calibri"/>
                <a:sym typeface="Calibri"/>
              </a:rPr>
              <a:t>The incidence of a policy was defined and illustrated graphically to show how costs of new environmental regulations are distributed.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179511" y="274637"/>
            <a:ext cx="8712967" cy="964228"/>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0" i="0" u="none" strike="noStrike" cap="none" baseline="0" dirty="0">
                <a:solidFill>
                  <a:schemeClr val="dk1"/>
                </a:solidFill>
                <a:latin typeface="Calibri"/>
                <a:ea typeface="Calibri"/>
                <a:cs typeface="Calibri"/>
                <a:sym typeface="Calibri"/>
              </a:rPr>
              <a:t>What </a:t>
            </a:r>
            <a:r>
              <a:rPr lang="en-US" sz="3600" dirty="0">
                <a:solidFill>
                  <a:schemeClr val="dk1"/>
                </a:solidFill>
                <a:latin typeface="Calibri"/>
                <a:ea typeface="Calibri"/>
                <a:cs typeface="Calibri"/>
                <a:sym typeface="Calibri"/>
              </a:rPr>
              <a:t>are Opportunity Costs?</a:t>
            </a:r>
          </a:p>
        </p:txBody>
      </p:sp>
      <p:sp>
        <p:nvSpPr>
          <p:cNvPr id="101" name="Shape 101"/>
          <p:cNvSpPr txBox="1">
            <a:spLocks noGrp="1"/>
          </p:cNvSpPr>
          <p:nvPr>
            <p:ph type="body" idx="1"/>
          </p:nvPr>
        </p:nvSpPr>
        <p:spPr>
          <a:xfrm>
            <a:off x="324465" y="1600200"/>
            <a:ext cx="8568013" cy="4830097"/>
          </a:xfrm>
          <a:prstGeom prst="rect">
            <a:avLst/>
          </a:prstGeom>
          <a:noFill/>
          <a:ln>
            <a:noFill/>
          </a:ln>
        </p:spPr>
        <p:txBody>
          <a:bodyPr lIns="91425" tIns="45700" rIns="91425" bIns="45700" anchor="t" anchorCtr="0">
            <a:noAutofit/>
          </a:bodyPr>
          <a:lstStyle/>
          <a:p>
            <a:pPr marL="457200" marR="0" lvl="0" indent="-387350" algn="l" rtl="0">
              <a:lnSpc>
                <a:spcPct val="80000"/>
              </a:lnSpc>
              <a:spcBef>
                <a:spcPts val="500"/>
              </a:spcBef>
              <a:spcAft>
                <a:spcPts val="1000"/>
              </a:spcAft>
              <a:buClr>
                <a:schemeClr val="dk1"/>
              </a:buClr>
              <a:buSzPct val="100000"/>
              <a:buFont typeface="Calibri"/>
              <a:buChar char="•"/>
            </a:pPr>
            <a:r>
              <a:rPr lang="en-US" sz="2500" dirty="0">
                <a:solidFill>
                  <a:schemeClr val="dk1"/>
                </a:solidFill>
                <a:latin typeface="Calibri"/>
                <a:ea typeface="Calibri"/>
                <a:cs typeface="Calibri"/>
                <a:sym typeface="Calibri"/>
              </a:rPr>
              <a:t>In Economics the most fundamental concept of costs is </a:t>
            </a:r>
            <a:r>
              <a:rPr lang="en-US" sz="2500" b="1" u="sng" dirty="0">
                <a:solidFill>
                  <a:schemeClr val="dk1"/>
                </a:solidFill>
                <a:latin typeface="Calibri"/>
                <a:ea typeface="Calibri"/>
                <a:cs typeface="Calibri"/>
                <a:sym typeface="Calibri"/>
              </a:rPr>
              <a:t>opportunity costs</a:t>
            </a:r>
            <a:r>
              <a:rPr lang="en-US" sz="2500" b="1" dirty="0">
                <a:solidFill>
                  <a:schemeClr val="dk1"/>
                </a:solidFill>
                <a:latin typeface="Calibri"/>
                <a:ea typeface="Calibri"/>
                <a:cs typeface="Calibri"/>
                <a:sym typeface="Calibri"/>
              </a:rPr>
              <a:t>.</a:t>
            </a:r>
          </a:p>
          <a:p>
            <a:pPr marL="69850" marR="0" lvl="0" indent="0" algn="l" rtl="0">
              <a:lnSpc>
                <a:spcPct val="80000"/>
              </a:lnSpc>
              <a:spcBef>
                <a:spcPts val="500"/>
              </a:spcBef>
              <a:spcAft>
                <a:spcPts val="1000"/>
              </a:spcAft>
              <a:buClr>
                <a:schemeClr val="dk1"/>
              </a:buClr>
              <a:buSzPct val="100000"/>
              <a:buNone/>
            </a:pPr>
            <a:endParaRPr lang="en-US" sz="1200" b="1" dirty="0">
              <a:solidFill>
                <a:schemeClr val="dk1"/>
              </a:solidFill>
              <a:latin typeface="Calibri"/>
              <a:ea typeface="Calibri"/>
              <a:cs typeface="Calibri"/>
              <a:sym typeface="Calibri"/>
            </a:endParaRPr>
          </a:p>
          <a:p>
            <a:pPr marL="457200" marR="0" lvl="0" indent="-387350" algn="l" rtl="0">
              <a:lnSpc>
                <a:spcPct val="80000"/>
              </a:lnSpc>
              <a:spcBef>
                <a:spcPts val="500"/>
              </a:spcBef>
              <a:spcAft>
                <a:spcPts val="1000"/>
              </a:spcAft>
              <a:buClr>
                <a:schemeClr val="dk1"/>
              </a:buClr>
              <a:buSzPct val="100000"/>
              <a:buFont typeface="Calibri"/>
              <a:buChar char="•"/>
            </a:pPr>
            <a:r>
              <a:rPr lang="en-US" sz="2500" dirty="0">
                <a:solidFill>
                  <a:srgbClr val="1F05BB"/>
                </a:solidFill>
                <a:latin typeface="Calibri"/>
                <a:ea typeface="Calibri"/>
                <a:cs typeface="Calibri"/>
                <a:sym typeface="Calibri"/>
              </a:rPr>
              <a:t>The </a:t>
            </a:r>
            <a:r>
              <a:rPr lang="en-US" sz="2500" u="sng" dirty="0">
                <a:solidFill>
                  <a:srgbClr val="1F05BB"/>
                </a:solidFill>
                <a:latin typeface="Calibri"/>
                <a:ea typeface="Calibri"/>
                <a:cs typeface="Calibri"/>
                <a:sym typeface="Calibri"/>
              </a:rPr>
              <a:t>opportunity cost</a:t>
            </a:r>
            <a:r>
              <a:rPr lang="en-US" sz="2500" dirty="0">
                <a:solidFill>
                  <a:srgbClr val="1F05BB"/>
                </a:solidFill>
                <a:latin typeface="Calibri"/>
                <a:ea typeface="Calibri"/>
                <a:cs typeface="Calibri"/>
                <a:sym typeface="Calibri"/>
              </a:rPr>
              <a:t> of using resources in a certain way is the highest-valued alternative use to which those resources could have otherwise been directed.</a:t>
            </a:r>
          </a:p>
          <a:p>
            <a:pPr marL="69850" marR="0" lvl="0" indent="0" algn="l" rtl="0">
              <a:lnSpc>
                <a:spcPct val="80000"/>
              </a:lnSpc>
              <a:spcBef>
                <a:spcPts val="500"/>
              </a:spcBef>
              <a:spcAft>
                <a:spcPts val="1000"/>
              </a:spcAft>
              <a:buClr>
                <a:schemeClr val="dk1"/>
              </a:buClr>
              <a:buSzPct val="100000"/>
              <a:buNone/>
            </a:pPr>
            <a:endParaRPr lang="en-US" sz="1200" dirty="0">
              <a:solidFill>
                <a:srgbClr val="1F05BB"/>
              </a:solidFill>
              <a:latin typeface="Calibri"/>
              <a:ea typeface="Calibri"/>
              <a:cs typeface="Calibri"/>
              <a:sym typeface="Calibri"/>
            </a:endParaRPr>
          </a:p>
          <a:p>
            <a:pPr marL="342900" marR="0" lvl="0" indent="-185420" algn="l" rtl="0">
              <a:lnSpc>
                <a:spcPct val="80000"/>
              </a:lnSpc>
              <a:spcBef>
                <a:spcPts val="496"/>
              </a:spcBef>
              <a:spcAft>
                <a:spcPts val="1000"/>
              </a:spcAft>
              <a:buClr>
                <a:schemeClr val="dk1"/>
              </a:buClr>
              <a:buFont typeface="Arial"/>
              <a:buNone/>
            </a:pPr>
            <a:endParaRPr sz="2500" b="0" i="0" u="none" strike="noStrike" cap="none" baseline="0" dirty="0">
              <a:solidFill>
                <a:schemeClr val="dk1"/>
              </a:solidFill>
              <a:latin typeface="Calibri"/>
              <a:ea typeface="Calibri"/>
              <a:cs typeface="Calibri"/>
              <a:sym typeface="Calibri"/>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179511" y="274637"/>
            <a:ext cx="8712967" cy="964228"/>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0" i="0" u="none" strike="noStrike" cap="none" baseline="0" dirty="0">
                <a:solidFill>
                  <a:schemeClr val="dk1"/>
                </a:solidFill>
                <a:latin typeface="Calibri"/>
                <a:ea typeface="Calibri"/>
                <a:cs typeface="Calibri"/>
                <a:sym typeface="Calibri"/>
              </a:rPr>
              <a:t>What </a:t>
            </a:r>
            <a:r>
              <a:rPr lang="en-US" sz="3600" dirty="0">
                <a:solidFill>
                  <a:schemeClr val="dk1"/>
                </a:solidFill>
                <a:latin typeface="Calibri"/>
                <a:ea typeface="Calibri"/>
                <a:cs typeface="Calibri"/>
                <a:sym typeface="Calibri"/>
              </a:rPr>
              <a:t>are Opportunity Costs?</a:t>
            </a:r>
          </a:p>
        </p:txBody>
      </p:sp>
      <p:sp>
        <p:nvSpPr>
          <p:cNvPr id="101" name="Shape 101"/>
          <p:cNvSpPr txBox="1">
            <a:spLocks noGrp="1"/>
          </p:cNvSpPr>
          <p:nvPr>
            <p:ph type="body" idx="1"/>
          </p:nvPr>
        </p:nvSpPr>
        <p:spPr>
          <a:xfrm>
            <a:off x="324465" y="1600200"/>
            <a:ext cx="8568013" cy="4830097"/>
          </a:xfrm>
          <a:prstGeom prst="rect">
            <a:avLst/>
          </a:prstGeom>
          <a:noFill/>
          <a:ln>
            <a:noFill/>
          </a:ln>
        </p:spPr>
        <p:txBody>
          <a:bodyPr lIns="91425" tIns="45700" rIns="91425" bIns="45700" anchor="t" anchorCtr="0">
            <a:noAutofit/>
          </a:bodyPr>
          <a:lstStyle/>
          <a:p>
            <a:pPr marL="69850" marR="0" lvl="0" indent="0" algn="l" rtl="0">
              <a:lnSpc>
                <a:spcPct val="80000"/>
              </a:lnSpc>
              <a:spcBef>
                <a:spcPts val="500"/>
              </a:spcBef>
              <a:spcAft>
                <a:spcPts val="1000"/>
              </a:spcAft>
              <a:buClr>
                <a:schemeClr val="dk1"/>
              </a:buClr>
              <a:buSzPct val="100000"/>
              <a:buNone/>
            </a:pPr>
            <a:endParaRPr lang="en-US" sz="1200" dirty="0">
              <a:solidFill>
                <a:srgbClr val="1F05BB"/>
              </a:solidFill>
              <a:latin typeface="Calibri"/>
              <a:ea typeface="Calibri"/>
              <a:cs typeface="Calibri"/>
              <a:sym typeface="Calibri"/>
            </a:endParaRPr>
          </a:p>
          <a:p>
            <a:pPr marL="342900" marR="0" lvl="0" indent="-342900" algn="l" rtl="0">
              <a:lnSpc>
                <a:spcPct val="80000"/>
              </a:lnSpc>
              <a:spcBef>
                <a:spcPts val="500"/>
              </a:spcBef>
              <a:spcAft>
                <a:spcPts val="1000"/>
              </a:spcAft>
              <a:buClr>
                <a:schemeClr val="dk1"/>
              </a:buClr>
              <a:buSzPct val="100000"/>
              <a:buFont typeface="Calibri"/>
              <a:buChar char="•"/>
            </a:pPr>
            <a:r>
              <a:rPr lang="en-US" sz="2500" dirty="0">
                <a:solidFill>
                  <a:schemeClr val="dk1"/>
                </a:solidFill>
                <a:latin typeface="Calibri"/>
                <a:ea typeface="Calibri"/>
                <a:cs typeface="Calibri"/>
                <a:sym typeface="Calibri"/>
              </a:rPr>
              <a:t>Costs are generated by all types of </a:t>
            </a:r>
          </a:p>
          <a:p>
            <a:pPr lvl="1" indent="-342900">
              <a:lnSpc>
                <a:spcPct val="80000"/>
              </a:lnSpc>
              <a:spcBef>
                <a:spcPts val="500"/>
              </a:spcBef>
              <a:spcAft>
                <a:spcPts val="1000"/>
              </a:spcAft>
              <a:buSzPct val="100000"/>
              <a:buFont typeface="Wingdings" panose="05000000000000000000" pitchFamily="2" charset="2"/>
              <a:buChar char="ü"/>
            </a:pPr>
            <a:r>
              <a:rPr lang="en-US" sz="2500" dirty="0">
                <a:solidFill>
                  <a:schemeClr val="dk1"/>
                </a:solidFill>
                <a:latin typeface="Calibri"/>
                <a:ea typeface="Calibri"/>
                <a:cs typeface="Calibri"/>
                <a:sym typeface="Calibri"/>
              </a:rPr>
              <a:t>firms, </a:t>
            </a:r>
          </a:p>
          <a:p>
            <a:pPr lvl="1" indent="-342900">
              <a:lnSpc>
                <a:spcPct val="80000"/>
              </a:lnSpc>
              <a:spcBef>
                <a:spcPts val="500"/>
              </a:spcBef>
              <a:spcAft>
                <a:spcPts val="1000"/>
              </a:spcAft>
              <a:buSzPct val="100000"/>
              <a:buFont typeface="Wingdings" panose="05000000000000000000" pitchFamily="2" charset="2"/>
              <a:buChar char="ü"/>
            </a:pPr>
            <a:r>
              <a:rPr lang="en-US" sz="2500" dirty="0">
                <a:solidFill>
                  <a:schemeClr val="dk1"/>
                </a:solidFill>
                <a:latin typeface="Calibri"/>
                <a:ea typeface="Calibri"/>
                <a:cs typeface="Calibri"/>
                <a:sym typeface="Calibri"/>
              </a:rPr>
              <a:t>industries, </a:t>
            </a:r>
          </a:p>
          <a:p>
            <a:pPr lvl="1" indent="-342900">
              <a:lnSpc>
                <a:spcPct val="80000"/>
              </a:lnSpc>
              <a:spcBef>
                <a:spcPts val="500"/>
              </a:spcBef>
              <a:spcAft>
                <a:spcPts val="1000"/>
              </a:spcAft>
              <a:buSzPct val="100000"/>
              <a:buFont typeface="Wingdings" panose="05000000000000000000" pitchFamily="2" charset="2"/>
              <a:buChar char="ü"/>
            </a:pPr>
            <a:r>
              <a:rPr lang="en-US" sz="2500" dirty="0">
                <a:solidFill>
                  <a:schemeClr val="dk1"/>
                </a:solidFill>
                <a:latin typeface="Calibri"/>
                <a:ea typeface="Calibri"/>
                <a:cs typeface="Calibri"/>
                <a:sym typeface="Calibri"/>
              </a:rPr>
              <a:t>agencies and </a:t>
            </a:r>
          </a:p>
          <a:p>
            <a:pPr lvl="1" indent="-342900">
              <a:lnSpc>
                <a:spcPct val="80000"/>
              </a:lnSpc>
              <a:spcBef>
                <a:spcPts val="500"/>
              </a:spcBef>
              <a:spcAft>
                <a:spcPts val="1000"/>
              </a:spcAft>
              <a:buSzPct val="100000"/>
              <a:buFont typeface="Wingdings" panose="05000000000000000000" pitchFamily="2" charset="2"/>
              <a:buChar char="ü"/>
            </a:pPr>
            <a:r>
              <a:rPr lang="en-US" sz="2500" dirty="0">
                <a:solidFill>
                  <a:schemeClr val="dk1"/>
                </a:solidFill>
                <a:latin typeface="Calibri"/>
                <a:ea typeface="Calibri"/>
                <a:cs typeface="Calibri"/>
                <a:sym typeface="Calibri"/>
              </a:rPr>
              <a:t>groups. </a:t>
            </a:r>
          </a:p>
          <a:p>
            <a:pPr indent="-342900">
              <a:lnSpc>
                <a:spcPct val="80000"/>
              </a:lnSpc>
              <a:spcBef>
                <a:spcPts val="500"/>
              </a:spcBef>
              <a:spcAft>
                <a:spcPts val="1000"/>
              </a:spcAft>
              <a:buSzPct val="100000"/>
              <a:buFont typeface="Calibri"/>
              <a:buChar char="•"/>
            </a:pPr>
            <a:r>
              <a:rPr lang="en-US" sz="2500" dirty="0">
                <a:solidFill>
                  <a:schemeClr val="dk1"/>
                </a:solidFill>
                <a:latin typeface="Calibri"/>
                <a:ea typeface="Calibri"/>
                <a:cs typeface="Calibri"/>
                <a:sym typeface="Calibri"/>
              </a:rPr>
              <a:t>Each group generally focuses on those costs that directly affect that group. (Example: a bicycle path)</a:t>
            </a:r>
          </a:p>
          <a:p>
            <a:pPr marL="0" marR="0" lvl="0" indent="0" algn="l" rtl="0">
              <a:lnSpc>
                <a:spcPct val="80000"/>
              </a:lnSpc>
              <a:spcBef>
                <a:spcPts val="500"/>
              </a:spcBef>
              <a:spcAft>
                <a:spcPts val="1000"/>
              </a:spcAft>
              <a:buClr>
                <a:schemeClr val="dk1"/>
              </a:buClr>
              <a:buSzPct val="100000"/>
              <a:buNone/>
            </a:pPr>
            <a:endParaRPr lang="en-US" sz="1200" dirty="0">
              <a:solidFill>
                <a:schemeClr val="dk1"/>
              </a:solidFill>
              <a:latin typeface="Calibri"/>
              <a:ea typeface="Calibri"/>
              <a:cs typeface="Calibri"/>
              <a:sym typeface="Calibri"/>
            </a:endParaRPr>
          </a:p>
          <a:p>
            <a:pPr marL="342900" marR="0" lvl="0" indent="-298450" algn="l" rtl="0">
              <a:lnSpc>
                <a:spcPct val="80000"/>
              </a:lnSpc>
              <a:spcBef>
                <a:spcPts val="496"/>
              </a:spcBef>
              <a:spcAft>
                <a:spcPts val="1000"/>
              </a:spcAft>
              <a:buClr>
                <a:schemeClr val="dk1"/>
              </a:buClr>
              <a:buSzPct val="100000"/>
              <a:buFont typeface="Calibri"/>
              <a:buChar char="•"/>
            </a:pPr>
            <a:r>
              <a:rPr lang="en-US" sz="2500" dirty="0">
                <a:solidFill>
                  <a:schemeClr val="dk1"/>
                </a:solidFill>
                <a:latin typeface="Calibri"/>
                <a:ea typeface="Calibri"/>
                <a:cs typeface="Calibri"/>
                <a:sym typeface="Calibri"/>
              </a:rPr>
              <a:t>The concept of </a:t>
            </a:r>
            <a:r>
              <a:rPr lang="en-US" sz="2500" u="sng" dirty="0">
                <a:solidFill>
                  <a:schemeClr val="dk1"/>
                </a:solidFill>
                <a:latin typeface="Calibri"/>
                <a:ea typeface="Calibri"/>
                <a:cs typeface="Calibri"/>
                <a:sym typeface="Calibri"/>
              </a:rPr>
              <a:t>social opportunity costs </a:t>
            </a:r>
            <a:r>
              <a:rPr lang="en-US" sz="2500" dirty="0">
                <a:solidFill>
                  <a:schemeClr val="dk1"/>
                </a:solidFill>
                <a:latin typeface="Calibri"/>
                <a:ea typeface="Calibri"/>
                <a:cs typeface="Calibri"/>
                <a:sym typeface="Calibri"/>
              </a:rPr>
              <a:t>covers all costs that affect any member or group in </a:t>
            </a:r>
            <a:r>
              <a:rPr lang="en-US" sz="2500" dirty="0">
                <a:solidFill>
                  <a:srgbClr val="1F05BB"/>
                </a:solidFill>
                <a:latin typeface="Calibri"/>
                <a:ea typeface="Calibri"/>
                <a:cs typeface="Calibri"/>
                <a:sym typeface="Calibri"/>
              </a:rPr>
              <a:t>society</a:t>
            </a:r>
            <a:r>
              <a:rPr lang="en-US" sz="2500" dirty="0">
                <a:solidFill>
                  <a:schemeClr val="dk1"/>
                </a:solidFill>
                <a:latin typeface="Calibri"/>
                <a:ea typeface="Calibri"/>
                <a:cs typeface="Calibri"/>
                <a:sym typeface="Calibri"/>
              </a:rPr>
              <a:t>. </a:t>
            </a:r>
          </a:p>
          <a:p>
            <a:pPr marL="342900" marR="0" lvl="0" indent="-185420" algn="l" rtl="0">
              <a:lnSpc>
                <a:spcPct val="80000"/>
              </a:lnSpc>
              <a:spcBef>
                <a:spcPts val="496"/>
              </a:spcBef>
              <a:spcAft>
                <a:spcPts val="1000"/>
              </a:spcAft>
              <a:buClr>
                <a:schemeClr val="dk1"/>
              </a:buClr>
              <a:buFont typeface="Arial"/>
              <a:buNone/>
            </a:pPr>
            <a:endParaRPr sz="2500" b="0" i="0" u="none" strike="noStrike" cap="none" baseline="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66588883"/>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179511" y="274637"/>
            <a:ext cx="8712967" cy="1143000"/>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dirty="0">
                <a:solidFill>
                  <a:schemeClr val="dk1"/>
                </a:solidFill>
                <a:latin typeface="Calibri"/>
                <a:ea typeface="Calibri"/>
                <a:cs typeface="Calibri"/>
                <a:sym typeface="Calibri"/>
              </a:rPr>
              <a:t>Opportunity Costs and </a:t>
            </a:r>
            <a:br>
              <a:rPr lang="en-US" sz="3600" dirty="0">
                <a:solidFill>
                  <a:schemeClr val="dk1"/>
                </a:solidFill>
                <a:latin typeface="Calibri"/>
                <a:ea typeface="Calibri"/>
                <a:cs typeface="Calibri"/>
                <a:sym typeface="Calibri"/>
              </a:rPr>
            </a:br>
            <a:r>
              <a:rPr lang="en-US" sz="3600" dirty="0">
                <a:solidFill>
                  <a:schemeClr val="dk1"/>
                </a:solidFill>
                <a:latin typeface="Calibri"/>
                <a:ea typeface="Calibri"/>
                <a:cs typeface="Calibri"/>
                <a:sym typeface="Calibri"/>
              </a:rPr>
              <a:t>Environmental Regulation</a:t>
            </a:r>
          </a:p>
        </p:txBody>
      </p:sp>
      <p:sp>
        <p:nvSpPr>
          <p:cNvPr id="108" name="Shape 108"/>
          <p:cNvSpPr txBox="1">
            <a:spLocks noGrp="1"/>
          </p:cNvSpPr>
          <p:nvPr>
            <p:ph type="body" idx="1"/>
          </p:nvPr>
        </p:nvSpPr>
        <p:spPr>
          <a:xfrm>
            <a:off x="179512" y="1842655"/>
            <a:ext cx="8640988" cy="4308320"/>
          </a:xfrm>
          <a:prstGeom prst="rect">
            <a:avLst/>
          </a:prstGeom>
          <a:noFill/>
          <a:ln>
            <a:noFill/>
          </a:ln>
        </p:spPr>
        <p:txBody>
          <a:bodyPr lIns="91425" tIns="45700" rIns="91425" bIns="45700" anchor="t" anchorCtr="0">
            <a:noAutofit/>
          </a:bodyPr>
          <a:lstStyle/>
          <a:p>
            <a:pPr indent="-342900"/>
            <a:r>
              <a:rPr lang="en-US" sz="2700" dirty="0">
                <a:solidFill>
                  <a:schemeClr val="dk1"/>
                </a:solidFill>
                <a:latin typeface="Calibri"/>
                <a:ea typeface="Calibri"/>
                <a:cs typeface="Calibri"/>
                <a:sym typeface="Calibri"/>
              </a:rPr>
              <a:t>Environmental programs often have social costs associated with them (</a:t>
            </a:r>
            <a:r>
              <a:rPr lang="en-US" dirty="0">
                <a:solidFill>
                  <a:schemeClr val="dk1"/>
                </a:solidFill>
                <a:latin typeface="+mj-lt"/>
                <a:ea typeface="Calibri"/>
                <a:cs typeface="Calibri"/>
                <a:sym typeface="Calibri"/>
              </a:rPr>
              <a:t>if we consider the fact that </a:t>
            </a:r>
            <a:r>
              <a:rPr lang="en-CA" dirty="0">
                <a:solidFill>
                  <a:schemeClr val="dk1"/>
                </a:solidFill>
                <a:latin typeface="+mj-lt"/>
                <a:ea typeface="Calibri"/>
                <a:cs typeface="Calibri"/>
                <a:sym typeface="Calibri"/>
              </a:rPr>
              <a:t>m</a:t>
            </a:r>
            <a:r>
              <a:rPr lang="en-CA" dirty="0"/>
              <a:t>ost of our specific emissions-reduction programs are media-based; that is, they are aimed at reducing emissions into one particular environmental medium like air or water. So when emissions into one medium are reduced, they may increase into another)</a:t>
            </a:r>
          </a:p>
          <a:p>
            <a:pPr indent="-342900"/>
            <a:endParaRPr lang="en-US" sz="2700" dirty="0">
              <a:solidFill>
                <a:schemeClr val="dk1"/>
              </a:solidFill>
              <a:latin typeface="Calibri"/>
              <a:ea typeface="Calibri"/>
              <a:cs typeface="Calibri"/>
              <a:sym typeface="Calibri"/>
            </a:endParaRPr>
          </a:p>
          <a:p>
            <a:pPr marL="914400" lvl="1" indent="-457200">
              <a:lnSpc>
                <a:spcPct val="80000"/>
              </a:lnSpc>
              <a:spcBef>
                <a:spcPts val="540"/>
              </a:spcBef>
              <a:buSzPct val="100000"/>
              <a:buFont typeface="Wingdings" charset="2"/>
              <a:buChar char="Ø"/>
            </a:pPr>
            <a:r>
              <a:rPr lang="en-US" sz="2400" dirty="0">
                <a:solidFill>
                  <a:schemeClr val="dk1"/>
                </a:solidFill>
                <a:latin typeface="Calibri"/>
                <a:ea typeface="Calibri"/>
                <a:cs typeface="Calibri"/>
                <a:sym typeface="Calibri"/>
              </a:rPr>
              <a:t>For example scrubbing SO2 out of power plant emissions creates cleaner air, but leaves a concentrated sludge that must be disposed. This cost of disposal must be factored into the cost of producing clean air.</a:t>
            </a:r>
          </a:p>
          <a:p>
            <a:pPr marL="914400" lvl="1" indent="-457200">
              <a:lnSpc>
                <a:spcPct val="80000"/>
              </a:lnSpc>
              <a:spcBef>
                <a:spcPts val="540"/>
              </a:spcBef>
              <a:buSzPct val="100000"/>
              <a:buFont typeface="Wingdings" charset="2"/>
              <a:buChar char="Ø"/>
            </a:pPr>
            <a:endParaRPr lang="en-US" sz="2400" dirty="0">
              <a:solidFill>
                <a:schemeClr val="dk1"/>
              </a:solidFill>
              <a:latin typeface="Calibri"/>
              <a:ea typeface="Calibri"/>
              <a:cs typeface="Calibri"/>
              <a:sym typeface="Calibri"/>
            </a:endParaRPr>
          </a:p>
          <a:p>
            <a:pPr marL="914400" lvl="1" indent="-457200">
              <a:lnSpc>
                <a:spcPct val="80000"/>
              </a:lnSpc>
              <a:spcBef>
                <a:spcPts val="540"/>
              </a:spcBef>
              <a:buSzPct val="100000"/>
              <a:buFont typeface="Wingdings" charset="2"/>
              <a:buChar char="Ø"/>
            </a:pPr>
            <a:r>
              <a:rPr lang="en-US" sz="2400" dirty="0">
                <a:solidFill>
                  <a:schemeClr val="dk1"/>
                </a:solidFill>
                <a:latin typeface="Calibri"/>
                <a:ea typeface="Calibri"/>
                <a:cs typeface="Calibri"/>
                <a:sym typeface="Calibri"/>
              </a:rPr>
              <a:t>Unintended consequences (e.g., midnight dumping)</a:t>
            </a:r>
          </a:p>
          <a:p>
            <a:pPr marL="457200" marR="0" lvl="0" indent="-400050" algn="l" rtl="0">
              <a:lnSpc>
                <a:spcPct val="80000"/>
              </a:lnSpc>
              <a:spcBef>
                <a:spcPts val="540"/>
              </a:spcBef>
              <a:buClr>
                <a:schemeClr val="dk1"/>
              </a:buClr>
              <a:buSzPct val="100000"/>
              <a:buFont typeface="Calibri"/>
              <a:buChar char="•"/>
            </a:pPr>
            <a:endParaRPr lang="en-US" sz="2700" dirty="0">
              <a:solidFill>
                <a:schemeClr val="dk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4975A-D3A0-4CF3-BB5B-5DF4659E2B62}"/>
              </a:ext>
            </a:extLst>
          </p:cNvPr>
          <p:cNvSpPr>
            <a:spLocks noGrp="1"/>
          </p:cNvSpPr>
          <p:nvPr>
            <p:ph type="title"/>
          </p:nvPr>
        </p:nvSpPr>
        <p:spPr>
          <a:xfrm>
            <a:off x="179511" y="274637"/>
            <a:ext cx="8712967" cy="681327"/>
          </a:xfrm>
        </p:spPr>
        <p:txBody>
          <a:bodyPr/>
          <a:lstStyle/>
          <a:p>
            <a:r>
              <a:rPr lang="en-CA" sz="2000" dirty="0"/>
              <a:t>What is it about?</a:t>
            </a:r>
          </a:p>
        </p:txBody>
      </p:sp>
      <p:sp>
        <p:nvSpPr>
          <p:cNvPr id="3" name="Text Placeholder 2">
            <a:extLst>
              <a:ext uri="{FF2B5EF4-FFF2-40B4-BE49-F238E27FC236}">
                <a16:creationId xmlns:a16="http://schemas.microsoft.com/office/drawing/2014/main" id="{7980E783-6EAB-4354-A6D6-EC96B17849E5}"/>
              </a:ext>
            </a:extLst>
          </p:cNvPr>
          <p:cNvSpPr>
            <a:spLocks noGrp="1"/>
          </p:cNvSpPr>
          <p:nvPr>
            <p:ph type="body" idx="1"/>
          </p:nvPr>
        </p:nvSpPr>
        <p:spPr>
          <a:xfrm>
            <a:off x="179511" y="1191492"/>
            <a:ext cx="8712967" cy="4934672"/>
          </a:xfrm>
        </p:spPr>
        <p:txBody>
          <a:bodyPr/>
          <a:lstStyle/>
          <a:p>
            <a:r>
              <a:rPr lang="en-CA" sz="1800" dirty="0"/>
              <a:t>During the 1970s, the federal government introduced a two-price system for pricing oil and natural gas. The policy was designed to help Canadian energy consumers cope with the rapid increase in energy prices that occurred in the 1970s. Domestic prices for oil and natural gas were held below world prices. Energy consumers in Canada received a subsidy and no doubt were better off than they would have been had they faced the higher world prices. However, these subsidies slowed the Canadian economy’s adjustment to a world with higher energy prices. Canadians continued to consume more energy per capita than in any other developed nation, and today remain among the most energy-intensive consumers in the world. Higher levels of energy consumption created more environmental problems than would have been the case had energy prices risen more quickly. These environmental effects range from significant Canadian ones such as increased air pollution and degradation of lands and water due to energy production, to global impacts created by greenhouse gas emissions. After the two-price system was abolished in the early 1980s, Canadian energy consumption per capita declined until the late 1980s. Final energy consumption per capita for residential and agricultural sectors declined by almost 6 percent from the period 1975–79 to 1980–84. The removal of the subsidy thus contributed to a reduction in adverse environmental impacts for a time after the policy changed.</a:t>
            </a:r>
          </a:p>
        </p:txBody>
      </p:sp>
      <p:sp>
        <p:nvSpPr>
          <p:cNvPr id="4" name="Slide Number Placeholder 3">
            <a:extLst>
              <a:ext uri="{FF2B5EF4-FFF2-40B4-BE49-F238E27FC236}">
                <a16:creationId xmlns:a16="http://schemas.microsoft.com/office/drawing/2014/main" id="{BDD27104-32E0-43B6-9679-5B679FC5BB02}"/>
              </a:ext>
            </a:extLst>
          </p:cNvPr>
          <p:cNvSpPr>
            <a:spLocks noGrp="1"/>
          </p:cNvSpPr>
          <p:nvPr>
            <p:ph type="sldNum" idx="12"/>
          </p:nvPr>
        </p:nvSpPr>
        <p:spPr/>
        <p:txBody>
          <a:bodyPr/>
          <a:lstStyle/>
          <a:p>
            <a:pPr marL="0" lvl="0" indent="0">
              <a:spcBef>
                <a:spcPts val="0"/>
              </a:spcBef>
              <a:buSzPct val="25000"/>
              <a:buNone/>
            </a:pPr>
            <a:fld id="{00000000-1234-1234-1234-123412341234}" type="slidenum">
              <a:rPr lang="en-US" smtClean="0"/>
              <a:t>6</a:t>
            </a:fld>
            <a:endParaRPr lang="en-US"/>
          </a:p>
        </p:txBody>
      </p:sp>
    </p:spTree>
    <p:extLst>
      <p:ext uri="{BB962C8B-B14F-4D97-AF65-F5344CB8AC3E}">
        <p14:creationId xmlns:p14="http://schemas.microsoft.com/office/powerpoint/2010/main" val="3134038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FD4D-3771-4FD7-A5DA-4097460AFD12}"/>
              </a:ext>
            </a:extLst>
          </p:cNvPr>
          <p:cNvSpPr>
            <a:spLocks noGrp="1"/>
          </p:cNvSpPr>
          <p:nvPr>
            <p:ph type="title"/>
          </p:nvPr>
        </p:nvSpPr>
        <p:spPr/>
        <p:txBody>
          <a:bodyPr/>
          <a:lstStyle/>
          <a:p>
            <a:r>
              <a:rPr lang="en-US" sz="3600" dirty="0">
                <a:solidFill>
                  <a:schemeClr val="dk1"/>
                </a:solidFill>
                <a:latin typeface="Calibri"/>
                <a:ea typeface="Calibri"/>
                <a:cs typeface="Calibri"/>
                <a:sym typeface="Calibri"/>
              </a:rPr>
              <a:t>Opportunity Costs and </a:t>
            </a:r>
            <a:br>
              <a:rPr lang="en-US" sz="3600" dirty="0">
                <a:solidFill>
                  <a:schemeClr val="dk1"/>
                </a:solidFill>
                <a:latin typeface="Calibri"/>
                <a:ea typeface="Calibri"/>
                <a:cs typeface="Calibri"/>
                <a:sym typeface="Calibri"/>
              </a:rPr>
            </a:br>
            <a:r>
              <a:rPr lang="en-US" sz="3600" dirty="0">
                <a:solidFill>
                  <a:schemeClr val="dk1"/>
                </a:solidFill>
                <a:latin typeface="Calibri"/>
                <a:ea typeface="Calibri"/>
                <a:cs typeface="Calibri"/>
                <a:sym typeface="Calibri"/>
              </a:rPr>
              <a:t>Environmental Regulation</a:t>
            </a:r>
            <a:endParaRPr lang="en-CA" sz="3600" dirty="0"/>
          </a:p>
        </p:txBody>
      </p:sp>
      <p:sp>
        <p:nvSpPr>
          <p:cNvPr id="3" name="Text Placeholder 2">
            <a:extLst>
              <a:ext uri="{FF2B5EF4-FFF2-40B4-BE49-F238E27FC236}">
                <a16:creationId xmlns:a16="http://schemas.microsoft.com/office/drawing/2014/main" id="{DCE7CFDC-0CA9-411A-9A3E-2A205C4B3E79}"/>
              </a:ext>
            </a:extLst>
          </p:cNvPr>
          <p:cNvSpPr>
            <a:spLocks noGrp="1"/>
          </p:cNvSpPr>
          <p:nvPr>
            <p:ph type="body" idx="1"/>
          </p:nvPr>
        </p:nvSpPr>
        <p:spPr>
          <a:xfrm>
            <a:off x="457200" y="2050473"/>
            <a:ext cx="8229600" cy="4532890"/>
          </a:xfrm>
        </p:spPr>
        <p:txBody>
          <a:bodyPr/>
          <a:lstStyle/>
          <a:p>
            <a:pPr marL="457200" lvl="0" indent="-400050">
              <a:lnSpc>
                <a:spcPct val="80000"/>
              </a:lnSpc>
              <a:spcBef>
                <a:spcPts val="540"/>
              </a:spcBef>
              <a:buSzPct val="100000"/>
              <a:buFont typeface="Calibri"/>
              <a:buChar char="•"/>
            </a:pPr>
            <a:r>
              <a:rPr lang="en-US" sz="2700" dirty="0">
                <a:solidFill>
                  <a:schemeClr val="dk1"/>
                </a:solidFill>
                <a:latin typeface="Calibri"/>
                <a:ea typeface="Calibri"/>
                <a:cs typeface="Calibri"/>
                <a:sym typeface="Calibri"/>
              </a:rPr>
              <a:t>No-cost improvements have zero social cost.</a:t>
            </a:r>
          </a:p>
          <a:p>
            <a:pPr marL="457200" lvl="0" indent="-400050">
              <a:lnSpc>
                <a:spcPct val="80000"/>
              </a:lnSpc>
              <a:spcBef>
                <a:spcPts val="540"/>
              </a:spcBef>
              <a:buSzPct val="100000"/>
              <a:buFont typeface="Calibri"/>
              <a:buChar char="•"/>
            </a:pPr>
            <a:endParaRPr lang="en-US" sz="2700" dirty="0">
              <a:solidFill>
                <a:schemeClr val="dk1"/>
              </a:solidFill>
              <a:latin typeface="Calibri"/>
              <a:ea typeface="Calibri"/>
              <a:cs typeface="Calibri"/>
              <a:sym typeface="Calibri"/>
            </a:endParaRPr>
          </a:p>
          <a:p>
            <a:pPr marL="800100" lvl="1" indent="-342900">
              <a:lnSpc>
                <a:spcPct val="80000"/>
              </a:lnSpc>
              <a:spcBef>
                <a:spcPts val="540"/>
              </a:spcBef>
              <a:buSzPct val="100000"/>
              <a:buFont typeface="Wingdings" charset="2"/>
              <a:buChar char="Ø"/>
            </a:pPr>
            <a:r>
              <a:rPr lang="en-US" sz="2400" dirty="0">
                <a:solidFill>
                  <a:schemeClr val="dk1"/>
                </a:solidFill>
                <a:latin typeface="Calibri"/>
                <a:ea typeface="Calibri"/>
                <a:cs typeface="Calibri"/>
                <a:sym typeface="Calibri"/>
              </a:rPr>
              <a:t>Example: The case in the previous slide</a:t>
            </a:r>
          </a:p>
          <a:p>
            <a:pPr marL="800100" lvl="1" indent="-342900">
              <a:lnSpc>
                <a:spcPct val="80000"/>
              </a:lnSpc>
              <a:spcBef>
                <a:spcPts val="540"/>
              </a:spcBef>
              <a:buSzPct val="100000"/>
              <a:buFont typeface="Wingdings" charset="2"/>
              <a:buChar char="Ø"/>
            </a:pPr>
            <a:endParaRPr lang="en-US" sz="2400" dirty="0">
              <a:solidFill>
                <a:schemeClr val="dk1"/>
              </a:solidFill>
              <a:latin typeface="Calibri"/>
              <a:ea typeface="Calibri"/>
              <a:cs typeface="Calibri"/>
              <a:sym typeface="Calibri"/>
            </a:endParaRPr>
          </a:p>
          <a:p>
            <a:pPr marL="800100" lvl="1" indent="-342900">
              <a:lnSpc>
                <a:spcPct val="80000"/>
              </a:lnSpc>
              <a:spcBef>
                <a:spcPts val="540"/>
              </a:spcBef>
              <a:buSzPct val="100000"/>
              <a:buFont typeface="Wingdings" charset="2"/>
              <a:buChar char="Ø"/>
            </a:pPr>
            <a:r>
              <a:rPr lang="en-US" sz="2400" dirty="0">
                <a:solidFill>
                  <a:schemeClr val="dk1"/>
                </a:solidFill>
                <a:latin typeface="Calibri"/>
                <a:ea typeface="Calibri"/>
                <a:cs typeface="Calibri"/>
                <a:sym typeface="Calibri"/>
              </a:rPr>
              <a:t>Another example: The government often subsidizes farmers to drain wetlands. By removing those subsidies, farmers would reduce their destruction of wetlands, yielding benefits to wildlife and society.</a:t>
            </a:r>
          </a:p>
          <a:p>
            <a:pPr marL="800100" lvl="1" indent="-342900">
              <a:lnSpc>
                <a:spcPct val="80000"/>
              </a:lnSpc>
              <a:spcBef>
                <a:spcPts val="540"/>
              </a:spcBef>
              <a:buSzPct val="100000"/>
              <a:buFont typeface="Wingdings" charset="2"/>
              <a:buChar char="Ø"/>
            </a:pPr>
            <a:endParaRPr lang="en-US" sz="2400" dirty="0">
              <a:solidFill>
                <a:schemeClr val="dk1"/>
              </a:solidFill>
              <a:latin typeface="Calibri"/>
              <a:ea typeface="Calibri"/>
              <a:cs typeface="Calibri"/>
              <a:sym typeface="Calibri"/>
            </a:endParaRPr>
          </a:p>
          <a:p>
            <a:pPr marL="800100" lvl="1" indent="-342900">
              <a:lnSpc>
                <a:spcPct val="80000"/>
              </a:lnSpc>
              <a:spcBef>
                <a:spcPts val="540"/>
              </a:spcBef>
              <a:buSzPct val="100000"/>
              <a:buFont typeface="Wingdings" charset="2"/>
              <a:buChar char="Ø"/>
            </a:pPr>
            <a:r>
              <a:rPr lang="en-US" sz="2400" dirty="0">
                <a:solidFill>
                  <a:schemeClr val="dk1"/>
                </a:solidFill>
                <a:latin typeface="Calibri"/>
                <a:ea typeface="Calibri"/>
                <a:cs typeface="Calibri"/>
                <a:sym typeface="Calibri"/>
              </a:rPr>
              <a:t>Any other examples?</a:t>
            </a:r>
          </a:p>
          <a:p>
            <a:pPr marL="800100" lvl="1" indent="-342900">
              <a:lnSpc>
                <a:spcPct val="80000"/>
              </a:lnSpc>
              <a:spcBef>
                <a:spcPts val="540"/>
              </a:spcBef>
              <a:buSzPct val="100000"/>
              <a:buFont typeface="Wingdings" charset="2"/>
              <a:buChar char="Ø"/>
            </a:pPr>
            <a:endParaRPr lang="en-US" sz="2400" dirty="0">
              <a:solidFill>
                <a:schemeClr val="dk1"/>
              </a:solidFill>
              <a:latin typeface="Calibri"/>
              <a:ea typeface="Calibri"/>
              <a:cs typeface="Calibri"/>
              <a:sym typeface="Calibri"/>
            </a:endParaRPr>
          </a:p>
          <a:p>
            <a:pPr marL="400050" indent="-342900">
              <a:lnSpc>
                <a:spcPct val="80000"/>
              </a:lnSpc>
              <a:spcBef>
                <a:spcPts val="540"/>
              </a:spcBef>
              <a:buSzPct val="100000"/>
              <a:buFont typeface="Arial" panose="020B0604020202020204" pitchFamily="34" charset="0"/>
              <a:buChar char="•"/>
            </a:pPr>
            <a:r>
              <a:rPr lang="en-US" sz="2700" dirty="0">
                <a:solidFill>
                  <a:schemeClr val="dk1"/>
                </a:solidFill>
                <a:latin typeface="Calibri"/>
                <a:ea typeface="Calibri"/>
                <a:cs typeface="Calibri"/>
                <a:sym typeface="Calibri"/>
              </a:rPr>
              <a:t>Enforcement Costs</a:t>
            </a:r>
          </a:p>
          <a:p>
            <a:pPr marL="800100" lvl="1" indent="-342900">
              <a:lnSpc>
                <a:spcPct val="80000"/>
              </a:lnSpc>
              <a:spcBef>
                <a:spcPts val="540"/>
              </a:spcBef>
              <a:buSzPct val="100000"/>
              <a:buFont typeface="Wingdings" charset="2"/>
              <a:buChar char="Ø"/>
            </a:pPr>
            <a:endParaRPr lang="en-US" sz="2400" dirty="0">
              <a:solidFill>
                <a:schemeClr val="dk1"/>
              </a:solidFill>
              <a:latin typeface="Calibri"/>
              <a:ea typeface="Calibri"/>
              <a:cs typeface="Calibri"/>
              <a:sym typeface="Calibri"/>
            </a:endParaRPr>
          </a:p>
          <a:p>
            <a:pPr marL="800100" lvl="1" indent="-342900">
              <a:lnSpc>
                <a:spcPct val="80000"/>
              </a:lnSpc>
              <a:spcBef>
                <a:spcPts val="540"/>
              </a:spcBef>
              <a:buSzPct val="100000"/>
              <a:buFont typeface="Wingdings" charset="2"/>
              <a:buChar char="Ø"/>
            </a:pPr>
            <a:endParaRPr lang="en-US" sz="2400" dirty="0">
              <a:solidFill>
                <a:schemeClr val="dk1"/>
              </a:solidFill>
              <a:latin typeface="Calibri"/>
              <a:ea typeface="Calibri"/>
              <a:cs typeface="Calibri"/>
              <a:sym typeface="Calibri"/>
            </a:endParaRPr>
          </a:p>
          <a:p>
            <a:endParaRPr lang="en-CA" dirty="0"/>
          </a:p>
        </p:txBody>
      </p:sp>
      <p:sp>
        <p:nvSpPr>
          <p:cNvPr id="4" name="Slide Number Placeholder 3">
            <a:extLst>
              <a:ext uri="{FF2B5EF4-FFF2-40B4-BE49-F238E27FC236}">
                <a16:creationId xmlns:a16="http://schemas.microsoft.com/office/drawing/2014/main" id="{F837F0C8-639C-4A1D-91D9-934AA2985C26}"/>
              </a:ext>
            </a:extLst>
          </p:cNvPr>
          <p:cNvSpPr>
            <a:spLocks noGrp="1"/>
          </p:cNvSpPr>
          <p:nvPr>
            <p:ph type="sldNum" idx="12"/>
          </p:nvPr>
        </p:nvSpPr>
        <p:spPr/>
        <p:txBody>
          <a:bodyPr/>
          <a:lstStyle/>
          <a:p>
            <a:pPr marL="0" lvl="0" indent="0">
              <a:spcBef>
                <a:spcPts val="0"/>
              </a:spcBef>
              <a:buSzPct val="25000"/>
              <a:buNone/>
            </a:pPr>
            <a:fld id="{00000000-1234-1234-1234-123412341234}" type="slidenum">
              <a:rPr lang="en-US" smtClean="0"/>
              <a:t>7</a:t>
            </a:fld>
            <a:endParaRPr lang="en-US"/>
          </a:p>
        </p:txBody>
      </p:sp>
    </p:spTree>
    <p:extLst>
      <p:ext uri="{BB962C8B-B14F-4D97-AF65-F5344CB8AC3E}">
        <p14:creationId xmlns:p14="http://schemas.microsoft.com/office/powerpoint/2010/main" val="910203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179511" y="274637"/>
            <a:ext cx="8712899" cy="905234"/>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a:solidFill>
                  <a:schemeClr val="dk1"/>
                </a:solidFill>
                <a:latin typeface="Calibri"/>
                <a:ea typeface="Calibri"/>
                <a:cs typeface="Calibri"/>
                <a:sym typeface="Calibri"/>
              </a:rPr>
              <a:t>The With or Without Principle</a:t>
            </a:r>
          </a:p>
        </p:txBody>
      </p:sp>
      <p:sp>
        <p:nvSpPr>
          <p:cNvPr id="115" name="Shape 115"/>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1000"/>
              </a:spcBef>
              <a:spcAft>
                <a:spcPts val="1000"/>
              </a:spcAft>
              <a:buClr>
                <a:schemeClr val="dk1"/>
              </a:buClr>
              <a:buSzPct val="100000"/>
              <a:buFont typeface="Arial"/>
              <a:buChar char="•"/>
            </a:pPr>
            <a:r>
              <a:rPr lang="en-US" sz="2400" dirty="0">
                <a:solidFill>
                  <a:schemeClr val="dk1"/>
                </a:solidFill>
                <a:latin typeface="Calibri"/>
                <a:ea typeface="Calibri"/>
                <a:cs typeface="Calibri"/>
                <a:sym typeface="Calibri"/>
              </a:rPr>
              <a:t>In doing a BCA of how individuals and firms will respond to new laws we want to use the </a:t>
            </a:r>
            <a:r>
              <a:rPr lang="en-US" sz="2400" b="1" dirty="0">
                <a:solidFill>
                  <a:schemeClr val="dk1"/>
                </a:solidFill>
                <a:latin typeface="Calibri"/>
                <a:ea typeface="Calibri"/>
                <a:cs typeface="Calibri"/>
                <a:sym typeface="Calibri"/>
              </a:rPr>
              <a:t>with/without approach </a:t>
            </a:r>
            <a:r>
              <a:rPr lang="en-US" sz="2400" dirty="0">
                <a:solidFill>
                  <a:schemeClr val="dk1"/>
                </a:solidFill>
                <a:latin typeface="Calibri"/>
                <a:ea typeface="Calibri"/>
                <a:cs typeface="Calibri"/>
                <a:sym typeface="Calibri"/>
              </a:rPr>
              <a:t>and not the before/after approach. </a:t>
            </a:r>
          </a:p>
          <a:p>
            <a:pPr marL="342900" marR="0" lvl="0" indent="-342900" algn="l" rtl="0">
              <a:lnSpc>
                <a:spcPct val="90000"/>
              </a:lnSpc>
              <a:spcBef>
                <a:spcPts val="1000"/>
              </a:spcBef>
              <a:spcAft>
                <a:spcPts val="1000"/>
              </a:spcAft>
              <a:buClr>
                <a:schemeClr val="dk1"/>
              </a:buClr>
              <a:buSzPct val="100000"/>
              <a:buFont typeface="Calibri"/>
              <a:buChar char="•"/>
            </a:pPr>
            <a:r>
              <a:rPr lang="en-US" sz="2400" dirty="0">
                <a:solidFill>
                  <a:schemeClr val="dk1"/>
                </a:solidFill>
                <a:latin typeface="Calibri"/>
                <a:ea typeface="Calibri"/>
                <a:cs typeface="Calibri"/>
                <a:sym typeface="Calibri"/>
              </a:rPr>
              <a:t>We want to estimate the differences in cost polluters will have to pay </a:t>
            </a:r>
            <a:r>
              <a:rPr lang="en-US" sz="2400" u="sng" dirty="0">
                <a:solidFill>
                  <a:schemeClr val="dk1"/>
                </a:solidFill>
                <a:latin typeface="Calibri"/>
                <a:ea typeface="Calibri"/>
                <a:cs typeface="Calibri"/>
                <a:sym typeface="Calibri"/>
              </a:rPr>
              <a:t>with the new laws </a:t>
            </a:r>
            <a:r>
              <a:rPr lang="en-US" sz="2400" dirty="0">
                <a:solidFill>
                  <a:schemeClr val="dk1"/>
                </a:solidFill>
                <a:latin typeface="Calibri"/>
                <a:ea typeface="Calibri"/>
                <a:cs typeface="Calibri"/>
                <a:sym typeface="Calibri"/>
              </a:rPr>
              <a:t>compared to their costs in the </a:t>
            </a:r>
            <a:r>
              <a:rPr lang="en-US" sz="2400" u="sng" dirty="0">
                <a:solidFill>
                  <a:schemeClr val="dk1"/>
                </a:solidFill>
                <a:latin typeface="Calibri"/>
                <a:ea typeface="Calibri"/>
                <a:cs typeface="Calibri"/>
                <a:sym typeface="Calibri"/>
              </a:rPr>
              <a:t>absence of new laws</a:t>
            </a:r>
            <a:r>
              <a:rPr lang="en-US" sz="2400" dirty="0">
                <a:solidFill>
                  <a:schemeClr val="dk1"/>
                </a:solidFill>
                <a:latin typeface="Calibri"/>
                <a:ea typeface="Calibri"/>
                <a:cs typeface="Calibri"/>
                <a:sym typeface="Calibri"/>
              </a:rPr>
              <a:t>. </a:t>
            </a:r>
          </a:p>
          <a:p>
            <a:pPr marL="342900" marR="0" lvl="0" indent="-342900" algn="l" rtl="0">
              <a:lnSpc>
                <a:spcPct val="90000"/>
              </a:lnSpc>
              <a:spcBef>
                <a:spcPts val="1000"/>
              </a:spcBef>
              <a:spcAft>
                <a:spcPts val="1000"/>
              </a:spcAft>
              <a:buClr>
                <a:schemeClr val="dk1"/>
              </a:buClr>
              <a:buSzPct val="100000"/>
              <a:buFont typeface="Calibri"/>
              <a:buChar char="•"/>
            </a:pPr>
            <a:r>
              <a:rPr lang="en-US" sz="2400" dirty="0">
                <a:solidFill>
                  <a:schemeClr val="dk1"/>
                </a:solidFill>
                <a:latin typeface="Calibri"/>
                <a:ea typeface="Calibri"/>
                <a:cs typeface="Calibri"/>
                <a:sym typeface="Calibri"/>
              </a:rPr>
              <a:t>For example, if a firm currently pays $100 before a new law. With the new law the costs to a company may be $150, but future costs without it would have been $120 if the law was not changed. What would be the cost of the new law?</a:t>
            </a:r>
          </a:p>
          <a:p>
            <a:pPr marL="342900" marR="0" lvl="0" indent="-342900" algn="l" rtl="0">
              <a:lnSpc>
                <a:spcPct val="90000"/>
              </a:lnSpc>
              <a:spcBef>
                <a:spcPts val="1000"/>
              </a:spcBef>
              <a:spcAft>
                <a:spcPts val="1000"/>
              </a:spcAft>
              <a:buClr>
                <a:schemeClr val="dk1"/>
              </a:buClr>
              <a:buSzPct val="100000"/>
              <a:buFont typeface="Calibri"/>
              <a:buChar char="•"/>
            </a:pPr>
            <a:r>
              <a:rPr lang="en-US" sz="2400" dirty="0">
                <a:solidFill>
                  <a:schemeClr val="dk1"/>
                </a:solidFill>
                <a:latin typeface="Calibri"/>
                <a:ea typeface="Calibri"/>
                <a:cs typeface="Calibri"/>
                <a:sym typeface="Calibri"/>
              </a:rPr>
              <a:t>The cost of the new law is $30 not $50. </a:t>
            </a:r>
          </a:p>
        </p:txBody>
      </p:sp>
      <p:sp>
        <p:nvSpPr>
          <p:cNvPr id="116" name="Shape 116"/>
          <p:cNvSpPr txBox="1"/>
          <p:nvPr/>
        </p:nvSpPr>
        <p:spPr>
          <a:xfrm>
            <a:off x="539552" y="6237312"/>
            <a:ext cx="20162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LO2</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3B079-FDDE-46E8-963E-6EB96C25F6B9}"/>
              </a:ext>
            </a:extLst>
          </p:cNvPr>
          <p:cNvSpPr>
            <a:spLocks noGrp="1"/>
          </p:cNvSpPr>
          <p:nvPr>
            <p:ph type="title"/>
          </p:nvPr>
        </p:nvSpPr>
        <p:spPr/>
        <p:txBody>
          <a:bodyPr/>
          <a:lstStyle/>
          <a:p>
            <a:r>
              <a:rPr lang="en-CA" sz="3200" dirty="0"/>
              <a:t>A small quiz</a:t>
            </a:r>
          </a:p>
        </p:txBody>
      </p:sp>
      <p:sp>
        <p:nvSpPr>
          <p:cNvPr id="3" name="Text Placeholder 2">
            <a:extLst>
              <a:ext uri="{FF2B5EF4-FFF2-40B4-BE49-F238E27FC236}">
                <a16:creationId xmlns:a16="http://schemas.microsoft.com/office/drawing/2014/main" id="{25F87594-6B29-4FC8-94BD-B80296A76EF7}"/>
              </a:ext>
            </a:extLst>
          </p:cNvPr>
          <p:cNvSpPr>
            <a:spLocks noGrp="1"/>
          </p:cNvSpPr>
          <p:nvPr>
            <p:ph type="body" idx="1"/>
          </p:nvPr>
        </p:nvSpPr>
        <p:spPr/>
        <p:txBody>
          <a:bodyPr/>
          <a:lstStyle/>
          <a:p>
            <a:r>
              <a:rPr lang="en-CA" sz="2400" dirty="0"/>
              <a:t>Socrative.com</a:t>
            </a:r>
          </a:p>
          <a:p>
            <a:r>
              <a:rPr lang="en-CA" sz="2400" dirty="0"/>
              <a:t>Room: 814957</a:t>
            </a:r>
          </a:p>
        </p:txBody>
      </p:sp>
      <p:sp>
        <p:nvSpPr>
          <p:cNvPr id="4" name="Slide Number Placeholder 3">
            <a:extLst>
              <a:ext uri="{FF2B5EF4-FFF2-40B4-BE49-F238E27FC236}">
                <a16:creationId xmlns:a16="http://schemas.microsoft.com/office/drawing/2014/main" id="{6013B939-2BD7-440F-8640-69CA2736E77B}"/>
              </a:ext>
            </a:extLst>
          </p:cNvPr>
          <p:cNvSpPr>
            <a:spLocks noGrp="1"/>
          </p:cNvSpPr>
          <p:nvPr>
            <p:ph type="sldNum" idx="12"/>
          </p:nvPr>
        </p:nvSpPr>
        <p:spPr/>
        <p:txBody>
          <a:bodyPr/>
          <a:lstStyle/>
          <a:p>
            <a:pPr marL="0" lvl="0" indent="0">
              <a:spcBef>
                <a:spcPts val="0"/>
              </a:spcBef>
              <a:buSzPct val="25000"/>
              <a:buNone/>
            </a:pPr>
            <a:fld id="{00000000-1234-1234-1234-123412341234}" type="slidenum">
              <a:rPr lang="en-US" smtClean="0"/>
              <a:t>9</a:t>
            </a:fld>
            <a:endParaRPr lang="en-US"/>
          </a:p>
        </p:txBody>
      </p:sp>
    </p:spTree>
    <p:extLst>
      <p:ext uri="{BB962C8B-B14F-4D97-AF65-F5344CB8AC3E}">
        <p14:creationId xmlns:p14="http://schemas.microsoft.com/office/powerpoint/2010/main" val="356715659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8322</TotalTime>
  <Words>1413</Words>
  <Application>Microsoft Office PowerPoint</Application>
  <PresentationFormat>On-screen Show (4:3)</PresentationFormat>
  <Paragraphs>107</Paragraphs>
  <Slides>21</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Wingdings</vt:lpstr>
      <vt:lpstr>Office Theme</vt:lpstr>
      <vt:lpstr>PowerPoint Presentation</vt:lpstr>
      <vt:lpstr>Learning Objectives</vt:lpstr>
      <vt:lpstr>What are Opportunity Costs?</vt:lpstr>
      <vt:lpstr>What are Opportunity Costs?</vt:lpstr>
      <vt:lpstr>Opportunity Costs and  Environmental Regulation</vt:lpstr>
      <vt:lpstr>What is it about?</vt:lpstr>
      <vt:lpstr>Opportunity Costs and  Environmental Regulation</vt:lpstr>
      <vt:lpstr>The With or Without Principle</vt:lpstr>
      <vt:lpstr>A small quiz</vt:lpstr>
      <vt:lpstr>Social and Private Marginal Costs</vt:lpstr>
      <vt:lpstr>Example: Costs of Regulation</vt:lpstr>
      <vt:lpstr>Group Discussion Questions: The Cost of Environmental Regulation</vt:lpstr>
      <vt:lpstr>Example: Reduced Pesticide Use in an Apple Orchard</vt:lpstr>
      <vt:lpstr>Practice Exercise</vt:lpstr>
      <vt:lpstr>Changing Social Costs</vt:lpstr>
      <vt:lpstr>The Incidence of Costs Changes</vt:lpstr>
      <vt:lpstr>Figure 8-1</vt:lpstr>
      <vt:lpstr>Figure 8-1</vt:lpstr>
      <vt:lpstr>Tax incidence</vt:lpstr>
      <vt:lpstr>Practice Exercise</vt:lpstr>
      <vt:lpstr>Chapter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Catto, Erin</dc:creator>
  <cp:lastModifiedBy>Bolor Narankhuu</cp:lastModifiedBy>
  <cp:revision>50</cp:revision>
  <dcterms:modified xsi:type="dcterms:W3CDTF">2018-11-01T17:00:20Z</dcterms:modified>
</cp:coreProperties>
</file>