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9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740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766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9378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588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839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805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20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74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033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5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543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13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4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1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54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DAE0C0-3511-4331-9363-F25A9AC31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42F2F99-D7A8-4075-822C-2E1707E58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AB8FCE0-59BB-4DCE-B4CB-8E93EF08E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74" y="550655"/>
            <a:ext cx="10364452" cy="3690466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1B7A3E4B-2CB0-7514-3421-130BB175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81" y="755314"/>
            <a:ext cx="4934056" cy="3281147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5" name="Picture 4" descr="Abstract smoke background">
            <a:extLst>
              <a:ext uri="{FF2B5EF4-FFF2-40B4-BE49-F238E27FC236}">
                <a16:creationId xmlns:a16="http://schemas.microsoft.com/office/drawing/2014/main" id="{509156B0-E2A9-9989-2EA3-966766EB5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864" y="754455"/>
            <a:ext cx="4936638" cy="3282864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C1E437-EDA1-4EFD-BE92-21700A00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BEB80C-3844-420E-9CDC-24AF83BEA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64929D-57E6-A998-A59D-41B58D905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210" y="4386898"/>
            <a:ext cx="10916365" cy="1137554"/>
          </a:xfrm>
        </p:spPr>
        <p:txBody>
          <a:bodyPr>
            <a:normAutofit/>
          </a:bodyPr>
          <a:lstStyle/>
          <a:p>
            <a:r>
              <a:rPr lang="en-US" sz="3700" dirty="0">
                <a:latin typeface="Amasis MT Pro Black" panose="020B0604020202020204" pitchFamily="18" charset="0"/>
              </a:rPr>
              <a:t>Proiect1</a:t>
            </a:r>
            <a:br>
              <a:rPr lang="en-US" sz="3700" dirty="0">
                <a:latin typeface="Amasis MT Pro Black" panose="020B0604020202020204" pitchFamily="18" charset="0"/>
              </a:rPr>
            </a:br>
            <a:r>
              <a:rPr lang="en-US" sz="3700" dirty="0" err="1">
                <a:latin typeface="Amasis MT Pro Black" panose="020B0604020202020204" pitchFamily="18" charset="0"/>
              </a:rPr>
              <a:t>Structuri</a:t>
            </a:r>
            <a:r>
              <a:rPr lang="en-US" sz="3700" dirty="0">
                <a:latin typeface="Amasis MT Pro Black" panose="020B0604020202020204" pitchFamily="18" charset="0"/>
              </a:rPr>
              <a:t> de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CC4EB-60C0-C8F9-0DB2-01738F72F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210" y="5539160"/>
            <a:ext cx="10916365" cy="10528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Prezentare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realizat</a:t>
            </a:r>
            <a:r>
              <a:rPr lang="ro-RO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ă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de: Bobic Teona-Christiana</a:t>
            </a:r>
          </a:p>
          <a:p>
            <a:pPr>
              <a:lnSpc>
                <a:spcPct val="110000"/>
              </a:lnSpc>
            </a:pP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Grupa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134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https://github.com/TeonaB/Data-Structures/tree/main/FirstProject</a:t>
            </a:r>
          </a:p>
        </p:txBody>
      </p:sp>
    </p:spTree>
    <p:extLst>
      <p:ext uri="{BB962C8B-B14F-4D97-AF65-F5344CB8AC3E}">
        <p14:creationId xmlns:p14="http://schemas.microsoft.com/office/powerpoint/2010/main" val="43990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F1C1-6627-B623-8389-E7E15AE2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4187"/>
            <a:ext cx="10364451" cy="1596177"/>
          </a:xfrm>
        </p:spPr>
        <p:txBody>
          <a:bodyPr/>
          <a:lstStyle/>
          <a:p>
            <a:r>
              <a:rPr lang="en-US" dirty="0"/>
              <a:t>Counting Sort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AB808B-9BF6-2F86-29C1-ECCA1A64C2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51" y="2048439"/>
            <a:ext cx="4964221" cy="3317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2D9B6-661D-68F9-318C-0272A05EF977}"/>
              </a:ext>
            </a:extLst>
          </p:cNvPr>
          <p:cNvSpPr txBox="1"/>
          <p:nvPr/>
        </p:nvSpPr>
        <p:spPr>
          <a:xfrm>
            <a:off x="775228" y="1870364"/>
            <a:ext cx="5182226" cy="429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cap="all" dirty="0">
                <a:latin typeface="Söhne"/>
              </a:rPr>
              <a:t>Counting sort </a:t>
            </a:r>
            <a:r>
              <a:rPr lang="en-US" sz="1100" cap="all" dirty="0" err="1">
                <a:latin typeface="Söhne"/>
              </a:rPr>
              <a:t>este</a:t>
            </a:r>
            <a:r>
              <a:rPr lang="en-US" sz="1100" cap="all" dirty="0">
                <a:latin typeface="Söhne"/>
              </a:rPr>
              <a:t> un </a:t>
            </a:r>
            <a:r>
              <a:rPr lang="en-US" sz="1100" cap="all" dirty="0" err="1">
                <a:latin typeface="Söhne"/>
              </a:rPr>
              <a:t>algoritm</a:t>
            </a:r>
            <a:r>
              <a:rPr lang="en-US" sz="1100" cap="all" dirty="0">
                <a:latin typeface="Söhne"/>
              </a:rPr>
              <a:t> de </a:t>
            </a:r>
            <a:r>
              <a:rPr lang="en-US" sz="1100" cap="all" dirty="0" err="1">
                <a:latin typeface="Söhne"/>
              </a:rPr>
              <a:t>sortare</a:t>
            </a:r>
            <a:r>
              <a:rPr lang="en-US" sz="1100" cap="all" dirty="0">
                <a:latin typeface="Söhne"/>
              </a:rPr>
              <a:t> care </a:t>
            </a:r>
            <a:r>
              <a:rPr lang="en-US" sz="1100" cap="all" dirty="0" err="1">
                <a:latin typeface="Söhne"/>
              </a:rPr>
              <a:t>folosește</a:t>
            </a:r>
            <a:r>
              <a:rPr lang="en-US" sz="1100" cap="all" dirty="0">
                <a:latin typeface="Söhne"/>
              </a:rPr>
              <a:t> un vector de </a:t>
            </a:r>
            <a:r>
              <a:rPr lang="en-US" sz="1100" cap="all" dirty="0" err="1">
                <a:latin typeface="Söhne"/>
              </a:rPr>
              <a:t>frecvență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pentru</a:t>
            </a:r>
            <a:r>
              <a:rPr lang="en-US" sz="1100" cap="all" dirty="0">
                <a:latin typeface="Söhne"/>
              </a:rPr>
              <a:t> a </a:t>
            </a:r>
            <a:r>
              <a:rPr lang="en-US" sz="1100" cap="all" dirty="0" err="1">
                <a:latin typeface="Söhne"/>
              </a:rPr>
              <a:t>număra</a:t>
            </a:r>
            <a:r>
              <a:rPr lang="en-US" sz="1100" cap="all" dirty="0">
                <a:latin typeface="Söhne"/>
              </a:rPr>
              <a:t> de </a:t>
            </a:r>
            <a:r>
              <a:rPr lang="en-US" sz="1100" cap="all" dirty="0" err="1">
                <a:latin typeface="Söhne"/>
              </a:rPr>
              <a:t>câte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ori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apare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fiecare</a:t>
            </a:r>
            <a:r>
              <a:rPr lang="en-US" sz="1100" cap="all" dirty="0">
                <a:latin typeface="Söhne"/>
              </a:rPr>
              <a:t> element </a:t>
            </a:r>
            <a:r>
              <a:rPr lang="en-US" sz="1100" cap="all" dirty="0" err="1">
                <a:latin typeface="Söhne"/>
              </a:rPr>
              <a:t>într</a:t>
            </a:r>
            <a:r>
              <a:rPr lang="en-US" sz="1100" cap="all" dirty="0">
                <a:latin typeface="Söhne"/>
              </a:rPr>
              <a:t>-un </a:t>
            </a:r>
            <a:r>
              <a:rPr lang="en-US" sz="1100" cap="all" dirty="0" err="1">
                <a:latin typeface="Söhne"/>
              </a:rPr>
              <a:t>șir</a:t>
            </a:r>
            <a:r>
              <a:rPr lang="en-US" sz="1100" cap="all" dirty="0">
                <a:latin typeface="Söhne"/>
              </a:rPr>
              <a:t> de </a:t>
            </a:r>
            <a:r>
              <a:rPr lang="en-US" sz="1100" cap="all" dirty="0" err="1">
                <a:latin typeface="Söhne"/>
              </a:rPr>
              <a:t>intrare</a:t>
            </a:r>
            <a:r>
              <a:rPr lang="en-US" sz="1100" cap="all" dirty="0">
                <a:latin typeface="Söhne"/>
              </a:rPr>
              <a:t>. Mai precis, </a:t>
            </a:r>
            <a:r>
              <a:rPr lang="en-US" sz="1100" cap="all" dirty="0" err="1">
                <a:latin typeface="Söhne"/>
              </a:rPr>
              <a:t>algoritmul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trece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prin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fiecare</a:t>
            </a:r>
            <a:r>
              <a:rPr lang="en-US" sz="1100" cap="all" dirty="0">
                <a:latin typeface="Söhne"/>
              </a:rPr>
              <a:t> element al </a:t>
            </a:r>
            <a:r>
              <a:rPr lang="en-US" sz="1100" cap="all" dirty="0" err="1">
                <a:latin typeface="Söhne"/>
              </a:rPr>
              <a:t>șirului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și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numără</a:t>
            </a:r>
            <a:r>
              <a:rPr lang="en-US" sz="1100" cap="all" dirty="0">
                <a:latin typeface="Söhne"/>
              </a:rPr>
              <a:t> de </a:t>
            </a:r>
            <a:r>
              <a:rPr lang="en-US" sz="1100" cap="all" dirty="0" err="1">
                <a:latin typeface="Söhne"/>
              </a:rPr>
              <a:t>câte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ori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apare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fiecare</a:t>
            </a:r>
            <a:r>
              <a:rPr lang="en-US" sz="1100" cap="all" dirty="0">
                <a:latin typeface="Söhne"/>
              </a:rPr>
              <a:t> element distinct. </a:t>
            </a:r>
            <a:r>
              <a:rPr lang="en-US" sz="1100" cap="all" dirty="0" err="1">
                <a:latin typeface="Söhne"/>
              </a:rPr>
              <a:t>Apoi</a:t>
            </a:r>
            <a:r>
              <a:rPr lang="en-US" sz="1100" cap="all" dirty="0">
                <a:latin typeface="Söhne"/>
              </a:rPr>
              <a:t>, </a:t>
            </a:r>
            <a:r>
              <a:rPr lang="en-US" sz="1100" cap="all" dirty="0" err="1">
                <a:latin typeface="Söhne"/>
              </a:rPr>
              <a:t>construiește</a:t>
            </a:r>
            <a:r>
              <a:rPr lang="en-US" sz="1100" cap="all" dirty="0">
                <a:latin typeface="Söhne"/>
              </a:rPr>
              <a:t> un vector auxiliar care </a:t>
            </a:r>
            <a:r>
              <a:rPr lang="en-US" sz="1100" cap="all" dirty="0" err="1">
                <a:latin typeface="Söhne"/>
              </a:rPr>
              <a:t>va</a:t>
            </a:r>
            <a:r>
              <a:rPr lang="en-US" sz="1100" cap="all" dirty="0">
                <a:latin typeface="Söhne"/>
              </a:rPr>
              <a:t> fi </a:t>
            </a:r>
            <a:r>
              <a:rPr lang="en-US" sz="1100" cap="all" dirty="0" err="1">
                <a:latin typeface="Söhne"/>
              </a:rPr>
              <a:t>folosit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pentru</a:t>
            </a:r>
            <a:r>
              <a:rPr lang="en-US" sz="1100" cap="all" dirty="0">
                <a:latin typeface="Söhne"/>
              </a:rPr>
              <a:t> a </a:t>
            </a:r>
            <a:r>
              <a:rPr lang="en-US" sz="1100" cap="all" dirty="0" err="1">
                <a:latin typeface="Söhne"/>
              </a:rPr>
              <a:t>reprezenta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pozi</a:t>
            </a:r>
            <a:r>
              <a:rPr lang="ro-RO" sz="1100" cap="all" dirty="0">
                <a:latin typeface="Söhne"/>
              </a:rPr>
              <a:t>ț</a:t>
            </a:r>
            <a:r>
              <a:rPr lang="en-US" sz="1100" cap="all" dirty="0" err="1">
                <a:latin typeface="Söhne"/>
              </a:rPr>
              <a:t>ia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fiecărui</a:t>
            </a:r>
            <a:r>
              <a:rPr lang="en-US" sz="1100" cap="all" dirty="0">
                <a:latin typeface="Söhne"/>
              </a:rPr>
              <a:t> element </a:t>
            </a:r>
            <a:r>
              <a:rPr lang="en-US" sz="1100" cap="all" dirty="0" err="1">
                <a:latin typeface="Söhne"/>
              </a:rPr>
              <a:t>în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șirul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sortat</a:t>
            </a:r>
            <a:r>
              <a:rPr lang="en-US" sz="1100" cap="all" dirty="0">
                <a:latin typeface="Söhne"/>
              </a:rPr>
              <a:t>.</a:t>
            </a:r>
          </a:p>
          <a:p>
            <a:pPr marL="228600" indent="-228600" algn="just" defTabSz="91440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cap="all" dirty="0" err="1">
                <a:latin typeface="Söhne"/>
              </a:rPr>
              <a:t>Complexitatea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timp</a:t>
            </a:r>
            <a:r>
              <a:rPr lang="en-US" sz="1100" cap="all" dirty="0">
                <a:latin typeface="Söhne"/>
              </a:rPr>
              <a:t> a </a:t>
            </a:r>
            <a:r>
              <a:rPr lang="en-US" sz="1100" cap="all" dirty="0" err="1">
                <a:latin typeface="Söhne"/>
              </a:rPr>
              <a:t>algoritmului</a:t>
            </a:r>
            <a:r>
              <a:rPr lang="en-US" sz="1100" cap="all" dirty="0">
                <a:latin typeface="Söhne"/>
              </a:rPr>
              <a:t> de </a:t>
            </a:r>
            <a:r>
              <a:rPr lang="en-US" sz="1100" cap="all" dirty="0" err="1">
                <a:latin typeface="Söhne"/>
              </a:rPr>
              <a:t>sortare</a:t>
            </a:r>
            <a:r>
              <a:rPr lang="en-US" sz="1100" cap="all" dirty="0">
                <a:latin typeface="Söhne"/>
              </a:rPr>
              <a:t> Counting Sort </a:t>
            </a:r>
            <a:r>
              <a:rPr lang="en-US" sz="1100" cap="all" dirty="0" err="1">
                <a:latin typeface="Söhne"/>
              </a:rPr>
              <a:t>este</a:t>
            </a:r>
            <a:r>
              <a:rPr lang="en-US" sz="1100" cap="all" dirty="0">
                <a:latin typeface="Söhne"/>
              </a:rPr>
              <a:t> de O(</a:t>
            </a:r>
            <a:r>
              <a:rPr lang="en-US" sz="1100" cap="all" dirty="0" err="1">
                <a:latin typeface="Söhne"/>
              </a:rPr>
              <a:t>n+k</a:t>
            </a:r>
            <a:r>
              <a:rPr lang="en-US" sz="1100" cap="all" dirty="0">
                <a:latin typeface="Söhne"/>
              </a:rPr>
              <a:t>), </a:t>
            </a:r>
            <a:r>
              <a:rPr lang="en-US" sz="1100" cap="all" dirty="0" err="1">
                <a:latin typeface="Söhne"/>
              </a:rPr>
              <a:t>unde</a:t>
            </a:r>
            <a:r>
              <a:rPr lang="en-US" sz="1100" cap="all" dirty="0">
                <a:latin typeface="Söhne"/>
              </a:rPr>
              <a:t> n </a:t>
            </a:r>
            <a:r>
              <a:rPr lang="en-US" sz="1100" cap="all" dirty="0" err="1">
                <a:latin typeface="Söhne"/>
              </a:rPr>
              <a:t>reprezintă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numărul</a:t>
            </a:r>
            <a:r>
              <a:rPr lang="en-US" sz="1100" cap="all" dirty="0">
                <a:latin typeface="Söhne"/>
              </a:rPr>
              <a:t> de </a:t>
            </a:r>
            <a:r>
              <a:rPr lang="en-US" sz="1100" cap="all" dirty="0" err="1">
                <a:latin typeface="Söhne"/>
              </a:rPr>
              <a:t>elemente</a:t>
            </a:r>
            <a:r>
              <a:rPr lang="en-US" sz="1100" cap="all" dirty="0">
                <a:latin typeface="Söhne"/>
              </a:rPr>
              <a:t> din </a:t>
            </a:r>
            <a:r>
              <a:rPr lang="en-US" sz="1100" cap="all" dirty="0" err="1">
                <a:latin typeface="Söhne"/>
              </a:rPr>
              <a:t>șirul</a:t>
            </a:r>
            <a:r>
              <a:rPr lang="en-US" sz="1100" cap="all" dirty="0">
                <a:latin typeface="Söhne"/>
              </a:rPr>
              <a:t> de </a:t>
            </a:r>
            <a:r>
              <a:rPr lang="en-US" sz="1100" cap="all" dirty="0" err="1">
                <a:latin typeface="Söhne"/>
              </a:rPr>
              <a:t>intrare</a:t>
            </a:r>
            <a:r>
              <a:rPr lang="en-US" sz="1100" cap="all" dirty="0">
                <a:latin typeface="Söhne"/>
              </a:rPr>
              <a:t>, </a:t>
            </a:r>
            <a:r>
              <a:rPr lang="en-US" sz="1100" cap="all" dirty="0" err="1">
                <a:latin typeface="Söhne"/>
              </a:rPr>
              <a:t>iar</a:t>
            </a:r>
            <a:r>
              <a:rPr lang="en-US" sz="1100" cap="all" dirty="0">
                <a:latin typeface="Söhne"/>
              </a:rPr>
              <a:t> k </a:t>
            </a:r>
            <a:r>
              <a:rPr lang="en-US" sz="1100" cap="all" dirty="0" err="1">
                <a:latin typeface="Söhne"/>
              </a:rPr>
              <a:t>reprezintă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valoarea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maximă</a:t>
            </a:r>
            <a:r>
              <a:rPr lang="en-US" sz="1100" cap="all" dirty="0">
                <a:latin typeface="Söhne"/>
              </a:rPr>
              <a:t> a </a:t>
            </a:r>
            <a:r>
              <a:rPr lang="en-US" sz="1100" cap="all" dirty="0" err="1">
                <a:latin typeface="Söhne"/>
              </a:rPr>
              <a:t>elementelor</a:t>
            </a:r>
            <a:r>
              <a:rPr lang="en-US" sz="1100" cap="all" dirty="0">
                <a:latin typeface="Söhne"/>
              </a:rPr>
              <a:t> din </a:t>
            </a:r>
            <a:r>
              <a:rPr lang="en-US" sz="1100" cap="all" dirty="0" err="1">
                <a:latin typeface="Söhne"/>
              </a:rPr>
              <a:t>șirul</a:t>
            </a:r>
            <a:r>
              <a:rPr lang="en-US" sz="1100" cap="all" dirty="0">
                <a:latin typeface="Söhne"/>
              </a:rPr>
              <a:t> de </a:t>
            </a:r>
            <a:r>
              <a:rPr lang="en-US" sz="1100" cap="all" dirty="0" err="1">
                <a:latin typeface="Söhne"/>
              </a:rPr>
              <a:t>intrare</a:t>
            </a:r>
            <a:r>
              <a:rPr lang="en-US" sz="1100" cap="all" dirty="0">
                <a:latin typeface="Söhne"/>
              </a:rPr>
              <a:t>. Deci, </a:t>
            </a:r>
            <a:r>
              <a:rPr lang="en-US" sz="1100" cap="all" dirty="0" err="1">
                <a:latin typeface="Söhne"/>
              </a:rPr>
              <a:t>complexitatea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timpului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este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liniară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în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funcție</a:t>
            </a:r>
            <a:r>
              <a:rPr lang="en-US" sz="1100" cap="all" dirty="0">
                <a:latin typeface="Söhne"/>
              </a:rPr>
              <a:t> de </a:t>
            </a:r>
            <a:r>
              <a:rPr lang="en-US" sz="1100" cap="all" dirty="0" err="1">
                <a:latin typeface="Söhne"/>
              </a:rPr>
              <a:t>dimensiunea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șirului</a:t>
            </a:r>
            <a:r>
              <a:rPr lang="en-US" sz="1100" cap="all" dirty="0">
                <a:latin typeface="Söhne"/>
              </a:rPr>
              <a:t> de </a:t>
            </a:r>
            <a:r>
              <a:rPr lang="en-US" sz="1100" cap="all" dirty="0" err="1">
                <a:latin typeface="Söhne"/>
              </a:rPr>
              <a:t>intrare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și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valoarea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maximă</a:t>
            </a:r>
            <a:r>
              <a:rPr lang="en-US" sz="1100" cap="all" dirty="0">
                <a:latin typeface="Söhne"/>
              </a:rPr>
              <a:t> a </a:t>
            </a:r>
            <a:r>
              <a:rPr lang="en-US" sz="1100" cap="all" dirty="0" err="1">
                <a:latin typeface="Söhne"/>
              </a:rPr>
              <a:t>elementelor</a:t>
            </a:r>
            <a:r>
              <a:rPr lang="en-US" sz="1100" cap="all" dirty="0">
                <a:latin typeface="Söhne"/>
              </a:rPr>
              <a:t> din </a:t>
            </a:r>
            <a:r>
              <a:rPr lang="en-US" sz="1100" cap="all" dirty="0" err="1">
                <a:latin typeface="Söhne"/>
              </a:rPr>
              <a:t>șir</a:t>
            </a:r>
            <a:r>
              <a:rPr lang="en-US" sz="1100" cap="all" dirty="0">
                <a:latin typeface="Söhne"/>
              </a:rPr>
              <a:t>.</a:t>
            </a:r>
          </a:p>
          <a:p>
            <a:pPr marL="228600" indent="-228600" algn="just" defTabSz="91440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cap="all" dirty="0">
                <a:latin typeface="Söhne"/>
              </a:rPr>
              <a:t>De </a:t>
            </a:r>
            <a:r>
              <a:rPr lang="en-US" sz="1100" cap="all" dirty="0" err="1">
                <a:latin typeface="Söhne"/>
              </a:rPr>
              <a:t>asemenea</a:t>
            </a:r>
            <a:r>
              <a:rPr lang="en-US" sz="1100" cap="all" dirty="0">
                <a:latin typeface="Söhne"/>
              </a:rPr>
              <a:t>, </a:t>
            </a:r>
            <a:r>
              <a:rPr lang="en-US" sz="1100" cap="all" dirty="0" err="1">
                <a:latin typeface="Söhne"/>
              </a:rPr>
              <a:t>este</a:t>
            </a:r>
            <a:r>
              <a:rPr lang="en-US" sz="1100" cap="all" dirty="0">
                <a:latin typeface="Söhne"/>
              </a:rPr>
              <a:t> important </a:t>
            </a:r>
            <a:r>
              <a:rPr lang="en-US" sz="1100" cap="all" dirty="0" err="1">
                <a:latin typeface="Söhne"/>
              </a:rPr>
              <a:t>să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reținem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că</a:t>
            </a:r>
            <a:r>
              <a:rPr lang="en-US" sz="1100" cap="all" dirty="0">
                <a:latin typeface="Söhne"/>
              </a:rPr>
              <a:t> Counting Sort </a:t>
            </a:r>
            <a:r>
              <a:rPr lang="en-US" sz="1100" cap="all" dirty="0" err="1">
                <a:latin typeface="Söhne"/>
              </a:rPr>
              <a:t>este</a:t>
            </a:r>
            <a:r>
              <a:rPr lang="en-US" sz="1100" cap="all" dirty="0">
                <a:latin typeface="Söhne"/>
              </a:rPr>
              <a:t> un </a:t>
            </a:r>
            <a:r>
              <a:rPr lang="en-US" sz="1100" cap="all" dirty="0" err="1">
                <a:latin typeface="Söhne"/>
              </a:rPr>
              <a:t>algoritm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stabil</a:t>
            </a:r>
            <a:r>
              <a:rPr lang="en-US" sz="1100" cap="all" dirty="0">
                <a:latin typeface="Söhne"/>
              </a:rPr>
              <a:t> de </a:t>
            </a:r>
            <a:r>
              <a:rPr lang="en-US" sz="1100" cap="all" dirty="0" err="1">
                <a:latin typeface="Söhne"/>
              </a:rPr>
              <a:t>sortare</a:t>
            </a:r>
            <a:r>
              <a:rPr lang="en-US" sz="1100" cap="all" dirty="0">
                <a:latin typeface="Söhne"/>
              </a:rPr>
              <a:t>, </a:t>
            </a:r>
            <a:r>
              <a:rPr lang="en-US" sz="1100" cap="all" dirty="0" err="1">
                <a:latin typeface="Söhne"/>
              </a:rPr>
              <a:t>ceea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ce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înseamnă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că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păstrează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ordinea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relativă</a:t>
            </a:r>
            <a:r>
              <a:rPr lang="en-US" sz="1100" cap="all" dirty="0">
                <a:latin typeface="Söhne"/>
              </a:rPr>
              <a:t> a </a:t>
            </a:r>
            <a:r>
              <a:rPr lang="en-US" sz="1100" cap="all" dirty="0" err="1">
                <a:latin typeface="Söhne"/>
              </a:rPr>
              <a:t>elementelor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egale</a:t>
            </a:r>
            <a:r>
              <a:rPr lang="en-US" sz="1100" cap="all" dirty="0">
                <a:latin typeface="Söhne"/>
              </a:rPr>
              <a:t>. </a:t>
            </a:r>
          </a:p>
          <a:p>
            <a:pPr marL="228600" indent="-228600" algn="just" defTabSz="91440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cap="all" dirty="0" err="1">
                <a:latin typeface="Söhne"/>
              </a:rPr>
              <a:t>În</a:t>
            </a:r>
            <a:r>
              <a:rPr lang="en-US" sz="1100" cap="all" dirty="0">
                <a:latin typeface="Söhne"/>
              </a:rPr>
              <a:t> general, Counting Sort </a:t>
            </a:r>
            <a:r>
              <a:rPr lang="en-US" sz="1100" cap="all" dirty="0" err="1">
                <a:latin typeface="Söhne"/>
              </a:rPr>
              <a:t>este</a:t>
            </a:r>
            <a:r>
              <a:rPr lang="en-US" sz="1100" cap="all" dirty="0">
                <a:latin typeface="Söhne"/>
              </a:rPr>
              <a:t> un </a:t>
            </a:r>
            <a:r>
              <a:rPr lang="en-US" sz="1100" cap="all" dirty="0" err="1">
                <a:latin typeface="Söhne"/>
              </a:rPr>
              <a:t>algoritm</a:t>
            </a:r>
            <a:r>
              <a:rPr lang="en-US" sz="1100" cap="all" dirty="0">
                <a:latin typeface="Söhne"/>
              </a:rPr>
              <a:t> rapid </a:t>
            </a:r>
            <a:r>
              <a:rPr lang="en-US" sz="1100" cap="all" dirty="0" err="1">
                <a:latin typeface="Söhne"/>
              </a:rPr>
              <a:t>și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eficient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atunci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când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valorile</a:t>
            </a:r>
            <a:r>
              <a:rPr lang="en-US" sz="1100" cap="all" dirty="0">
                <a:latin typeface="Söhne"/>
              </a:rPr>
              <a:t> din </a:t>
            </a:r>
            <a:r>
              <a:rPr lang="en-US" sz="1100" cap="all" dirty="0" err="1">
                <a:latin typeface="Söhne"/>
              </a:rPr>
              <a:t>șir</a:t>
            </a:r>
            <a:r>
              <a:rPr lang="en-US" sz="1100" cap="all" dirty="0">
                <a:latin typeface="Söhne"/>
              </a:rPr>
              <a:t> sunt </a:t>
            </a:r>
            <a:r>
              <a:rPr lang="en-US" sz="1100" cap="all" dirty="0" err="1">
                <a:latin typeface="Söhne"/>
              </a:rPr>
              <a:t>distribuite</a:t>
            </a:r>
            <a:r>
              <a:rPr lang="en-US" sz="1100" cap="all" dirty="0">
                <a:latin typeface="Söhne"/>
              </a:rPr>
              <a:t> uniform </a:t>
            </a:r>
            <a:r>
              <a:rPr lang="en-US" sz="1100" cap="all" dirty="0" err="1">
                <a:latin typeface="Söhne"/>
              </a:rPr>
              <a:t>și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numerele</a:t>
            </a:r>
            <a:r>
              <a:rPr lang="en-US" sz="1100" cap="all" dirty="0">
                <a:latin typeface="Söhne"/>
              </a:rPr>
              <a:t> nu sunt </a:t>
            </a:r>
            <a:r>
              <a:rPr lang="en-US" sz="1100" cap="all" dirty="0" err="1">
                <a:latin typeface="Söhne"/>
              </a:rPr>
              <a:t>prea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mari</a:t>
            </a:r>
            <a:r>
              <a:rPr lang="en-US" sz="1100" cap="all" dirty="0">
                <a:latin typeface="Söhne"/>
              </a:rPr>
              <a:t>, </a:t>
            </a:r>
            <a:r>
              <a:rPr lang="en-US" sz="1100" cap="all" dirty="0" err="1">
                <a:latin typeface="Söhne"/>
              </a:rPr>
              <a:t>dar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poate</a:t>
            </a:r>
            <a:r>
              <a:rPr lang="en-US" sz="1100" cap="all" dirty="0">
                <a:latin typeface="Söhne"/>
              </a:rPr>
              <a:t> fi </a:t>
            </a:r>
            <a:r>
              <a:rPr lang="en-US" sz="1100" cap="all" dirty="0" err="1">
                <a:latin typeface="Söhne"/>
              </a:rPr>
              <a:t>ineficient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atunci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când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valorile</a:t>
            </a:r>
            <a:r>
              <a:rPr lang="en-US" sz="1100" cap="all" dirty="0">
                <a:latin typeface="Söhne"/>
              </a:rPr>
              <a:t> din </a:t>
            </a:r>
            <a:r>
              <a:rPr lang="en-US" sz="1100" cap="all" dirty="0" err="1">
                <a:latin typeface="Söhne"/>
              </a:rPr>
              <a:t>șir</a:t>
            </a:r>
            <a:r>
              <a:rPr lang="en-US" sz="1100" cap="all" dirty="0">
                <a:latin typeface="Söhne"/>
              </a:rPr>
              <a:t> sunt </a:t>
            </a:r>
            <a:r>
              <a:rPr lang="en-US" sz="1100" cap="all" dirty="0" err="1">
                <a:latin typeface="Söhne"/>
              </a:rPr>
              <a:t>distribuite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neuniform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sau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numerele</a:t>
            </a:r>
            <a:r>
              <a:rPr lang="en-US" sz="1100" cap="all" dirty="0">
                <a:latin typeface="Söhne"/>
              </a:rPr>
              <a:t> sunt </a:t>
            </a:r>
            <a:r>
              <a:rPr lang="en-US" sz="1100" cap="all" dirty="0" err="1">
                <a:latin typeface="Söhne"/>
              </a:rPr>
              <a:t>prea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mari</a:t>
            </a:r>
            <a:r>
              <a:rPr lang="en-US" sz="1100" cap="all" dirty="0">
                <a:latin typeface="Söhne"/>
              </a:rPr>
              <a:t>, </a:t>
            </a:r>
            <a:r>
              <a:rPr lang="en-US" sz="1100" cap="all" dirty="0" err="1">
                <a:latin typeface="Söhne"/>
              </a:rPr>
              <a:t>deoarece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va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trebui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să</a:t>
            </a:r>
            <a:r>
              <a:rPr lang="en-US" sz="1100" cap="all" dirty="0">
                <a:latin typeface="Söhne"/>
              </a:rPr>
              <a:t> </a:t>
            </a:r>
            <a:r>
              <a:rPr lang="en-US" sz="1100" cap="all" dirty="0" err="1">
                <a:latin typeface="Söhne"/>
              </a:rPr>
              <a:t>alocăm</a:t>
            </a:r>
            <a:r>
              <a:rPr lang="en-US" sz="1100" cap="all" dirty="0">
                <a:latin typeface="Söhne"/>
              </a:rPr>
              <a:t> un vector de </a:t>
            </a:r>
            <a:r>
              <a:rPr lang="en-US" sz="1100" cap="all" dirty="0" err="1">
                <a:latin typeface="Söhne"/>
              </a:rPr>
              <a:t>frecvență</a:t>
            </a:r>
            <a:r>
              <a:rPr lang="en-US" sz="1100" cap="all" dirty="0">
                <a:latin typeface="Söhne"/>
              </a:rPr>
              <a:t> mare.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3575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B1FB5C-02AC-4A11-9B9E-D6FAE4AA1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F72C88A-0506-4B12-8C66-DC953526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B1B7368-5849-DAFE-5D53-A3BF4E61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028" y="618517"/>
            <a:ext cx="2973925" cy="562988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8C338B-9565-4F98-872C-2008B624B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5C4CB-375D-5FB2-1046-F53C7CE4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US" dirty="0"/>
              <a:t>Counting Sort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la teste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5B02-AC92-C50A-C55F-1F9968EECF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Söhne"/>
              </a:rPr>
              <a:t>Se </a:t>
            </a:r>
            <a:r>
              <a:rPr lang="en-US" dirty="0" err="1">
                <a:latin typeface="Söhne"/>
              </a:rPr>
              <a:t>poate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oberva</a:t>
            </a:r>
            <a:r>
              <a:rPr lang="en-US" dirty="0">
                <a:latin typeface="Söhne"/>
              </a:rPr>
              <a:t> c</a:t>
            </a:r>
            <a:r>
              <a:rPr lang="ro-RO" dirty="0">
                <a:latin typeface="Söhne"/>
              </a:rPr>
              <a:t>ă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algoritmul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este</a:t>
            </a:r>
            <a:r>
              <a:rPr lang="en-US" dirty="0">
                <a:latin typeface="Söhne"/>
              </a:rPr>
              <a:t> efficient </a:t>
            </a:r>
            <a:r>
              <a:rPr lang="en-US" dirty="0" err="1">
                <a:latin typeface="Söhne"/>
              </a:rPr>
              <a:t>atunci</a:t>
            </a:r>
            <a:r>
              <a:rPr lang="en-US" dirty="0">
                <a:latin typeface="Söhne"/>
              </a:rPr>
              <a:t> c</a:t>
            </a:r>
            <a:r>
              <a:rPr lang="ro-RO" dirty="0">
                <a:latin typeface="Söhne"/>
              </a:rPr>
              <a:t>â</a:t>
            </a:r>
            <a:r>
              <a:rPr lang="en-US" dirty="0" err="1">
                <a:latin typeface="Söhne"/>
              </a:rPr>
              <a:t>nd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este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vorba</a:t>
            </a:r>
            <a:r>
              <a:rPr lang="en-US" dirty="0">
                <a:latin typeface="Söhne"/>
              </a:rPr>
              <a:t> de </a:t>
            </a:r>
            <a:r>
              <a:rPr lang="en-US" dirty="0" err="1">
                <a:latin typeface="Söhne"/>
              </a:rPr>
              <a:t>numere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mici</a:t>
            </a:r>
            <a:r>
              <a:rPr lang="en-US" dirty="0">
                <a:latin typeface="Söhne"/>
              </a:rPr>
              <a:t>, </a:t>
            </a:r>
            <a:r>
              <a:rPr lang="en-US" dirty="0" err="1">
                <a:latin typeface="Söhne"/>
              </a:rPr>
              <a:t>dar</a:t>
            </a:r>
            <a:r>
              <a:rPr lang="en-US" dirty="0">
                <a:latin typeface="Söhne"/>
              </a:rPr>
              <a:t> nu d</a:t>
            </a:r>
            <a:r>
              <a:rPr lang="ro-RO" dirty="0">
                <a:latin typeface="Söhne"/>
              </a:rPr>
              <a:t>ă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timpi</a:t>
            </a:r>
            <a:r>
              <a:rPr lang="en-US" dirty="0">
                <a:latin typeface="Söhne"/>
              </a:rPr>
              <a:t> de </a:t>
            </a:r>
            <a:r>
              <a:rPr lang="en-US" dirty="0" err="1">
                <a:latin typeface="Söhne"/>
              </a:rPr>
              <a:t>rulare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buni</a:t>
            </a:r>
            <a:r>
              <a:rPr lang="en-US" dirty="0">
                <a:latin typeface="Söhne"/>
              </a:rPr>
              <a:t> c</a:t>
            </a:r>
            <a:r>
              <a:rPr lang="ro-RO" dirty="0">
                <a:latin typeface="Söhne"/>
              </a:rPr>
              <a:t>â</a:t>
            </a:r>
            <a:r>
              <a:rPr lang="en-US" dirty="0" err="1">
                <a:latin typeface="Söhne"/>
              </a:rPr>
              <a:t>nd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trebuie</a:t>
            </a:r>
            <a:r>
              <a:rPr lang="en-US" dirty="0">
                <a:latin typeface="Söhne"/>
              </a:rPr>
              <a:t> s</a:t>
            </a:r>
            <a:r>
              <a:rPr lang="ro-RO" dirty="0">
                <a:latin typeface="Söhne"/>
              </a:rPr>
              <a:t>ă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sorteze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numere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mari</a:t>
            </a:r>
            <a:r>
              <a:rPr lang="en-US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05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E7E9-F0F8-DDA7-FE0C-BD300006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12" y="334434"/>
            <a:ext cx="10364451" cy="1596177"/>
          </a:xfrm>
        </p:spPr>
        <p:txBody>
          <a:bodyPr/>
          <a:lstStyle/>
          <a:p>
            <a:r>
              <a:rPr lang="en-US" dirty="0"/>
              <a:t>Shell Sort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CD2893-87FC-AFAD-15FC-99D3E06487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46" y="2192501"/>
            <a:ext cx="4717773" cy="3062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2C3D9-0142-83C5-030C-2BDF17C8F14E}"/>
              </a:ext>
            </a:extLst>
          </p:cNvPr>
          <p:cNvSpPr txBox="1"/>
          <p:nvPr/>
        </p:nvSpPr>
        <p:spPr>
          <a:xfrm>
            <a:off x="1006137" y="1826767"/>
            <a:ext cx="5267325" cy="489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cap="all" dirty="0">
                <a:latin typeface="Söhne"/>
              </a:rPr>
              <a:t>Shell Sort </a:t>
            </a:r>
            <a:r>
              <a:rPr lang="en-US" sz="1400" cap="all" dirty="0" err="1">
                <a:latin typeface="Söhne"/>
              </a:rPr>
              <a:t>este</a:t>
            </a:r>
            <a:r>
              <a:rPr lang="en-US" sz="1400" cap="all" dirty="0">
                <a:latin typeface="Söhne"/>
              </a:rPr>
              <a:t> un </a:t>
            </a:r>
            <a:r>
              <a:rPr lang="en-US" sz="1400" cap="all" dirty="0" err="1">
                <a:latin typeface="Söhne"/>
              </a:rPr>
              <a:t>algoritm</a:t>
            </a:r>
            <a:r>
              <a:rPr lang="en-US" sz="1400" cap="all" dirty="0">
                <a:latin typeface="Söhne"/>
              </a:rPr>
              <a:t> de </a:t>
            </a:r>
            <a:r>
              <a:rPr lang="en-US" sz="1400" cap="all" dirty="0" err="1">
                <a:latin typeface="Söhne"/>
              </a:rPr>
              <a:t>sortare</a:t>
            </a:r>
            <a:r>
              <a:rPr lang="en-US" sz="1400" cap="all" dirty="0">
                <a:latin typeface="Söhne"/>
              </a:rPr>
              <a:t> in-place, care se </a:t>
            </a:r>
            <a:r>
              <a:rPr lang="en-US" sz="1400" cap="all" dirty="0" err="1">
                <a:latin typeface="Söhne"/>
              </a:rPr>
              <a:t>bazează</a:t>
            </a:r>
            <a:r>
              <a:rPr lang="en-US" sz="1400" cap="all" dirty="0">
                <a:latin typeface="Söhne"/>
              </a:rPr>
              <a:t> pe </a:t>
            </a:r>
            <a:r>
              <a:rPr lang="en-US" sz="1400" cap="all" dirty="0" err="1">
                <a:latin typeface="Söhne"/>
              </a:rPr>
              <a:t>ideea</a:t>
            </a:r>
            <a:r>
              <a:rPr lang="en-US" sz="1400" cap="all" dirty="0">
                <a:latin typeface="Söhne"/>
              </a:rPr>
              <a:t> de a </a:t>
            </a:r>
            <a:r>
              <a:rPr lang="en-US" sz="1400" cap="all" dirty="0" err="1">
                <a:latin typeface="Söhne"/>
              </a:rPr>
              <a:t>sorta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elementele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dintr</a:t>
            </a:r>
            <a:r>
              <a:rPr lang="en-US" sz="1400" cap="all" dirty="0">
                <a:latin typeface="Söhne"/>
              </a:rPr>
              <a:t>-un </a:t>
            </a:r>
            <a:r>
              <a:rPr lang="en-US" sz="1400" cap="all" dirty="0" err="1">
                <a:latin typeface="Söhne"/>
              </a:rPr>
              <a:t>șir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folosind</a:t>
            </a:r>
            <a:r>
              <a:rPr lang="en-US" sz="1400" cap="all" dirty="0">
                <a:latin typeface="Söhne"/>
              </a:rPr>
              <a:t> o </a:t>
            </a:r>
            <a:r>
              <a:rPr lang="en-US" sz="1400" cap="all" dirty="0" err="1">
                <a:latin typeface="Söhne"/>
              </a:rPr>
              <a:t>serie</a:t>
            </a:r>
            <a:r>
              <a:rPr lang="en-US" sz="1400" cap="all" dirty="0">
                <a:latin typeface="Söhne"/>
              </a:rPr>
              <a:t> de sub-</a:t>
            </a:r>
            <a:r>
              <a:rPr lang="en-US" sz="1400" cap="all" dirty="0" err="1">
                <a:latin typeface="Söhne"/>
              </a:rPr>
              <a:t>șiruri</a:t>
            </a:r>
            <a:r>
              <a:rPr lang="en-US" sz="1400" cap="all" dirty="0">
                <a:latin typeface="Söhne"/>
              </a:rPr>
              <a:t>. </a:t>
            </a:r>
            <a:r>
              <a:rPr lang="en-US" sz="1400" cap="all" dirty="0" err="1">
                <a:latin typeface="Söhne"/>
              </a:rPr>
              <a:t>În</a:t>
            </a:r>
            <a:r>
              <a:rPr lang="en-US" sz="1400" cap="all" dirty="0">
                <a:latin typeface="Söhne"/>
              </a:rPr>
              <a:t> loc </a:t>
            </a:r>
            <a:r>
              <a:rPr lang="en-US" sz="1400" cap="all" dirty="0" err="1">
                <a:latin typeface="Söhne"/>
              </a:rPr>
              <a:t>să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sorteze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întregul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șir</a:t>
            </a:r>
            <a:r>
              <a:rPr lang="en-US" sz="1400" cap="all" dirty="0">
                <a:latin typeface="Söhne"/>
              </a:rPr>
              <a:t> de la </a:t>
            </a:r>
            <a:r>
              <a:rPr lang="en-US" sz="1400" cap="all" dirty="0" err="1">
                <a:latin typeface="Söhne"/>
              </a:rPr>
              <a:t>început</a:t>
            </a:r>
            <a:r>
              <a:rPr lang="en-US" sz="1400" cap="all" dirty="0">
                <a:latin typeface="Söhne"/>
              </a:rPr>
              <a:t>, Shell Sort </a:t>
            </a:r>
            <a:r>
              <a:rPr lang="en-US" sz="1400" cap="all" dirty="0" err="1">
                <a:latin typeface="Söhne"/>
              </a:rPr>
              <a:t>împarte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șirul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în</a:t>
            </a:r>
            <a:r>
              <a:rPr lang="en-US" sz="1400" cap="all" dirty="0">
                <a:latin typeface="Söhne"/>
              </a:rPr>
              <a:t> sub-</a:t>
            </a:r>
            <a:r>
              <a:rPr lang="en-US" sz="1400" cap="all" dirty="0" err="1">
                <a:latin typeface="Söhne"/>
              </a:rPr>
              <a:t>șiruri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mai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mici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și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sortază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fiecare</a:t>
            </a:r>
            <a:r>
              <a:rPr lang="en-US" sz="1400" cap="all" dirty="0">
                <a:latin typeface="Söhne"/>
              </a:rPr>
              <a:t> sub-</a:t>
            </a:r>
            <a:r>
              <a:rPr lang="en-US" sz="1400" cap="all" dirty="0" err="1">
                <a:latin typeface="Söhne"/>
              </a:rPr>
              <a:t>șir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separat</a:t>
            </a:r>
            <a:r>
              <a:rPr lang="en-US" sz="1400" cap="all" dirty="0">
                <a:latin typeface="Söhne"/>
              </a:rPr>
              <a:t>. </a:t>
            </a:r>
            <a:r>
              <a:rPr lang="en-US" sz="1400" cap="all" dirty="0" err="1">
                <a:latin typeface="Söhne"/>
              </a:rPr>
              <a:t>Algoritmul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își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ajustează</a:t>
            </a:r>
            <a:r>
              <a:rPr lang="en-US" sz="1400" cap="all" dirty="0">
                <a:latin typeface="Söhne"/>
              </a:rPr>
              <a:t> pasul de </a:t>
            </a:r>
            <a:r>
              <a:rPr lang="en-US" sz="1400" cap="all" dirty="0" err="1">
                <a:latin typeface="Söhne"/>
              </a:rPr>
              <a:t>sortare</a:t>
            </a:r>
            <a:r>
              <a:rPr lang="en-US" sz="1400" cap="all" dirty="0">
                <a:latin typeface="Söhne"/>
              </a:rPr>
              <a:t>, </a:t>
            </a:r>
            <a:r>
              <a:rPr lang="en-US" sz="1400" cap="all" dirty="0" err="1">
                <a:latin typeface="Söhne"/>
              </a:rPr>
              <a:t>astfel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încât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în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timpul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procesului</a:t>
            </a:r>
            <a:r>
              <a:rPr lang="en-US" sz="1400" cap="all" dirty="0">
                <a:latin typeface="Söhne"/>
              </a:rPr>
              <a:t> de </a:t>
            </a:r>
            <a:r>
              <a:rPr lang="en-US" sz="1400" cap="all" dirty="0" err="1">
                <a:latin typeface="Söhne"/>
              </a:rPr>
              <a:t>sortare</a:t>
            </a:r>
            <a:r>
              <a:rPr lang="en-US" sz="1400" cap="all" dirty="0">
                <a:latin typeface="Söhne"/>
              </a:rPr>
              <a:t>, sub-</a:t>
            </a:r>
            <a:r>
              <a:rPr lang="en-US" sz="1400" cap="all" dirty="0" err="1">
                <a:latin typeface="Söhne"/>
              </a:rPr>
              <a:t>șirurile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devin</a:t>
            </a:r>
            <a:r>
              <a:rPr lang="en-US" sz="1400" cap="all" dirty="0">
                <a:latin typeface="Söhne"/>
              </a:rPr>
              <a:t> din </a:t>
            </a:r>
            <a:r>
              <a:rPr lang="en-US" sz="1400" cap="all" dirty="0" err="1">
                <a:latin typeface="Söhne"/>
              </a:rPr>
              <a:t>ce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în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ce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mai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mici</a:t>
            </a:r>
            <a:r>
              <a:rPr lang="en-US" sz="1400" cap="all" dirty="0">
                <a:latin typeface="Söhne"/>
              </a:rPr>
              <a:t>.</a:t>
            </a:r>
          </a:p>
          <a:p>
            <a:pPr marL="228600" indent="-228600" algn="just" defTabSz="91440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cap="all" dirty="0" err="1">
                <a:latin typeface="Söhne"/>
              </a:rPr>
              <a:t>Deși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este</a:t>
            </a:r>
            <a:r>
              <a:rPr lang="en-US" sz="1400" cap="all" dirty="0">
                <a:latin typeface="Söhne"/>
              </a:rPr>
              <a:t> similar cu </a:t>
            </a:r>
            <a:r>
              <a:rPr lang="en-US" sz="1400" cap="all" dirty="0" err="1">
                <a:latin typeface="Söhne"/>
              </a:rPr>
              <a:t>algoritmul</a:t>
            </a:r>
            <a:r>
              <a:rPr lang="en-US" sz="1400" cap="all" dirty="0">
                <a:latin typeface="Söhne"/>
              </a:rPr>
              <a:t> de </a:t>
            </a:r>
            <a:r>
              <a:rPr lang="en-US" sz="1400" cap="all" dirty="0" err="1">
                <a:latin typeface="Söhne"/>
              </a:rPr>
              <a:t>inserție</a:t>
            </a:r>
            <a:r>
              <a:rPr lang="en-US" sz="1400" cap="all" dirty="0">
                <a:latin typeface="Söhne"/>
              </a:rPr>
              <a:t>, Shell Sort </a:t>
            </a:r>
            <a:r>
              <a:rPr lang="en-US" sz="1400" cap="all" dirty="0" err="1">
                <a:latin typeface="Söhne"/>
              </a:rPr>
              <a:t>este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mai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eficient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în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cazul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unui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șir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nesortat</a:t>
            </a:r>
            <a:r>
              <a:rPr lang="en-US" sz="1400" cap="all" dirty="0">
                <a:latin typeface="Söhne"/>
              </a:rPr>
              <a:t>. </a:t>
            </a:r>
            <a:r>
              <a:rPr lang="en-US" sz="1400" cap="all" dirty="0" err="1">
                <a:latin typeface="Söhne"/>
              </a:rPr>
              <a:t>Algoritmul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poate</a:t>
            </a:r>
            <a:r>
              <a:rPr lang="en-US" sz="1400" cap="all" dirty="0">
                <a:latin typeface="Söhne"/>
              </a:rPr>
              <a:t> fi </a:t>
            </a:r>
            <a:r>
              <a:rPr lang="en-US" sz="1400" cap="all" dirty="0" err="1">
                <a:latin typeface="Söhne"/>
              </a:rPr>
              <a:t>ajustat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pentru</a:t>
            </a:r>
            <a:r>
              <a:rPr lang="en-US" sz="1400" cap="all" dirty="0">
                <a:latin typeface="Söhne"/>
              </a:rPr>
              <a:t> a </a:t>
            </a:r>
            <a:r>
              <a:rPr lang="en-US" sz="1400" cap="all" dirty="0" err="1">
                <a:latin typeface="Söhne"/>
              </a:rPr>
              <a:t>funcționa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mai</a:t>
            </a:r>
            <a:r>
              <a:rPr lang="en-US" sz="1400" cap="all" dirty="0">
                <a:latin typeface="Söhne"/>
              </a:rPr>
              <a:t> bine </a:t>
            </a:r>
            <a:r>
              <a:rPr lang="en-US" sz="1400" cap="all" dirty="0" err="1">
                <a:latin typeface="Söhne"/>
              </a:rPr>
              <a:t>pentru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anumite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seturi</a:t>
            </a:r>
            <a:r>
              <a:rPr lang="en-US" sz="1400" cap="all" dirty="0">
                <a:latin typeface="Söhne"/>
              </a:rPr>
              <a:t> de date </a:t>
            </a:r>
            <a:r>
              <a:rPr lang="en-US" sz="1400" cap="all" dirty="0" err="1">
                <a:latin typeface="Söhne"/>
              </a:rPr>
              <a:t>prin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alegerea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unei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secvențe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adecvate</a:t>
            </a:r>
            <a:r>
              <a:rPr lang="en-US" sz="1400" cap="all" dirty="0">
                <a:latin typeface="Söhne"/>
              </a:rPr>
              <a:t> de gap-</a:t>
            </a:r>
            <a:r>
              <a:rPr lang="en-US" sz="1400" cap="all" dirty="0" err="1">
                <a:latin typeface="Söhne"/>
              </a:rPr>
              <a:t>uri</a:t>
            </a:r>
            <a:r>
              <a:rPr lang="en-US" sz="1400" cap="all" dirty="0">
                <a:latin typeface="Söhne"/>
              </a:rPr>
              <a:t>.</a:t>
            </a:r>
          </a:p>
          <a:p>
            <a:pPr marL="228600" indent="-228600" algn="just" defTabSz="91440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cap="all" dirty="0" err="1">
                <a:latin typeface="Söhne"/>
              </a:rPr>
              <a:t>Complexitatea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timpului</a:t>
            </a:r>
            <a:r>
              <a:rPr lang="en-US" sz="1400" cap="all" dirty="0">
                <a:latin typeface="Söhne"/>
              </a:rPr>
              <a:t> de Shell Sort </a:t>
            </a:r>
            <a:r>
              <a:rPr lang="en-US" sz="1400" cap="all" dirty="0" err="1">
                <a:latin typeface="Söhne"/>
              </a:rPr>
              <a:t>depinde</a:t>
            </a:r>
            <a:r>
              <a:rPr lang="en-US" sz="1400" cap="all" dirty="0">
                <a:latin typeface="Söhne"/>
              </a:rPr>
              <a:t> de </a:t>
            </a:r>
            <a:r>
              <a:rPr lang="en-US" sz="1400" cap="all" dirty="0" err="1">
                <a:latin typeface="Söhne"/>
              </a:rPr>
              <a:t>secven</a:t>
            </a:r>
            <a:r>
              <a:rPr lang="ro-RO" sz="1400" cap="all" dirty="0">
                <a:latin typeface="Söhne"/>
              </a:rPr>
              <a:t>ț</a:t>
            </a:r>
            <a:r>
              <a:rPr lang="en-US" sz="1400" cap="all" dirty="0">
                <a:latin typeface="Söhne"/>
              </a:rPr>
              <a:t>a de gap-</a:t>
            </a:r>
            <a:r>
              <a:rPr lang="en-US" sz="1400" cap="all" dirty="0" err="1">
                <a:latin typeface="Söhne"/>
              </a:rPr>
              <a:t>uri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folosită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și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poate</a:t>
            </a:r>
            <a:r>
              <a:rPr lang="en-US" sz="1400" cap="all" dirty="0">
                <a:latin typeface="Söhne"/>
              </a:rPr>
              <a:t> varia </a:t>
            </a:r>
            <a:r>
              <a:rPr lang="en-US" sz="1400" cap="all" dirty="0" err="1">
                <a:latin typeface="Söhne"/>
              </a:rPr>
              <a:t>între</a:t>
            </a:r>
            <a:r>
              <a:rPr lang="en-US" sz="1400" cap="all" dirty="0">
                <a:latin typeface="Söhne"/>
              </a:rPr>
              <a:t> O(n log^2 n) </a:t>
            </a:r>
            <a:r>
              <a:rPr lang="en-US" sz="1400" cap="all" dirty="0" err="1">
                <a:latin typeface="Söhne"/>
              </a:rPr>
              <a:t>și</a:t>
            </a:r>
            <a:r>
              <a:rPr lang="en-US" sz="1400" cap="all" dirty="0">
                <a:latin typeface="Söhne"/>
              </a:rPr>
              <a:t> O(n^2), </a:t>
            </a:r>
            <a:r>
              <a:rPr lang="en-US" sz="1400" cap="all" dirty="0" err="1">
                <a:latin typeface="Söhne"/>
              </a:rPr>
              <a:t>dar</a:t>
            </a:r>
            <a:r>
              <a:rPr lang="en-US" sz="1400" cap="all" dirty="0">
                <a:latin typeface="Söhne"/>
              </a:rPr>
              <a:t> de </a:t>
            </a:r>
            <a:r>
              <a:rPr lang="en-US" sz="1400" cap="all" dirty="0" err="1">
                <a:latin typeface="Söhne"/>
              </a:rPr>
              <a:t>obicei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este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mai</a:t>
            </a:r>
            <a:r>
              <a:rPr lang="en-US" sz="1400" cap="all" dirty="0">
                <a:latin typeface="Söhne"/>
              </a:rPr>
              <a:t> rapid </a:t>
            </a:r>
            <a:r>
              <a:rPr lang="en-US" sz="1400" cap="all" dirty="0" err="1">
                <a:latin typeface="Söhne"/>
              </a:rPr>
              <a:t>decât</a:t>
            </a:r>
            <a:r>
              <a:rPr lang="en-US" sz="1400" cap="all" dirty="0">
                <a:latin typeface="Söhne"/>
              </a:rPr>
              <a:t> alt</a:t>
            </a:r>
            <a:r>
              <a:rPr lang="ro-RO" sz="1400" cap="all" dirty="0">
                <a:latin typeface="Söhne"/>
              </a:rPr>
              <a:t>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algoritmi</a:t>
            </a:r>
            <a:r>
              <a:rPr lang="en-US" sz="1400" cap="all" dirty="0">
                <a:latin typeface="Söhne"/>
              </a:rPr>
              <a:t> de </a:t>
            </a:r>
            <a:r>
              <a:rPr lang="en-US" sz="1400" cap="all" dirty="0" err="1">
                <a:latin typeface="Söhne"/>
              </a:rPr>
              <a:t>sortare</a:t>
            </a:r>
            <a:r>
              <a:rPr lang="en-US" sz="1400" cap="all" dirty="0">
                <a:latin typeface="Söhne"/>
              </a:rPr>
              <a:t> cu </a:t>
            </a:r>
            <a:r>
              <a:rPr lang="en-US" sz="1400" cap="all" dirty="0" err="1">
                <a:latin typeface="Söhne"/>
              </a:rPr>
              <a:t>complexitate</a:t>
            </a:r>
            <a:r>
              <a:rPr lang="en-US" sz="1400" cap="all" dirty="0">
                <a:latin typeface="Söhne"/>
              </a:rPr>
              <a:t> O(n^2) (cum </a:t>
            </a:r>
            <a:r>
              <a:rPr lang="en-US" sz="1400" cap="all" dirty="0" err="1">
                <a:latin typeface="Söhne"/>
              </a:rPr>
              <a:t>ar</a:t>
            </a:r>
            <a:r>
              <a:rPr lang="en-US" sz="1400" cap="all" dirty="0">
                <a:latin typeface="Söhne"/>
              </a:rPr>
              <a:t> fi Bubble Sort </a:t>
            </a:r>
            <a:r>
              <a:rPr lang="en-US" sz="1400" cap="all" dirty="0" err="1">
                <a:latin typeface="Söhne"/>
              </a:rPr>
              <a:t>sau</a:t>
            </a:r>
            <a:r>
              <a:rPr lang="en-US" sz="1400" cap="all" dirty="0">
                <a:latin typeface="Söhne"/>
              </a:rPr>
              <a:t> Selection Sort) </a:t>
            </a:r>
            <a:r>
              <a:rPr lang="en-US" sz="1400" cap="all" dirty="0" err="1">
                <a:latin typeface="Söhne"/>
              </a:rPr>
              <a:t>în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cazul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unor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seturi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mari</a:t>
            </a:r>
            <a:r>
              <a:rPr lang="en-US" sz="1400" cap="all" dirty="0">
                <a:latin typeface="Söhne"/>
              </a:rPr>
              <a:t> de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2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A1B1FB5C-02AC-4A11-9B9E-D6FAE4AA1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3F72C88A-0506-4B12-8C66-DC953526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3237A0D-6ABF-02F3-D9F2-A4B8D5200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06" y="640831"/>
            <a:ext cx="2887119" cy="562988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3">
            <a:extLst>
              <a:ext uri="{FF2B5EF4-FFF2-40B4-BE49-F238E27FC236}">
                <a16:creationId xmlns:a16="http://schemas.microsoft.com/office/drawing/2014/main" id="{BE8C338B-9565-4F98-872C-2008B624B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C7DF9-A89E-920E-DE4B-B0C53B5A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US"/>
              <a:t>Shell Sort si Rezultatele la teste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8DF2-1D08-37C1-B40E-68E798BBCD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2384" y="2702652"/>
            <a:ext cx="6004262" cy="3881309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Söhne"/>
              </a:rPr>
              <a:t>Se </a:t>
            </a:r>
            <a:r>
              <a:rPr lang="en-US" sz="1800" dirty="0" err="1">
                <a:latin typeface="Söhne"/>
              </a:rPr>
              <a:t>poate</a:t>
            </a:r>
            <a:r>
              <a:rPr lang="en-US" sz="1800" dirty="0">
                <a:latin typeface="Söhne"/>
              </a:rPr>
              <a:t> </a:t>
            </a:r>
            <a:r>
              <a:rPr lang="en-US" sz="1800" dirty="0" err="1">
                <a:latin typeface="Söhne"/>
              </a:rPr>
              <a:t>observa</a:t>
            </a:r>
            <a:r>
              <a:rPr lang="en-US" sz="1800" dirty="0">
                <a:latin typeface="Söhne"/>
              </a:rPr>
              <a:t> c</a:t>
            </a:r>
            <a:r>
              <a:rPr lang="ro-RO" sz="1800" dirty="0">
                <a:latin typeface="Söhne"/>
              </a:rPr>
              <a:t>ă</a:t>
            </a:r>
            <a:r>
              <a:rPr lang="en-US" sz="1800" dirty="0">
                <a:latin typeface="Söhne"/>
              </a:rPr>
              <a:t> </a:t>
            </a:r>
            <a:r>
              <a:rPr lang="en-US" sz="1800" dirty="0" err="1">
                <a:latin typeface="Söhne"/>
              </a:rPr>
              <a:t>timpii</a:t>
            </a:r>
            <a:r>
              <a:rPr lang="en-US" sz="1800" dirty="0">
                <a:latin typeface="Söhne"/>
              </a:rPr>
              <a:t> de </a:t>
            </a:r>
            <a:r>
              <a:rPr lang="en-US" sz="1800" dirty="0" err="1">
                <a:latin typeface="Söhne"/>
              </a:rPr>
              <a:t>rulare</a:t>
            </a:r>
            <a:r>
              <a:rPr lang="en-US" sz="1800" dirty="0">
                <a:latin typeface="Söhne"/>
              </a:rPr>
              <a:t> sunt </a:t>
            </a:r>
            <a:r>
              <a:rPr lang="en-US" sz="1800" dirty="0" err="1">
                <a:latin typeface="Söhne"/>
              </a:rPr>
              <a:t>buni</a:t>
            </a:r>
            <a:r>
              <a:rPr lang="en-US" sz="1800" dirty="0">
                <a:latin typeface="Söhne"/>
              </a:rPr>
              <a:t> </a:t>
            </a:r>
            <a:r>
              <a:rPr lang="en-US" sz="1800" dirty="0" err="1">
                <a:latin typeface="Söhne"/>
              </a:rPr>
              <a:t>pentru</a:t>
            </a:r>
            <a:r>
              <a:rPr lang="en-US" sz="1800" dirty="0">
                <a:latin typeface="Söhne"/>
              </a:rPr>
              <a:t> </a:t>
            </a:r>
            <a:r>
              <a:rPr lang="en-US" sz="1800" dirty="0" err="1">
                <a:latin typeface="Söhne"/>
              </a:rPr>
              <a:t>datele</a:t>
            </a:r>
            <a:r>
              <a:rPr lang="en-US" sz="1800" dirty="0">
                <a:latin typeface="Söhne"/>
              </a:rPr>
              <a:t> de </a:t>
            </a:r>
            <a:r>
              <a:rPr lang="en-US" sz="1800" dirty="0" err="1">
                <a:latin typeface="Söhne"/>
              </a:rPr>
              <a:t>intrare</a:t>
            </a:r>
            <a:r>
              <a:rPr lang="en-US" sz="1800" dirty="0">
                <a:latin typeface="Söhne"/>
              </a:rPr>
              <a:t> </a:t>
            </a:r>
            <a:r>
              <a:rPr lang="en-US" sz="1800" dirty="0" err="1">
                <a:latin typeface="Söhne"/>
              </a:rPr>
              <a:t>mici</a:t>
            </a:r>
            <a:r>
              <a:rPr lang="en-US" sz="1800" dirty="0">
                <a:latin typeface="Söhne"/>
              </a:rPr>
              <a:t>, </a:t>
            </a:r>
            <a:r>
              <a:rPr lang="en-US" sz="1800" dirty="0" err="1">
                <a:latin typeface="Söhne"/>
              </a:rPr>
              <a:t>dar</a:t>
            </a:r>
            <a:r>
              <a:rPr lang="en-US" sz="1800" dirty="0">
                <a:latin typeface="Söhne"/>
              </a:rPr>
              <a:t> </a:t>
            </a:r>
            <a:r>
              <a:rPr lang="en-US" sz="1800" dirty="0" err="1">
                <a:latin typeface="Söhne"/>
              </a:rPr>
              <a:t>totul</a:t>
            </a:r>
            <a:r>
              <a:rPr lang="en-US" sz="1800" dirty="0">
                <a:latin typeface="Söhne"/>
              </a:rPr>
              <a:t> </a:t>
            </a:r>
            <a:r>
              <a:rPr lang="en-US" sz="1800" dirty="0" err="1">
                <a:latin typeface="Söhne"/>
              </a:rPr>
              <a:t>depinde</a:t>
            </a:r>
            <a:r>
              <a:rPr lang="en-US" sz="1800" dirty="0">
                <a:latin typeface="Söhne"/>
              </a:rPr>
              <a:t> </a:t>
            </a:r>
            <a:r>
              <a:rPr lang="en-US" sz="1800" dirty="0" err="1">
                <a:latin typeface="Söhne"/>
              </a:rPr>
              <a:t>si</a:t>
            </a:r>
            <a:r>
              <a:rPr lang="en-US" sz="1800" dirty="0">
                <a:latin typeface="Söhne"/>
              </a:rPr>
              <a:t> de gap-</a:t>
            </a:r>
            <a:r>
              <a:rPr lang="en-US" sz="1800" dirty="0" err="1">
                <a:latin typeface="Söhne"/>
              </a:rPr>
              <a:t>uri</a:t>
            </a:r>
            <a:r>
              <a:rPr lang="en-US" sz="1800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31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9D74-8FA0-AD65-35D0-33573845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concluzii</a:t>
            </a:r>
            <a:r>
              <a:rPr lang="en-US" dirty="0"/>
              <a:t> legate de </a:t>
            </a:r>
            <a:r>
              <a:rPr lang="en-US" dirty="0" err="1"/>
              <a:t>algoritmii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A1E4-5D08-895C-C21E-ED9C600488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Despre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fiecare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algoritm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sortare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testat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în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acest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proiect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, am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putut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trage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anumite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concluzii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. Radix Sort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este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eficient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în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cazul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unui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număr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mare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elemente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dar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are o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performanță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scăzută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în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cazul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datelor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mici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. Merge Sort a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obținut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performanțe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bune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pentru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toate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dimensiunile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seturilor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de date testate</a:t>
            </a:r>
            <a:r>
              <a:rPr lang="en-US" sz="2200" dirty="0">
                <a:solidFill>
                  <a:srgbClr val="000000"/>
                </a:solidFill>
                <a:latin typeface="Söhne"/>
              </a:rPr>
              <a:t>. Counting Sort </a:t>
            </a:r>
            <a:r>
              <a:rPr lang="en-US" sz="2200" dirty="0" err="1">
                <a:solidFill>
                  <a:srgbClr val="000000"/>
                </a:solidFill>
                <a:latin typeface="Söhne"/>
              </a:rPr>
              <a:t>poate</a:t>
            </a:r>
            <a:r>
              <a:rPr lang="en-US" sz="2200" dirty="0">
                <a:solidFill>
                  <a:srgbClr val="000000"/>
                </a:solidFill>
                <a:latin typeface="Söhne"/>
              </a:rPr>
              <a:t> fi </a:t>
            </a:r>
            <a:r>
              <a:rPr lang="en-US" sz="2200" dirty="0" err="1">
                <a:solidFill>
                  <a:srgbClr val="000000"/>
                </a:solidFill>
                <a:latin typeface="Söhne"/>
              </a:rPr>
              <a:t>eficient</a:t>
            </a:r>
            <a:r>
              <a:rPr lang="en-US" sz="2200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öhne"/>
              </a:rPr>
              <a:t>atunci</a:t>
            </a:r>
            <a:r>
              <a:rPr lang="en-US" sz="2200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öhne"/>
              </a:rPr>
              <a:t>când</a:t>
            </a:r>
            <a:r>
              <a:rPr lang="en-US" sz="2200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öhne"/>
              </a:rPr>
              <a:t>șirul</a:t>
            </a:r>
            <a:r>
              <a:rPr lang="en-US" sz="2200" dirty="0">
                <a:solidFill>
                  <a:srgbClr val="000000"/>
                </a:solidFill>
                <a:latin typeface="Söhne"/>
              </a:rPr>
              <a:t> de </a:t>
            </a:r>
            <a:r>
              <a:rPr lang="en-US" sz="2200" dirty="0" err="1">
                <a:solidFill>
                  <a:srgbClr val="000000"/>
                </a:solidFill>
                <a:latin typeface="Söhne"/>
              </a:rPr>
              <a:t>intrare</a:t>
            </a:r>
            <a:r>
              <a:rPr lang="en-US" sz="2200" dirty="0">
                <a:solidFill>
                  <a:srgbClr val="000000"/>
                </a:solidFill>
                <a:latin typeface="Söhne"/>
              </a:rPr>
              <a:t> are o </a:t>
            </a:r>
            <a:r>
              <a:rPr lang="en-US" sz="2200" dirty="0" err="1">
                <a:solidFill>
                  <a:srgbClr val="000000"/>
                </a:solidFill>
                <a:latin typeface="Söhne"/>
              </a:rPr>
              <a:t>valoare</a:t>
            </a:r>
            <a:r>
              <a:rPr lang="en-US" sz="2200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öhne"/>
              </a:rPr>
              <a:t>maximă</a:t>
            </a:r>
            <a:r>
              <a:rPr lang="en-US" sz="2200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öhne"/>
              </a:rPr>
              <a:t>mică</a:t>
            </a:r>
            <a:r>
              <a:rPr lang="en-US" sz="2200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öhne"/>
              </a:rPr>
              <a:t>și</a:t>
            </a:r>
            <a:r>
              <a:rPr lang="en-US" sz="2200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öhne"/>
              </a:rPr>
              <a:t>valorile</a:t>
            </a:r>
            <a:r>
              <a:rPr lang="en-US" sz="2200" dirty="0">
                <a:solidFill>
                  <a:srgbClr val="000000"/>
                </a:solidFill>
                <a:latin typeface="Söhne"/>
              </a:rPr>
              <a:t> sunt </a:t>
            </a:r>
            <a:r>
              <a:rPr lang="en-US" sz="2200" dirty="0" err="1">
                <a:solidFill>
                  <a:srgbClr val="000000"/>
                </a:solidFill>
                <a:latin typeface="Söhne"/>
              </a:rPr>
              <a:t>distribuite</a:t>
            </a:r>
            <a:r>
              <a:rPr lang="en-US" sz="2200" dirty="0">
                <a:solidFill>
                  <a:srgbClr val="000000"/>
                </a:solidFill>
                <a:latin typeface="Söhne"/>
              </a:rPr>
              <a:t> uniform.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Shell Sort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este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un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algoritm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decent,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dar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nu la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fel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eficient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ca Merge Sort. Heap Sort are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performanțe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bune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pentru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seturi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mari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de date,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dar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performanța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sa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scade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considerabil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pentru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seturi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mici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În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cele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din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urmă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funcția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sortare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predefinită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în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Python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este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cel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mai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rapid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algoritm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pentru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seturi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foarte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mari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de date.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În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funcție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dimensiunea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și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structura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datelor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fiecare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algoritm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sortare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poate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fi ales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în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 mod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Söhne"/>
              </a:rPr>
              <a:t>corespunzător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2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F4A5-DF49-7622-6A77-7651D77C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C6CC-7E50-1AAA-271D-6058C8C79B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Prezentarea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aceasta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este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analiză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celor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mai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comuni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algoritmi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sortare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utilizând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exemple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și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explicații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ale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acestora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Prezentarea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își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propune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să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ofere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înțelegere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algoritmilor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sortare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și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diferențelor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dintre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aceștia</a:t>
            </a:r>
            <a:r>
              <a:rPr lang="en-US" dirty="0">
                <a:solidFill>
                  <a:srgbClr val="374151"/>
                </a:solidFill>
                <a:latin typeface="Sitka Small" panose="02000505000000020004" pitchFamily="2" charset="0"/>
              </a:rPr>
              <a:t>. 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vor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explora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algoritmii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sortare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baza</a:t>
            </a:r>
            <a:r>
              <a:rPr lang="ro-RO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ț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pe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comparație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și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algoritmi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sortare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baza</a:t>
            </a:r>
            <a:r>
              <a:rPr lang="ro-RO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ț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 pe num</a:t>
            </a:r>
            <a:r>
              <a:rPr lang="ro-RO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ă</a:t>
            </a:r>
            <a:r>
              <a:rPr lang="en-US" b="0" i="0" dirty="0">
                <a:solidFill>
                  <a:srgbClr val="374151"/>
                </a:solidFill>
                <a:effectLst/>
                <a:latin typeface="Sitka Small" panose="02000505000000020004" pitchFamily="2" charset="0"/>
              </a:rPr>
              <a:t>rare.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374151"/>
                </a:solidFill>
                <a:latin typeface="Sitka Small" panose="02000505000000020004" pitchFamily="2" charset="0"/>
              </a:rPr>
              <a:t>Algoritmii</a:t>
            </a:r>
            <a:r>
              <a:rPr lang="en-US" dirty="0">
                <a:solidFill>
                  <a:srgbClr val="374151"/>
                </a:solidFill>
                <a:latin typeface="Sitka Small" panose="02000505000000020004" pitchFamily="2" charset="0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itka Small" panose="02000505000000020004" pitchFamily="2" charset="0"/>
              </a:rPr>
              <a:t>lua</a:t>
            </a:r>
            <a:r>
              <a:rPr lang="ro-RO" dirty="0">
                <a:solidFill>
                  <a:srgbClr val="374151"/>
                </a:solidFill>
                <a:latin typeface="Sitka Small" panose="02000505000000020004" pitchFamily="2" charset="0"/>
              </a:rPr>
              <a:t>ț</a:t>
            </a:r>
            <a:r>
              <a:rPr lang="en-US" dirty="0" err="1">
                <a:solidFill>
                  <a:srgbClr val="374151"/>
                </a:solidFill>
                <a:latin typeface="Sitka Small" panose="02000505000000020004" pitchFamily="2" charset="0"/>
              </a:rPr>
              <a:t>i</a:t>
            </a:r>
            <a:r>
              <a:rPr lang="en-US" dirty="0">
                <a:solidFill>
                  <a:srgbClr val="374151"/>
                </a:solidFill>
                <a:latin typeface="Sitka Small" panose="02000505000000020004" pitchFamily="2" charset="0"/>
              </a:rPr>
              <a:t> </a:t>
            </a:r>
            <a:r>
              <a:rPr lang="ro-RO" dirty="0">
                <a:solidFill>
                  <a:srgbClr val="374151"/>
                </a:solidFill>
                <a:latin typeface="Sitka Small" panose="02000505000000020004" pitchFamily="2" charset="0"/>
              </a:rPr>
              <a:t>î</a:t>
            </a:r>
            <a:r>
              <a:rPr lang="en-US" dirty="0">
                <a:solidFill>
                  <a:srgbClr val="374151"/>
                </a:solidFill>
                <a:latin typeface="Sitka Small" panose="02000505000000020004" pitchFamily="2" charset="0"/>
              </a:rPr>
              <a:t>n </a:t>
            </a:r>
            <a:r>
              <a:rPr lang="en-US" dirty="0" err="1">
                <a:solidFill>
                  <a:srgbClr val="374151"/>
                </a:solidFill>
                <a:latin typeface="Sitka Small" panose="02000505000000020004" pitchFamily="2" charset="0"/>
              </a:rPr>
              <a:t>discu</a:t>
            </a:r>
            <a:r>
              <a:rPr lang="ro-RO" dirty="0">
                <a:solidFill>
                  <a:srgbClr val="374151"/>
                </a:solidFill>
                <a:latin typeface="Sitka Small" panose="02000505000000020004" pitchFamily="2" charset="0"/>
              </a:rPr>
              <a:t>ț</a:t>
            </a:r>
            <a:r>
              <a:rPr lang="en-US" dirty="0" err="1">
                <a:solidFill>
                  <a:srgbClr val="374151"/>
                </a:solidFill>
                <a:latin typeface="Sitka Small" panose="02000505000000020004" pitchFamily="2" charset="0"/>
              </a:rPr>
              <a:t>ie</a:t>
            </a:r>
            <a:r>
              <a:rPr lang="en-US" dirty="0">
                <a:solidFill>
                  <a:srgbClr val="374151"/>
                </a:solidFill>
                <a:latin typeface="Sitka Small" panose="02000505000000020004" pitchFamily="2" charset="0"/>
              </a:rPr>
              <a:t>:</a:t>
            </a:r>
          </a:p>
          <a:p>
            <a:pPr algn="just"/>
            <a:r>
              <a:rPr lang="en-US" dirty="0">
                <a:solidFill>
                  <a:srgbClr val="374151"/>
                </a:solidFill>
                <a:latin typeface="Sitka Small" panose="02000505000000020004" pitchFamily="2" charset="0"/>
              </a:rPr>
              <a:t>Radix sort (</a:t>
            </a:r>
            <a:r>
              <a:rPr lang="en-US" dirty="0" err="1">
                <a:solidFill>
                  <a:srgbClr val="374151"/>
                </a:solidFill>
                <a:latin typeface="Sitka Small" panose="02000505000000020004" pitchFamily="2" charset="0"/>
              </a:rPr>
              <a:t>baza</a:t>
            </a:r>
            <a:r>
              <a:rPr lang="en-US" dirty="0">
                <a:solidFill>
                  <a:srgbClr val="374151"/>
                </a:solidFill>
                <a:latin typeface="Sitka Small" panose="02000505000000020004" pitchFamily="2" charset="0"/>
              </a:rPr>
              <a:t> 10 , 2^16)</a:t>
            </a:r>
          </a:p>
          <a:p>
            <a:pPr algn="just"/>
            <a:r>
              <a:rPr lang="en-US" dirty="0">
                <a:solidFill>
                  <a:srgbClr val="374151"/>
                </a:solidFill>
                <a:latin typeface="Sitka Small" panose="02000505000000020004" pitchFamily="2" charset="0"/>
              </a:rPr>
              <a:t>Merge sort</a:t>
            </a:r>
          </a:p>
          <a:p>
            <a:pPr algn="just"/>
            <a:r>
              <a:rPr lang="en-US" dirty="0">
                <a:solidFill>
                  <a:srgbClr val="374151"/>
                </a:solidFill>
                <a:latin typeface="Sitka Small" panose="02000505000000020004" pitchFamily="2" charset="0"/>
              </a:rPr>
              <a:t>Heap sort</a:t>
            </a:r>
          </a:p>
          <a:p>
            <a:pPr algn="just"/>
            <a:r>
              <a:rPr lang="en-US" dirty="0">
                <a:solidFill>
                  <a:srgbClr val="374151"/>
                </a:solidFill>
                <a:latin typeface="Sitka Small" panose="02000505000000020004" pitchFamily="2" charset="0"/>
              </a:rPr>
              <a:t>Shell sort</a:t>
            </a:r>
          </a:p>
          <a:p>
            <a:pPr algn="just"/>
            <a:r>
              <a:rPr lang="en-US" dirty="0">
                <a:solidFill>
                  <a:srgbClr val="374151"/>
                </a:solidFill>
                <a:latin typeface="Sitka Small" panose="02000505000000020004" pitchFamily="2" charset="0"/>
              </a:rPr>
              <a:t>Counting sort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BC03EB-862D-4D76-86C8-D46EA6870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F5AF27D-8968-4026-A0D7-F3C1095D8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327804E-E957-C760-128C-308220348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5" y="1161442"/>
            <a:ext cx="3609431" cy="559601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C00582-EE13-4000-838D-ABBF1D2B4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EE60C-5C30-2A4D-B655-8519366974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520" y="2367092"/>
            <a:ext cx="5855415" cy="384744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 err="1">
                <a:latin typeface="Sitka Small" panose="02000505000000020004" pitchFamily="2" charset="0"/>
              </a:rPr>
              <a:t>Pentru</a:t>
            </a:r>
            <a:r>
              <a:rPr lang="en-US" sz="1400" dirty="0">
                <a:latin typeface="Sitka Small" panose="02000505000000020004" pitchFamily="2" charset="0"/>
              </a:rPr>
              <a:t> a </a:t>
            </a:r>
            <a:r>
              <a:rPr lang="en-US" sz="1400" dirty="0" err="1">
                <a:latin typeface="Sitka Small" panose="02000505000000020004" pitchFamily="2" charset="0"/>
              </a:rPr>
              <a:t>prezenta</a:t>
            </a:r>
            <a:r>
              <a:rPr lang="en-US" sz="1400" dirty="0">
                <a:latin typeface="Sitka Small" panose="02000505000000020004" pitchFamily="2" charset="0"/>
              </a:rPr>
              <a:t> </a:t>
            </a:r>
            <a:r>
              <a:rPr lang="en-US" sz="1400" dirty="0" err="1">
                <a:latin typeface="Sitka Small" panose="02000505000000020004" pitchFamily="2" charset="0"/>
              </a:rPr>
              <a:t>diferen</a:t>
            </a:r>
            <a:r>
              <a:rPr lang="ro-RO" sz="1400" dirty="0">
                <a:latin typeface="Sitka Small" panose="02000505000000020004" pitchFamily="2" charset="0"/>
              </a:rPr>
              <a:t>ț</a:t>
            </a:r>
            <a:r>
              <a:rPr lang="en-US" sz="1400" dirty="0" err="1">
                <a:latin typeface="Sitka Small" panose="02000505000000020004" pitchFamily="2" charset="0"/>
              </a:rPr>
              <a:t>ele</a:t>
            </a:r>
            <a:r>
              <a:rPr lang="en-US" sz="1400" dirty="0">
                <a:latin typeface="Sitka Small" panose="02000505000000020004" pitchFamily="2" charset="0"/>
              </a:rPr>
              <a:t> ca </a:t>
            </a:r>
            <a:r>
              <a:rPr lang="en-US" sz="1400" dirty="0" err="1">
                <a:latin typeface="Sitka Small" panose="02000505000000020004" pitchFamily="2" charset="0"/>
              </a:rPr>
              <a:t>timpi</a:t>
            </a:r>
            <a:r>
              <a:rPr lang="en-US" sz="1400" dirty="0">
                <a:latin typeface="Sitka Small" panose="02000505000000020004" pitchFamily="2" charset="0"/>
              </a:rPr>
              <a:t> de </a:t>
            </a:r>
            <a:r>
              <a:rPr lang="en-US" sz="1400" dirty="0" err="1">
                <a:latin typeface="Sitka Small" panose="02000505000000020004" pitchFamily="2" charset="0"/>
              </a:rPr>
              <a:t>rulare</a:t>
            </a:r>
            <a:r>
              <a:rPr lang="en-US" sz="1400" dirty="0">
                <a:latin typeface="Sitka Small" panose="02000505000000020004" pitchFamily="2" charset="0"/>
              </a:rPr>
              <a:t> </a:t>
            </a:r>
            <a:r>
              <a:rPr lang="ro-RO" sz="1400" dirty="0">
                <a:latin typeface="Sitka Small" panose="02000505000000020004" pitchFamily="2" charset="0"/>
              </a:rPr>
              <a:t>ș</a:t>
            </a:r>
            <a:r>
              <a:rPr lang="en-US" sz="1400" dirty="0" err="1">
                <a:latin typeface="Sitka Small" panose="02000505000000020004" pitchFamily="2" charset="0"/>
              </a:rPr>
              <a:t>i</a:t>
            </a:r>
            <a:r>
              <a:rPr lang="en-US" sz="1400" dirty="0">
                <a:latin typeface="Sitka Small" panose="02000505000000020004" pitchFamily="2" charset="0"/>
              </a:rPr>
              <a:t> </a:t>
            </a:r>
            <a:r>
              <a:rPr lang="en-US" sz="1400" dirty="0" err="1">
                <a:latin typeface="Sitka Small" panose="02000505000000020004" pitchFamily="2" charset="0"/>
              </a:rPr>
              <a:t>complexitate</a:t>
            </a:r>
            <a:r>
              <a:rPr lang="en-US" sz="1400" dirty="0">
                <a:latin typeface="Sitka Small" panose="02000505000000020004" pitchFamily="2" charset="0"/>
              </a:rPr>
              <a:t> am </a:t>
            </a:r>
            <a:r>
              <a:rPr lang="en-US" sz="1400" dirty="0" err="1">
                <a:latin typeface="Sitka Small" panose="02000505000000020004" pitchFamily="2" charset="0"/>
              </a:rPr>
              <a:t>folosit</a:t>
            </a:r>
            <a:r>
              <a:rPr lang="en-US" sz="1400" dirty="0">
                <a:latin typeface="Sitka Small" panose="02000505000000020004" pitchFamily="2" charset="0"/>
              </a:rPr>
              <a:t> </a:t>
            </a:r>
            <a:r>
              <a:rPr lang="en-US" sz="1400" dirty="0" err="1">
                <a:latin typeface="Sitka Small" panose="02000505000000020004" pitchFamily="2" charset="0"/>
              </a:rPr>
              <a:t>urmatoarele</a:t>
            </a:r>
            <a:r>
              <a:rPr lang="en-US" sz="1400" dirty="0">
                <a:latin typeface="Sitka Small" panose="02000505000000020004" pitchFamily="2" charset="0"/>
              </a:rPr>
              <a:t> teste: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itka Small" panose="02000505000000020004" pitchFamily="2" charset="0"/>
              </a:rPr>
              <a:t>N=1000  Max=1000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itka Small" panose="02000505000000020004" pitchFamily="2" charset="0"/>
              </a:rPr>
              <a:t>N=1000  Max=1000000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itka Small" panose="02000505000000020004" pitchFamily="2" charset="0"/>
              </a:rPr>
              <a:t>N=1000  Max=1000000000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itka Small" panose="02000505000000020004" pitchFamily="2" charset="0"/>
              </a:rPr>
              <a:t>N=1000000  max=1000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itka Small" panose="02000505000000020004" pitchFamily="2" charset="0"/>
              </a:rPr>
              <a:t>N=1000000  max=1000000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itka Small" panose="02000505000000020004" pitchFamily="2" charset="0"/>
              </a:rPr>
              <a:t>N=1000000  max=100000000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itka Small" panose="02000505000000020004" pitchFamily="2" charset="0"/>
              </a:rPr>
              <a:t>N=100000000  max=1000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itka Small" panose="02000505000000020004" pitchFamily="2" charset="0"/>
              </a:rPr>
              <a:t>N=100000000  max=1000000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Sitka Small" panose="02000505000000020004" pitchFamily="2" charset="0"/>
              </a:rPr>
              <a:t>N=100000000  max1000000000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3D33E-32C2-2289-91B7-DEA3D22A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20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 dirty="0" err="1"/>
              <a:t>Testele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46D1D-B982-79AD-26CD-964A0D14A170}"/>
              </a:ext>
            </a:extLst>
          </p:cNvPr>
          <p:cNvSpPr txBox="1"/>
          <p:nvPr/>
        </p:nvSpPr>
        <p:spPr>
          <a:xfrm>
            <a:off x="1054064" y="400050"/>
            <a:ext cx="304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predefined sort-</a:t>
            </a:r>
            <a:r>
              <a:rPr lang="en-US" dirty="0" err="1"/>
              <a:t>ul</a:t>
            </a:r>
            <a:r>
              <a:rPr lang="en-US" dirty="0"/>
              <a:t> din Python.</a:t>
            </a:r>
          </a:p>
        </p:txBody>
      </p:sp>
    </p:spTree>
    <p:extLst>
      <p:ext uri="{BB962C8B-B14F-4D97-AF65-F5344CB8AC3E}">
        <p14:creationId xmlns:p14="http://schemas.microsoft.com/office/powerpoint/2010/main" val="87340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B1FB5C-02AC-4A11-9B9E-D6FAE4AA1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3F72C88A-0506-4B12-8C66-DC953526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8AB22DB-4D35-C6DF-0D74-C0AC03A8C6F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477981" y="942974"/>
            <a:ext cx="4590194" cy="542591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E8C338B-9565-4F98-872C-2008B624B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458026-44E4-A55B-C895-66AA7961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US" dirty="0"/>
              <a:t>Merge </a:t>
            </a:r>
            <a:r>
              <a:rPr lang="en-US" dirty="0" err="1"/>
              <a:t>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7C9E-BA94-0B2D-E69B-F26341302B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5649" y="2315269"/>
            <a:ext cx="6564207" cy="3881309"/>
          </a:xfrm>
        </p:spPr>
        <p:txBody>
          <a:bodyPr>
            <a:normAutofit fontScale="92500" lnSpcReduction="10000"/>
          </a:bodyPr>
          <a:lstStyle/>
          <a:p>
            <a:pPr marL="285750" indent="-285750" algn="just" defTabSz="457200">
              <a:lnSpc>
                <a:spcPct val="110000"/>
              </a:lnSpc>
            </a:pPr>
            <a:r>
              <a:rPr lang="en-US" sz="1600" dirty="0" err="1">
                <a:solidFill>
                  <a:srgbClr val="374151"/>
                </a:solidFill>
                <a:latin typeface="Söhne"/>
              </a:rPr>
              <a:t>pentru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sorta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elementele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dintr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-un array.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Algoritmul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împarte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array-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ul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în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două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jumătăți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sortează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fiecare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jumătate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separat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apoi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îmbină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jumătățile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sortate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pentru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a produce un array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complet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sortat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.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Acest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proces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continuă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recursiv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până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când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întregul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array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este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sortat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 algn="just" defTabSz="457200">
              <a:lnSpc>
                <a:spcPct val="110000"/>
              </a:lnSpc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Merge Sort are o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complexitate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temporală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de O(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nlogn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)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în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cel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mai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rău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caz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ceea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ce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îl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face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unul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dintre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cei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mai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eficienti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algoritmi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de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sortare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pPr marL="285750" indent="-285750" algn="just" defTabSz="457200">
              <a:lnSpc>
                <a:spcPct val="110000"/>
              </a:lnSpc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Merge Sort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este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un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algoritm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de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sortare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stabil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ceea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ce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înseamnă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că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menține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ordinea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relativă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elementelor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egale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în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array-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ul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sortat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.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Acest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lucru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este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deosebit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de util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în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situațiile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în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care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ordinea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elementelor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egale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din array-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ul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de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intrare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este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importantă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 algn="just" defTabSz="457200">
              <a:lnSpc>
                <a:spcPct val="110000"/>
              </a:lnSpc>
            </a:pPr>
            <a:r>
              <a:rPr lang="en-US" sz="1600" dirty="0" err="1">
                <a:solidFill>
                  <a:srgbClr val="374151"/>
                </a:solidFill>
                <a:latin typeface="Söhne"/>
              </a:rPr>
              <a:t>Acestea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fac ca Merge Sort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să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fie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deosebit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de util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pentru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sortarea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unor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array-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uri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Söhne"/>
              </a:rPr>
              <a:t>mari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de date.</a:t>
            </a:r>
          </a:p>
        </p:txBody>
      </p:sp>
    </p:spTree>
    <p:extLst>
      <p:ext uri="{BB962C8B-B14F-4D97-AF65-F5344CB8AC3E}">
        <p14:creationId xmlns:p14="http://schemas.microsoft.com/office/powerpoint/2010/main" val="300745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8DA8-A8E0-BB31-FD6E-C727DC7C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400" y="389917"/>
            <a:ext cx="9011275" cy="1596177"/>
          </a:xfrm>
        </p:spPr>
        <p:txBody>
          <a:bodyPr/>
          <a:lstStyle/>
          <a:p>
            <a:r>
              <a:rPr lang="en-US" dirty="0"/>
              <a:t>Merge sort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la teste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8FD0851-CB15-9C11-4CEE-E18B31FE5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455" y="1812927"/>
            <a:ext cx="3432727" cy="4549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B12C81-FA1B-1F3A-EC1C-5117F84CA748}"/>
              </a:ext>
            </a:extLst>
          </p:cNvPr>
          <p:cNvSpPr txBox="1"/>
          <p:nvPr/>
        </p:nvSpPr>
        <p:spPr>
          <a:xfrm>
            <a:off x="1045946" y="2918143"/>
            <a:ext cx="4673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cap="all" dirty="0" err="1">
                <a:latin typeface="Söhne"/>
              </a:rPr>
              <a:t>Aici</a:t>
            </a:r>
            <a:r>
              <a:rPr lang="en-US" sz="1400" cap="all" dirty="0">
                <a:latin typeface="Söhne"/>
              </a:rPr>
              <a:t>, </a:t>
            </a:r>
            <a:r>
              <a:rPr lang="en-US" sz="1400" cap="all" dirty="0" err="1">
                <a:latin typeface="Söhne"/>
              </a:rPr>
              <a:t>avem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rezultatele</a:t>
            </a:r>
            <a:r>
              <a:rPr lang="en-US" sz="1400" cap="all" dirty="0">
                <a:latin typeface="Söhne"/>
              </a:rPr>
              <a:t> la teste </a:t>
            </a:r>
            <a:r>
              <a:rPr lang="en-US" sz="1400" cap="all" dirty="0" err="1">
                <a:latin typeface="Söhne"/>
              </a:rPr>
              <a:t>unde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tabelul</a:t>
            </a:r>
            <a:r>
              <a:rPr lang="en-US" sz="1400" cap="all" dirty="0">
                <a:latin typeface="Söhne"/>
              </a:rPr>
              <a:t> “</a:t>
            </a:r>
            <a:r>
              <a:rPr lang="en-US" sz="1400" cap="all" dirty="0" err="1">
                <a:latin typeface="Söhne"/>
              </a:rPr>
              <a:t>Numere</a:t>
            </a:r>
            <a:r>
              <a:rPr lang="en-US" sz="1400" cap="all" dirty="0">
                <a:latin typeface="Söhne"/>
              </a:rPr>
              <a:t>” </a:t>
            </a:r>
            <a:r>
              <a:rPr lang="en-US" sz="1400" cap="all" dirty="0" err="1">
                <a:latin typeface="Söhne"/>
              </a:rPr>
              <a:t>reprezint</a:t>
            </a:r>
            <a:r>
              <a:rPr lang="ro-RO" sz="1400" cap="all" dirty="0">
                <a:latin typeface="Söhne"/>
              </a:rPr>
              <a:t>ă</a:t>
            </a:r>
            <a:r>
              <a:rPr lang="en-US" sz="1400" cap="all" dirty="0">
                <a:latin typeface="Söhne"/>
              </a:rPr>
              <a:t> num</a:t>
            </a:r>
            <a:r>
              <a:rPr lang="ro-RO" sz="1400" cap="all" dirty="0">
                <a:latin typeface="Söhne"/>
              </a:rPr>
              <a:t>ă</a:t>
            </a:r>
            <a:r>
              <a:rPr lang="en-US" sz="1400" cap="all" dirty="0" err="1">
                <a:latin typeface="Söhne"/>
              </a:rPr>
              <a:t>rul</a:t>
            </a:r>
            <a:r>
              <a:rPr lang="en-US" sz="1400" cap="all" dirty="0">
                <a:latin typeface="Söhne"/>
              </a:rPr>
              <a:t> de </a:t>
            </a:r>
            <a:r>
              <a:rPr lang="en-US" sz="1400" cap="all" dirty="0" err="1">
                <a:latin typeface="Söhne"/>
              </a:rPr>
              <a:t>variabile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si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tabelul</a:t>
            </a:r>
            <a:r>
              <a:rPr lang="en-US" sz="1400" cap="all" dirty="0">
                <a:latin typeface="Söhne"/>
              </a:rPr>
              <a:t> “Maxim” </a:t>
            </a:r>
            <a:r>
              <a:rPr lang="en-US" sz="1400" cap="all" dirty="0" err="1">
                <a:latin typeface="Söhne"/>
              </a:rPr>
              <a:t>reprezint</a:t>
            </a:r>
            <a:r>
              <a:rPr lang="ro-RO" sz="1400" cap="all" dirty="0">
                <a:latin typeface="Söhne"/>
              </a:rPr>
              <a:t>ă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valoarea</a:t>
            </a:r>
            <a:r>
              <a:rPr lang="en-US" sz="1400" cap="all" dirty="0">
                <a:latin typeface="Söhne"/>
              </a:rPr>
              <a:t> maxim</a:t>
            </a:r>
            <a:r>
              <a:rPr lang="ro-RO" sz="1400" cap="all" dirty="0">
                <a:latin typeface="Söhne"/>
              </a:rPr>
              <a:t>ă</a:t>
            </a:r>
            <a:r>
              <a:rPr lang="en-US" sz="1400" cap="all" dirty="0">
                <a:latin typeface="Söhne"/>
              </a:rPr>
              <a:t>.</a:t>
            </a:r>
          </a:p>
          <a:p>
            <a:pPr algn="just"/>
            <a:r>
              <a:rPr lang="en-US" sz="1400" cap="all" dirty="0">
                <a:latin typeface="Söhne"/>
              </a:rPr>
              <a:t>Se </a:t>
            </a:r>
            <a:r>
              <a:rPr lang="en-US" sz="1400" cap="all" dirty="0" err="1">
                <a:latin typeface="Söhne"/>
              </a:rPr>
              <a:t>poate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observa</a:t>
            </a:r>
            <a:r>
              <a:rPr lang="en-US" sz="1400" cap="all" dirty="0">
                <a:latin typeface="Söhne"/>
              </a:rPr>
              <a:t> c</a:t>
            </a:r>
            <a:r>
              <a:rPr lang="ro-RO" sz="1400" cap="all" dirty="0">
                <a:latin typeface="Söhne"/>
              </a:rPr>
              <a:t>ă</a:t>
            </a:r>
            <a:r>
              <a:rPr lang="en-US" sz="1400" cap="all" dirty="0">
                <a:latin typeface="Söhne"/>
              </a:rPr>
              <a:t> Merge Sort </a:t>
            </a:r>
            <a:r>
              <a:rPr lang="en-US" sz="1400" cap="all" dirty="0" err="1">
                <a:latin typeface="Söhne"/>
              </a:rPr>
              <a:t>func</a:t>
            </a:r>
            <a:r>
              <a:rPr lang="ro-RO" sz="1400" cap="all" dirty="0">
                <a:latin typeface="Söhne"/>
              </a:rPr>
              <a:t>ț</a:t>
            </a:r>
            <a:r>
              <a:rPr lang="en-US" sz="1400" cap="all" dirty="0" err="1">
                <a:latin typeface="Söhne"/>
              </a:rPr>
              <a:t>ioneaza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destul</a:t>
            </a:r>
            <a:r>
              <a:rPr lang="en-US" sz="1400" cap="all" dirty="0">
                <a:latin typeface="Söhne"/>
              </a:rPr>
              <a:t> de bine cu array-</a:t>
            </a:r>
            <a:r>
              <a:rPr lang="en-US" sz="1400" cap="all" dirty="0" err="1">
                <a:latin typeface="Söhne"/>
              </a:rPr>
              <a:t>uri</a:t>
            </a:r>
            <a:r>
              <a:rPr lang="en-US" sz="1400" cap="all" dirty="0">
                <a:latin typeface="Söhne"/>
              </a:rPr>
              <a:t> </a:t>
            </a:r>
            <a:r>
              <a:rPr lang="en-US" sz="1400" cap="all" dirty="0" err="1">
                <a:latin typeface="Söhne"/>
              </a:rPr>
              <a:t>mari</a:t>
            </a:r>
            <a:r>
              <a:rPr lang="en-US" sz="1400" cap="all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74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AE80-A191-B715-8112-54E05658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</a:t>
            </a:r>
            <a:r>
              <a:rPr lang="en-US" dirty="0" err="1"/>
              <a:t>SOrt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A6E16C1-F7E5-D711-A0BC-C74D19CA48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589" y="1956277"/>
            <a:ext cx="4973296" cy="3424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72EA44-4E07-F549-531B-E6C81EF97323}"/>
              </a:ext>
            </a:extLst>
          </p:cNvPr>
          <p:cNvSpPr txBox="1"/>
          <p:nvPr/>
        </p:nvSpPr>
        <p:spPr>
          <a:xfrm>
            <a:off x="817696" y="2214694"/>
            <a:ext cx="5278304" cy="427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cap="all" dirty="0">
                <a:solidFill>
                  <a:srgbClr val="374151"/>
                </a:solidFill>
                <a:latin typeface="Söhne"/>
              </a:rPr>
              <a:t>Radix Sort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este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un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algoritm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de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sortare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non-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comparativ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, care se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bazează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pe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împărțirea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elementelor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dintr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-un array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în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grupuri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bazate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pe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cifrele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lor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individuale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.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În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loc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să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compare direct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elementele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între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ele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, Radix Sort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sortează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elementele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pe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baza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valorilor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cifrelor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lor.</a:t>
            </a:r>
          </a:p>
          <a:p>
            <a:pPr marL="285750" indent="-285750" algn="just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Complexitatea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temporală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a Radix Sort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este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de O(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kn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),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unde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k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este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numărul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maxim de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cifre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din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elementele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de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sortat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iar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n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este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numărul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total de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elemente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 algn="just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În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general, Radix Sort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este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un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algoritm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eficient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de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sortare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, cu o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complexitate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temporală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optimă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pentru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sortarea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unor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tipuri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specifice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de date. Cu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toate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acestea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acesta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poate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fi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mai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lent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decât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alt</a:t>
            </a:r>
            <a:r>
              <a:rPr lang="ro-RO" sz="1500" cap="all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algoritmi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de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sortare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atunci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când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se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utilizează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pentru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sortarea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unor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date cu un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număr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mare de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cifre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deoarece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trebuie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să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se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împartă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și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să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se combine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elementele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în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fiecare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cap="all" dirty="0" err="1">
                <a:solidFill>
                  <a:srgbClr val="374151"/>
                </a:solidFill>
                <a:latin typeface="Söhne"/>
              </a:rPr>
              <a:t>iterație</a:t>
            </a:r>
            <a:r>
              <a:rPr lang="en-US" sz="1500" cap="all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2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EFAE-34C7-4643-BDC3-0B96068D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00" y="85117"/>
            <a:ext cx="10364451" cy="1596177"/>
          </a:xfrm>
        </p:spPr>
        <p:txBody>
          <a:bodyPr/>
          <a:lstStyle/>
          <a:p>
            <a:r>
              <a:rPr lang="en-US" dirty="0"/>
              <a:t>Radix sort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la teste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7B4DF-61FF-D577-4322-9882D22BBA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12936" y="1368987"/>
            <a:ext cx="3602808" cy="3424107"/>
          </a:xfrm>
        </p:spPr>
        <p:txBody>
          <a:bodyPr>
            <a:normAutofit/>
          </a:bodyPr>
          <a:lstStyle/>
          <a:p>
            <a:pPr algn="just"/>
            <a:r>
              <a:rPr lang="en-US" sz="1400" dirty="0" err="1">
                <a:latin typeface="Söhne"/>
              </a:rPr>
              <a:t>Aici</a:t>
            </a:r>
            <a:r>
              <a:rPr lang="en-US" sz="1400" dirty="0">
                <a:latin typeface="Söhne"/>
              </a:rPr>
              <a:t>, </a:t>
            </a:r>
            <a:r>
              <a:rPr lang="en-US" sz="1400" dirty="0" err="1">
                <a:latin typeface="Söhne"/>
              </a:rPr>
              <a:t>putem</a:t>
            </a:r>
            <a:r>
              <a:rPr lang="en-US" sz="1400" dirty="0">
                <a:latin typeface="Söhne"/>
              </a:rPr>
              <a:t> </a:t>
            </a:r>
            <a:r>
              <a:rPr lang="en-US" sz="1400" dirty="0" err="1">
                <a:latin typeface="Söhne"/>
              </a:rPr>
              <a:t>observa</a:t>
            </a:r>
            <a:r>
              <a:rPr lang="en-US" sz="1400" dirty="0">
                <a:latin typeface="Söhne"/>
              </a:rPr>
              <a:t> </a:t>
            </a:r>
            <a:r>
              <a:rPr lang="en-US" sz="1400" dirty="0" err="1">
                <a:latin typeface="Söhne"/>
              </a:rPr>
              <a:t>diferen</a:t>
            </a:r>
            <a:r>
              <a:rPr lang="ro-RO" sz="1400" dirty="0">
                <a:latin typeface="Söhne"/>
              </a:rPr>
              <a:t>ț</a:t>
            </a:r>
            <a:r>
              <a:rPr lang="en-US" sz="1400" dirty="0" err="1">
                <a:latin typeface="Söhne"/>
              </a:rPr>
              <a:t>ele</a:t>
            </a:r>
            <a:r>
              <a:rPr lang="en-US" sz="1400" dirty="0">
                <a:latin typeface="Söhne"/>
              </a:rPr>
              <a:t> </a:t>
            </a:r>
            <a:r>
              <a:rPr lang="en-US" sz="1400" dirty="0" err="1">
                <a:latin typeface="Söhne"/>
              </a:rPr>
              <a:t>dintre</a:t>
            </a:r>
            <a:r>
              <a:rPr lang="en-US" sz="1400" dirty="0">
                <a:latin typeface="Söhne"/>
              </a:rPr>
              <a:t> </a:t>
            </a:r>
            <a:r>
              <a:rPr lang="en-US" sz="1400" dirty="0" err="1">
                <a:latin typeface="Söhne"/>
              </a:rPr>
              <a:t>rezultatele</a:t>
            </a:r>
            <a:r>
              <a:rPr lang="en-US" sz="1400" dirty="0">
                <a:latin typeface="Söhne"/>
              </a:rPr>
              <a:t> radix </a:t>
            </a:r>
            <a:r>
              <a:rPr lang="en-US" sz="1400" dirty="0" err="1">
                <a:latin typeface="Söhne"/>
              </a:rPr>
              <a:t>sortului</a:t>
            </a:r>
            <a:r>
              <a:rPr lang="en-US" sz="1400" dirty="0">
                <a:latin typeface="Söhne"/>
              </a:rPr>
              <a:t> </a:t>
            </a:r>
            <a:r>
              <a:rPr lang="ro-RO" sz="1400" dirty="0">
                <a:latin typeface="Söhne"/>
              </a:rPr>
              <a:t>î</a:t>
            </a:r>
            <a:r>
              <a:rPr lang="en-US" sz="1400" dirty="0">
                <a:latin typeface="Söhne"/>
              </a:rPr>
              <a:t>n </a:t>
            </a:r>
            <a:r>
              <a:rPr lang="en-US" sz="1400" dirty="0" err="1">
                <a:latin typeface="Söhne"/>
              </a:rPr>
              <a:t>baza</a:t>
            </a:r>
            <a:r>
              <a:rPr lang="en-US" sz="1400" dirty="0">
                <a:latin typeface="Söhne"/>
              </a:rPr>
              <a:t> 10 </a:t>
            </a:r>
            <a:r>
              <a:rPr lang="en-US" sz="1400" dirty="0" err="1">
                <a:latin typeface="Söhne"/>
              </a:rPr>
              <a:t>si</a:t>
            </a:r>
            <a:r>
              <a:rPr lang="en-US" sz="1400" dirty="0">
                <a:latin typeface="Söhne"/>
              </a:rPr>
              <a:t> </a:t>
            </a:r>
            <a:r>
              <a:rPr lang="en-US" sz="1400" dirty="0" err="1">
                <a:latin typeface="Söhne"/>
              </a:rPr>
              <a:t>baza</a:t>
            </a:r>
            <a:r>
              <a:rPr lang="en-US" sz="1400" dirty="0">
                <a:latin typeface="Söhne"/>
              </a:rPr>
              <a:t> 2^16, </a:t>
            </a:r>
            <a:r>
              <a:rPr lang="en-US" sz="1400" dirty="0" err="1">
                <a:latin typeface="Söhne"/>
              </a:rPr>
              <a:t>dar</a:t>
            </a:r>
            <a:r>
              <a:rPr lang="en-US" sz="1400" dirty="0">
                <a:latin typeface="Söhne"/>
              </a:rPr>
              <a:t> </a:t>
            </a:r>
            <a:r>
              <a:rPr lang="ro-RO" sz="1400" dirty="0">
                <a:latin typeface="Söhne"/>
              </a:rPr>
              <a:t>ș</a:t>
            </a:r>
            <a:r>
              <a:rPr lang="en-US" sz="1400" dirty="0" err="1">
                <a:latin typeface="Söhne"/>
              </a:rPr>
              <a:t>i</a:t>
            </a:r>
            <a:r>
              <a:rPr lang="en-US" sz="1400" dirty="0">
                <a:latin typeface="Söhne"/>
              </a:rPr>
              <a:t> </a:t>
            </a:r>
            <a:r>
              <a:rPr lang="en-US" sz="1400" dirty="0" err="1">
                <a:latin typeface="Söhne"/>
              </a:rPr>
              <a:t>diferen</a:t>
            </a:r>
            <a:r>
              <a:rPr lang="ro-RO" sz="1400" dirty="0">
                <a:latin typeface="Söhne"/>
              </a:rPr>
              <a:t>ț</a:t>
            </a:r>
            <a:r>
              <a:rPr lang="en-US" sz="1400" dirty="0" err="1">
                <a:latin typeface="Söhne"/>
              </a:rPr>
              <a:t>ele</a:t>
            </a:r>
            <a:r>
              <a:rPr lang="en-US" sz="1400" dirty="0">
                <a:latin typeface="Söhne"/>
              </a:rPr>
              <a:t> de </a:t>
            </a:r>
            <a:r>
              <a:rPr lang="en-US" sz="1400" dirty="0" err="1">
                <a:latin typeface="Söhne"/>
              </a:rPr>
              <a:t>timpi</a:t>
            </a:r>
            <a:r>
              <a:rPr lang="en-US" sz="1400" dirty="0">
                <a:latin typeface="Söhne"/>
              </a:rPr>
              <a:t> la array-</a:t>
            </a:r>
            <a:r>
              <a:rPr lang="en-US" sz="1400" dirty="0" err="1">
                <a:latin typeface="Söhne"/>
              </a:rPr>
              <a:t>uri</a:t>
            </a:r>
            <a:r>
              <a:rPr lang="en-US" sz="1400" dirty="0">
                <a:latin typeface="Söhne"/>
              </a:rPr>
              <a:t> </a:t>
            </a:r>
            <a:r>
              <a:rPr lang="ro-RO" sz="1400" dirty="0">
                <a:latin typeface="Söhne"/>
              </a:rPr>
              <a:t>ș</a:t>
            </a:r>
            <a:r>
              <a:rPr lang="en-US" sz="1400" dirty="0" err="1">
                <a:latin typeface="Söhne"/>
              </a:rPr>
              <a:t>i</a:t>
            </a:r>
            <a:r>
              <a:rPr lang="en-US" sz="1400" dirty="0">
                <a:latin typeface="Söhne"/>
              </a:rPr>
              <a:t> </a:t>
            </a:r>
            <a:r>
              <a:rPr lang="en-US" sz="1400" dirty="0" err="1">
                <a:latin typeface="Söhne"/>
              </a:rPr>
              <a:t>numere</a:t>
            </a:r>
            <a:r>
              <a:rPr lang="en-US" sz="1400" dirty="0">
                <a:latin typeface="Söhne"/>
              </a:rPr>
              <a:t> </a:t>
            </a:r>
            <a:r>
              <a:rPr lang="en-US" sz="1400" dirty="0" err="1">
                <a:latin typeface="Söhne"/>
              </a:rPr>
              <a:t>mari</a:t>
            </a:r>
            <a:r>
              <a:rPr lang="en-US" sz="1400" dirty="0">
                <a:latin typeface="Söhne"/>
              </a:rPr>
              <a:t>.</a:t>
            </a:r>
          </a:p>
          <a:p>
            <a:pPr algn="just"/>
            <a:r>
              <a:rPr lang="en-US" sz="1400" dirty="0">
                <a:latin typeface="Söhne"/>
              </a:rPr>
              <a:t>Se </a:t>
            </a:r>
            <a:r>
              <a:rPr lang="en-US" sz="1400" dirty="0" err="1">
                <a:latin typeface="Söhne"/>
              </a:rPr>
              <a:t>poate</a:t>
            </a:r>
            <a:r>
              <a:rPr lang="en-US" sz="1400" dirty="0">
                <a:latin typeface="Söhne"/>
              </a:rPr>
              <a:t> </a:t>
            </a:r>
            <a:r>
              <a:rPr lang="en-US" sz="1400" dirty="0" err="1">
                <a:latin typeface="Söhne"/>
              </a:rPr>
              <a:t>observa</a:t>
            </a:r>
            <a:r>
              <a:rPr lang="en-US" sz="1400" dirty="0">
                <a:latin typeface="Söhne"/>
              </a:rPr>
              <a:t> c</a:t>
            </a:r>
            <a:r>
              <a:rPr lang="ro-RO" sz="1400" dirty="0">
                <a:latin typeface="Söhne"/>
              </a:rPr>
              <a:t>ă</a:t>
            </a:r>
            <a:r>
              <a:rPr lang="en-US" sz="1400" dirty="0">
                <a:latin typeface="Söhne"/>
              </a:rPr>
              <a:t> </a:t>
            </a:r>
            <a:r>
              <a:rPr lang="en-US" sz="1400" dirty="0" err="1">
                <a:latin typeface="Söhne"/>
              </a:rPr>
              <a:t>timpii</a:t>
            </a:r>
            <a:r>
              <a:rPr lang="en-US" sz="1400" dirty="0">
                <a:latin typeface="Söhne"/>
              </a:rPr>
              <a:t> de </a:t>
            </a:r>
            <a:r>
              <a:rPr lang="en-US" sz="1400" dirty="0" err="1">
                <a:latin typeface="Söhne"/>
              </a:rPr>
              <a:t>rulare</a:t>
            </a:r>
            <a:r>
              <a:rPr lang="en-US" sz="1400" dirty="0">
                <a:latin typeface="Söhne"/>
              </a:rPr>
              <a:t> sunt </a:t>
            </a:r>
            <a:r>
              <a:rPr lang="en-US" sz="1400" dirty="0" err="1">
                <a:latin typeface="Söhne"/>
              </a:rPr>
              <a:t>mai</a:t>
            </a:r>
            <a:r>
              <a:rPr lang="en-US" sz="1400" dirty="0">
                <a:latin typeface="Söhne"/>
              </a:rPr>
              <a:t> </a:t>
            </a:r>
            <a:r>
              <a:rPr lang="en-US" sz="1400" dirty="0" err="1">
                <a:latin typeface="Söhne"/>
              </a:rPr>
              <a:t>mici</a:t>
            </a:r>
            <a:r>
              <a:rPr lang="en-US" sz="1400" dirty="0">
                <a:latin typeface="Söhne"/>
              </a:rPr>
              <a:t> </a:t>
            </a:r>
            <a:r>
              <a:rPr lang="ro-RO" sz="1400" dirty="0">
                <a:latin typeface="Söhne"/>
              </a:rPr>
              <a:t>î</a:t>
            </a:r>
            <a:r>
              <a:rPr lang="en-US" sz="1400" dirty="0">
                <a:latin typeface="Söhne"/>
              </a:rPr>
              <a:t>n </a:t>
            </a:r>
            <a:r>
              <a:rPr lang="en-US" sz="1400" dirty="0" err="1">
                <a:latin typeface="Söhne"/>
              </a:rPr>
              <a:t>baza</a:t>
            </a:r>
            <a:r>
              <a:rPr lang="en-US" sz="1400" dirty="0">
                <a:latin typeface="Söhne"/>
              </a:rPr>
              <a:t> 2^16 dec</a:t>
            </a:r>
            <a:r>
              <a:rPr lang="ro-RO" sz="1400" dirty="0">
                <a:latin typeface="Söhne"/>
              </a:rPr>
              <a:t>â</a:t>
            </a:r>
            <a:r>
              <a:rPr lang="en-US" sz="1400" dirty="0">
                <a:latin typeface="Söhne"/>
              </a:rPr>
              <a:t>t </a:t>
            </a:r>
            <a:r>
              <a:rPr lang="ro-RO" sz="1400" dirty="0">
                <a:latin typeface="Söhne"/>
              </a:rPr>
              <a:t>î</a:t>
            </a:r>
            <a:r>
              <a:rPr lang="en-US" sz="1400" dirty="0">
                <a:latin typeface="Söhne"/>
              </a:rPr>
              <a:t>n </a:t>
            </a:r>
            <a:r>
              <a:rPr lang="en-US" sz="1400" dirty="0" err="1">
                <a:latin typeface="Söhne"/>
              </a:rPr>
              <a:t>baza</a:t>
            </a:r>
            <a:r>
              <a:rPr lang="en-US" sz="1400" dirty="0">
                <a:latin typeface="Söhne"/>
              </a:rPr>
              <a:t> 10.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DB400-6AE9-DE7B-E247-68E9841F645A}"/>
              </a:ext>
            </a:extLst>
          </p:cNvPr>
          <p:cNvSpPr txBox="1"/>
          <p:nvPr/>
        </p:nvSpPr>
        <p:spPr>
          <a:xfrm>
            <a:off x="1161319" y="2041788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Baza</a:t>
            </a:r>
            <a:r>
              <a:rPr lang="en-US" dirty="0"/>
              <a:t>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CD3AC-3D17-4374-0B6F-2F5A0A174A6F}"/>
              </a:ext>
            </a:extLst>
          </p:cNvPr>
          <p:cNvSpPr txBox="1"/>
          <p:nvPr/>
        </p:nvSpPr>
        <p:spPr>
          <a:xfrm>
            <a:off x="8330189" y="2115679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öhne"/>
              </a:rPr>
              <a:t>Baza</a:t>
            </a:r>
            <a:r>
              <a:rPr lang="en-US" dirty="0">
                <a:latin typeface="Söhne"/>
              </a:rPr>
              <a:t> 2^16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5533FD5-8ABA-B8E5-1A4C-2E8AEA032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76" y="2485011"/>
            <a:ext cx="2910595" cy="4109753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C3DF67C8-4EB9-2C8B-DAE2-2C31810A4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96" y="2485011"/>
            <a:ext cx="2895344" cy="41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1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5E240C9-7533-EDB4-7C3C-783B77A5E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94" y="1528586"/>
            <a:ext cx="6200163" cy="4262613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B517-DE5E-C246-6C83-7B0A43A3FB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2908" y="1869454"/>
            <a:ext cx="3893978" cy="3424107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1100" b="0" i="0" dirty="0">
                <a:effectLst/>
                <a:latin typeface="Söhne"/>
              </a:rPr>
              <a:t>Heap Sort </a:t>
            </a:r>
            <a:r>
              <a:rPr lang="en-US" sz="1100" b="0" i="0" dirty="0" err="1">
                <a:effectLst/>
                <a:latin typeface="Söhne"/>
              </a:rPr>
              <a:t>este</a:t>
            </a:r>
            <a:r>
              <a:rPr lang="en-US" sz="1100" b="0" i="0" dirty="0">
                <a:effectLst/>
                <a:latin typeface="Söhne"/>
              </a:rPr>
              <a:t> un </a:t>
            </a:r>
            <a:r>
              <a:rPr lang="en-US" sz="1100" b="0" i="0" dirty="0" err="1">
                <a:effectLst/>
                <a:latin typeface="Söhne"/>
              </a:rPr>
              <a:t>algoritm</a:t>
            </a:r>
            <a:r>
              <a:rPr lang="en-US" sz="1100" b="0" i="0" dirty="0">
                <a:effectLst/>
                <a:latin typeface="Söhne"/>
              </a:rPr>
              <a:t> de </a:t>
            </a:r>
            <a:r>
              <a:rPr lang="en-US" sz="1100" b="0" i="0" dirty="0" err="1">
                <a:effectLst/>
                <a:latin typeface="Söhne"/>
              </a:rPr>
              <a:t>sortare</a:t>
            </a:r>
            <a:r>
              <a:rPr lang="en-US" sz="1100" b="0" i="0" dirty="0">
                <a:effectLst/>
                <a:latin typeface="Söhne"/>
              </a:rPr>
              <a:t> care </a:t>
            </a:r>
            <a:r>
              <a:rPr lang="en-US" sz="1100" b="0" i="0" dirty="0" err="1">
                <a:effectLst/>
                <a:latin typeface="Söhne"/>
              </a:rPr>
              <a:t>utilizează</a:t>
            </a:r>
            <a:r>
              <a:rPr lang="en-US" sz="1100" b="0" i="0" dirty="0">
                <a:effectLst/>
                <a:latin typeface="Söhne"/>
              </a:rPr>
              <a:t> o </a:t>
            </a:r>
            <a:r>
              <a:rPr lang="en-US" sz="1100" b="0" i="0" dirty="0" err="1">
                <a:effectLst/>
                <a:latin typeface="Söhne"/>
              </a:rPr>
              <a:t>structură</a:t>
            </a:r>
            <a:r>
              <a:rPr lang="en-US" sz="1100" b="0" i="0" dirty="0">
                <a:effectLst/>
                <a:latin typeface="Söhne"/>
              </a:rPr>
              <a:t> de date </a:t>
            </a:r>
            <a:r>
              <a:rPr lang="en-US" sz="1100" b="0" i="0" dirty="0" err="1">
                <a:effectLst/>
                <a:latin typeface="Söhne"/>
              </a:rPr>
              <a:t>numită</a:t>
            </a:r>
            <a:r>
              <a:rPr lang="en-US" sz="1100" b="0" i="0" dirty="0">
                <a:effectLst/>
                <a:latin typeface="Söhne"/>
              </a:rPr>
              <a:t> heap (</a:t>
            </a:r>
            <a:r>
              <a:rPr lang="en-US" sz="1100" b="0" i="0" dirty="0" err="1">
                <a:effectLst/>
                <a:latin typeface="Söhne"/>
              </a:rPr>
              <a:t>sau</a:t>
            </a:r>
            <a:r>
              <a:rPr lang="en-US" sz="1100" b="0" i="0" dirty="0">
                <a:effectLst/>
                <a:latin typeface="Söhne"/>
              </a:rPr>
              <a:t> arbore </a:t>
            </a:r>
            <a:r>
              <a:rPr lang="en-US" sz="1100" b="0" i="0" dirty="0" err="1">
                <a:effectLst/>
                <a:latin typeface="Söhne"/>
              </a:rPr>
              <a:t>binar</a:t>
            </a:r>
            <a:r>
              <a:rPr lang="en-US" sz="1100" b="0" i="0" dirty="0">
                <a:effectLst/>
                <a:latin typeface="Söhne"/>
              </a:rPr>
              <a:t> de tip heap) </a:t>
            </a:r>
            <a:r>
              <a:rPr lang="en-US" sz="1100" b="0" i="0" dirty="0" err="1">
                <a:effectLst/>
                <a:latin typeface="Söhne"/>
              </a:rPr>
              <a:t>pentru</a:t>
            </a:r>
            <a:r>
              <a:rPr lang="en-US" sz="1100" b="0" i="0" dirty="0">
                <a:effectLst/>
                <a:latin typeface="Söhne"/>
              </a:rPr>
              <a:t> a </a:t>
            </a:r>
            <a:r>
              <a:rPr lang="en-US" sz="1100" b="0" i="0" dirty="0" err="1">
                <a:effectLst/>
                <a:latin typeface="Söhne"/>
              </a:rPr>
              <a:t>organiza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elementele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dintr</a:t>
            </a:r>
            <a:r>
              <a:rPr lang="en-US" sz="1100" b="0" i="0" dirty="0">
                <a:effectLst/>
                <a:latin typeface="Söhne"/>
              </a:rPr>
              <a:t>-un array </a:t>
            </a:r>
            <a:r>
              <a:rPr lang="en-US" sz="1100" b="0" i="0" dirty="0" err="1">
                <a:effectLst/>
                <a:latin typeface="Söhne"/>
              </a:rPr>
              <a:t>într</a:t>
            </a:r>
            <a:r>
              <a:rPr lang="en-US" sz="1100" b="0" i="0" dirty="0">
                <a:effectLst/>
                <a:latin typeface="Söhne"/>
              </a:rPr>
              <a:t>-o </a:t>
            </a:r>
            <a:r>
              <a:rPr lang="en-US" sz="1100" b="0" i="0" dirty="0" err="1">
                <a:effectLst/>
                <a:latin typeface="Söhne"/>
              </a:rPr>
              <a:t>formă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specifică</a:t>
            </a:r>
            <a:r>
              <a:rPr lang="en-US" sz="1100" b="0" i="0" dirty="0">
                <a:effectLst/>
                <a:latin typeface="Söhne"/>
              </a:rPr>
              <a:t>. Heap-</a:t>
            </a:r>
            <a:r>
              <a:rPr lang="en-US" sz="1100" b="0" i="0" dirty="0" err="1">
                <a:effectLst/>
                <a:latin typeface="Söhne"/>
              </a:rPr>
              <a:t>ul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este</a:t>
            </a:r>
            <a:r>
              <a:rPr lang="en-US" sz="1100" b="0" i="0" dirty="0">
                <a:effectLst/>
                <a:latin typeface="Söhne"/>
              </a:rPr>
              <a:t> o </a:t>
            </a:r>
            <a:r>
              <a:rPr lang="en-US" sz="1100" b="0" i="0" dirty="0" err="1">
                <a:effectLst/>
                <a:latin typeface="Söhne"/>
              </a:rPr>
              <a:t>structură</a:t>
            </a:r>
            <a:r>
              <a:rPr lang="en-US" sz="1100" b="0" i="0" dirty="0">
                <a:effectLst/>
                <a:latin typeface="Söhne"/>
              </a:rPr>
              <a:t> de date </a:t>
            </a:r>
            <a:r>
              <a:rPr lang="en-US" sz="1100" b="0" i="0" dirty="0" err="1">
                <a:effectLst/>
                <a:latin typeface="Söhne"/>
              </a:rPr>
              <a:t>în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formă</a:t>
            </a:r>
            <a:r>
              <a:rPr lang="en-US" sz="1100" b="0" i="0" dirty="0">
                <a:effectLst/>
                <a:latin typeface="Söhne"/>
              </a:rPr>
              <a:t> de arbore, </a:t>
            </a:r>
            <a:r>
              <a:rPr lang="en-US" sz="1100" b="0" i="0" dirty="0" err="1">
                <a:effectLst/>
                <a:latin typeface="Söhne"/>
              </a:rPr>
              <a:t>în</a:t>
            </a:r>
            <a:r>
              <a:rPr lang="en-US" sz="1100" b="0" i="0" dirty="0">
                <a:effectLst/>
                <a:latin typeface="Söhne"/>
              </a:rPr>
              <a:t> care </a:t>
            </a:r>
            <a:r>
              <a:rPr lang="en-US" sz="1100" b="0" i="0" dirty="0" err="1">
                <a:effectLst/>
                <a:latin typeface="Söhne"/>
              </a:rPr>
              <a:t>fiecare</a:t>
            </a:r>
            <a:r>
              <a:rPr lang="en-US" sz="1100" b="0" i="0" dirty="0">
                <a:effectLst/>
                <a:latin typeface="Söhne"/>
              </a:rPr>
              <a:t> nod are un </a:t>
            </a:r>
            <a:r>
              <a:rPr lang="en-US" sz="1100" b="0" i="0" dirty="0" err="1">
                <a:effectLst/>
                <a:latin typeface="Söhne"/>
              </a:rPr>
              <a:t>părinte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și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doi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copii</a:t>
            </a:r>
            <a:r>
              <a:rPr lang="en-US" sz="1100" b="0" i="0" dirty="0">
                <a:effectLst/>
                <a:latin typeface="Söhne"/>
              </a:rPr>
              <a:t>. </a:t>
            </a:r>
            <a:r>
              <a:rPr lang="en-US" sz="1100" b="0" i="0" dirty="0" err="1">
                <a:effectLst/>
                <a:latin typeface="Söhne"/>
              </a:rPr>
              <a:t>În</a:t>
            </a:r>
            <a:r>
              <a:rPr lang="en-US" sz="1100" b="0" i="0" dirty="0">
                <a:effectLst/>
                <a:latin typeface="Söhne"/>
              </a:rPr>
              <a:t> plus, </a:t>
            </a:r>
            <a:r>
              <a:rPr lang="en-US" sz="1100" b="0" i="0" dirty="0" err="1">
                <a:effectLst/>
                <a:latin typeface="Söhne"/>
              </a:rPr>
              <a:t>fiecare</a:t>
            </a:r>
            <a:r>
              <a:rPr lang="en-US" sz="1100" b="0" i="0" dirty="0">
                <a:effectLst/>
                <a:latin typeface="Söhne"/>
              </a:rPr>
              <a:t> nod din heap </a:t>
            </a:r>
            <a:r>
              <a:rPr lang="en-US" sz="1100" b="0" i="0" dirty="0" err="1">
                <a:effectLst/>
                <a:latin typeface="Söhne"/>
              </a:rPr>
              <a:t>respectă</a:t>
            </a:r>
            <a:r>
              <a:rPr lang="en-US" sz="1100" b="0" i="0" dirty="0">
                <a:effectLst/>
                <a:latin typeface="Söhne"/>
              </a:rPr>
              <a:t> o </a:t>
            </a:r>
            <a:r>
              <a:rPr lang="en-US" sz="1100" b="0" i="0" dirty="0" err="1">
                <a:effectLst/>
                <a:latin typeface="Söhne"/>
              </a:rPr>
              <a:t>proprietate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specifică</a:t>
            </a:r>
            <a:r>
              <a:rPr lang="en-US" sz="1100" b="0" i="0" dirty="0">
                <a:effectLst/>
                <a:latin typeface="Söhne"/>
              </a:rPr>
              <a:t>, </a:t>
            </a:r>
            <a:r>
              <a:rPr lang="en-US" sz="1100" b="0" i="0" dirty="0" err="1">
                <a:effectLst/>
                <a:latin typeface="Söhne"/>
              </a:rPr>
              <a:t>în</a:t>
            </a:r>
            <a:r>
              <a:rPr lang="en-US" sz="1100" b="0" i="0" dirty="0">
                <a:effectLst/>
                <a:latin typeface="Söhne"/>
              </a:rPr>
              <a:t> care </a:t>
            </a:r>
            <a:r>
              <a:rPr lang="en-US" sz="1100" b="0" i="0" dirty="0" err="1">
                <a:effectLst/>
                <a:latin typeface="Söhne"/>
              </a:rPr>
              <a:t>valoarea</a:t>
            </a:r>
            <a:r>
              <a:rPr lang="en-US" sz="1100" b="0" i="0" dirty="0">
                <a:effectLst/>
                <a:latin typeface="Söhne"/>
              </a:rPr>
              <a:t> din </a:t>
            </a:r>
            <a:r>
              <a:rPr lang="en-US" sz="1100" b="0" i="0" dirty="0" err="1">
                <a:effectLst/>
                <a:latin typeface="Söhne"/>
              </a:rPr>
              <a:t>fiecare</a:t>
            </a:r>
            <a:r>
              <a:rPr lang="en-US" sz="1100" b="0" i="0" dirty="0">
                <a:effectLst/>
                <a:latin typeface="Söhne"/>
              </a:rPr>
              <a:t> nod </a:t>
            </a:r>
            <a:r>
              <a:rPr lang="en-US" sz="1100" b="0" i="0" dirty="0" err="1">
                <a:effectLst/>
                <a:latin typeface="Söhne"/>
              </a:rPr>
              <a:t>este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mai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mică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sau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egală</a:t>
            </a:r>
            <a:r>
              <a:rPr lang="en-US" sz="1100" b="0" i="0" dirty="0">
                <a:effectLst/>
                <a:latin typeface="Söhne"/>
              </a:rPr>
              <a:t> cu </a:t>
            </a:r>
            <a:r>
              <a:rPr lang="en-US" sz="1100" b="0" i="0" dirty="0" err="1">
                <a:effectLst/>
                <a:latin typeface="Söhne"/>
              </a:rPr>
              <a:t>valoarea</a:t>
            </a:r>
            <a:r>
              <a:rPr lang="en-US" sz="1100" b="0" i="0" dirty="0">
                <a:effectLst/>
                <a:latin typeface="Söhne"/>
              </a:rPr>
              <a:t> din </a:t>
            </a:r>
            <a:r>
              <a:rPr lang="en-US" sz="1100" b="0" i="0" dirty="0" err="1">
                <a:effectLst/>
                <a:latin typeface="Söhne"/>
              </a:rPr>
              <a:t>nodul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părinte</a:t>
            </a:r>
            <a:r>
              <a:rPr lang="en-US" sz="1100" b="0" i="0" dirty="0">
                <a:effectLst/>
                <a:latin typeface="Söhne"/>
              </a:rPr>
              <a:t> (</a:t>
            </a:r>
            <a:r>
              <a:rPr lang="en-US" sz="1100" b="0" i="0" dirty="0" err="1">
                <a:effectLst/>
                <a:latin typeface="Söhne"/>
              </a:rPr>
              <a:t>acest</a:t>
            </a:r>
            <a:r>
              <a:rPr lang="en-US" sz="1100" b="0" i="0" dirty="0">
                <a:effectLst/>
                <a:latin typeface="Söhne"/>
              </a:rPr>
              <a:t> tip de heap </a:t>
            </a:r>
            <a:r>
              <a:rPr lang="en-US" sz="1100" b="0" i="0" dirty="0" err="1">
                <a:effectLst/>
                <a:latin typeface="Söhne"/>
              </a:rPr>
              <a:t>este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numit</a:t>
            </a:r>
            <a:r>
              <a:rPr lang="en-US" sz="1100" b="0" i="0" dirty="0">
                <a:effectLst/>
                <a:latin typeface="Söhne"/>
              </a:rPr>
              <a:t> min heap).</a:t>
            </a:r>
          </a:p>
          <a:p>
            <a:pPr algn="just">
              <a:lnSpc>
                <a:spcPct val="110000"/>
              </a:lnSpc>
            </a:pPr>
            <a:r>
              <a:rPr lang="en-US" sz="1100" b="0" i="0" dirty="0" err="1">
                <a:effectLst/>
                <a:latin typeface="Söhne"/>
              </a:rPr>
              <a:t>Complexitatea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temporală</a:t>
            </a:r>
            <a:r>
              <a:rPr lang="en-US" sz="1100" b="0" i="0" dirty="0">
                <a:effectLst/>
                <a:latin typeface="Söhne"/>
              </a:rPr>
              <a:t> a Heap Sort </a:t>
            </a:r>
            <a:r>
              <a:rPr lang="en-US" sz="1100" b="0" i="0" dirty="0" err="1">
                <a:effectLst/>
                <a:latin typeface="Söhne"/>
              </a:rPr>
              <a:t>este</a:t>
            </a:r>
            <a:r>
              <a:rPr lang="en-US" sz="1100" b="0" i="0" dirty="0">
                <a:effectLst/>
                <a:latin typeface="Söhne"/>
              </a:rPr>
              <a:t> de O(</a:t>
            </a:r>
            <a:r>
              <a:rPr lang="en-US" sz="1100" b="0" i="0" dirty="0" err="1">
                <a:effectLst/>
                <a:latin typeface="Söhne"/>
              </a:rPr>
              <a:t>nlogn</a:t>
            </a:r>
            <a:r>
              <a:rPr lang="en-US" sz="1100" b="0" i="0" dirty="0">
                <a:effectLst/>
                <a:latin typeface="Söhne"/>
              </a:rPr>
              <a:t>) </a:t>
            </a:r>
            <a:r>
              <a:rPr lang="en-US" sz="1100" b="0" i="0" dirty="0" err="1">
                <a:effectLst/>
                <a:latin typeface="Söhne"/>
              </a:rPr>
              <a:t>în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cel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mai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rău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caz</a:t>
            </a:r>
            <a:r>
              <a:rPr lang="en-US" sz="1100" b="0" i="0" dirty="0">
                <a:effectLst/>
                <a:latin typeface="Söhne"/>
              </a:rPr>
              <a:t>, </a:t>
            </a:r>
            <a:r>
              <a:rPr lang="en-US" sz="1100" b="0" i="0" dirty="0" err="1">
                <a:effectLst/>
                <a:latin typeface="Söhne"/>
              </a:rPr>
              <a:t>ceea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ce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îl</a:t>
            </a:r>
            <a:r>
              <a:rPr lang="en-US" sz="1100" b="0" i="0" dirty="0">
                <a:effectLst/>
                <a:latin typeface="Söhne"/>
              </a:rPr>
              <a:t> face un </a:t>
            </a:r>
            <a:r>
              <a:rPr lang="en-US" sz="1100" b="0" i="0" dirty="0" err="1">
                <a:effectLst/>
                <a:latin typeface="Söhne"/>
              </a:rPr>
              <a:t>algoritm</a:t>
            </a:r>
            <a:r>
              <a:rPr lang="en-US" sz="1100" b="0" i="0" dirty="0">
                <a:effectLst/>
                <a:latin typeface="Söhne"/>
              </a:rPr>
              <a:t> de </a:t>
            </a:r>
            <a:r>
              <a:rPr lang="en-US" sz="1100" b="0" i="0" dirty="0" err="1">
                <a:effectLst/>
                <a:latin typeface="Söhne"/>
              </a:rPr>
              <a:t>sortare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eficient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pentru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sortarea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unui</a:t>
            </a:r>
            <a:r>
              <a:rPr lang="en-US" sz="1100" b="0" i="0" dirty="0">
                <a:effectLst/>
                <a:latin typeface="Söhne"/>
              </a:rPr>
              <a:t> array de </a:t>
            </a:r>
            <a:r>
              <a:rPr lang="en-US" sz="1100" b="0" i="0" dirty="0" err="1">
                <a:effectLst/>
                <a:latin typeface="Söhne"/>
              </a:rPr>
              <a:t>dimensiuni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mari</a:t>
            </a:r>
            <a:r>
              <a:rPr lang="en-US" sz="1100" b="0" i="0" dirty="0">
                <a:effectLst/>
                <a:latin typeface="Söhne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1100" b="0" i="0" dirty="0" err="1">
                <a:effectLst/>
                <a:latin typeface="Söhne"/>
              </a:rPr>
              <a:t>În</a:t>
            </a:r>
            <a:r>
              <a:rPr lang="en-US" sz="1100" b="0" i="0" dirty="0">
                <a:effectLst/>
                <a:latin typeface="Söhne"/>
              </a:rPr>
              <a:t> general, Heap Sort </a:t>
            </a:r>
            <a:r>
              <a:rPr lang="en-US" sz="1100" b="0" i="0" dirty="0" err="1">
                <a:effectLst/>
                <a:latin typeface="Söhne"/>
              </a:rPr>
              <a:t>este</a:t>
            </a:r>
            <a:r>
              <a:rPr lang="en-US" sz="1100" b="0" i="0" dirty="0">
                <a:effectLst/>
                <a:latin typeface="Söhne"/>
              </a:rPr>
              <a:t> un </a:t>
            </a:r>
            <a:r>
              <a:rPr lang="en-US" sz="1100" b="0" i="0" dirty="0" err="1">
                <a:effectLst/>
                <a:latin typeface="Söhne"/>
              </a:rPr>
              <a:t>algoritm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eficient</a:t>
            </a:r>
            <a:r>
              <a:rPr lang="en-US" sz="1100" b="0" i="0" dirty="0">
                <a:effectLst/>
                <a:latin typeface="Söhne"/>
              </a:rPr>
              <a:t> de </a:t>
            </a:r>
            <a:r>
              <a:rPr lang="en-US" sz="1100" b="0" i="0" dirty="0" err="1">
                <a:effectLst/>
                <a:latin typeface="Söhne"/>
              </a:rPr>
              <a:t>sortare</a:t>
            </a:r>
            <a:r>
              <a:rPr lang="en-US" sz="1100" b="0" i="0" dirty="0">
                <a:effectLst/>
                <a:latin typeface="Söhne"/>
              </a:rPr>
              <a:t> care </a:t>
            </a:r>
            <a:r>
              <a:rPr lang="en-US" sz="1100" b="0" i="0" dirty="0" err="1">
                <a:effectLst/>
                <a:latin typeface="Söhne"/>
              </a:rPr>
              <a:t>poate</a:t>
            </a:r>
            <a:r>
              <a:rPr lang="en-US" sz="1100" b="0" i="0" dirty="0">
                <a:effectLst/>
                <a:latin typeface="Söhne"/>
              </a:rPr>
              <a:t> fi </a:t>
            </a:r>
            <a:r>
              <a:rPr lang="en-US" sz="1100" b="0" i="0" dirty="0" err="1">
                <a:effectLst/>
                <a:latin typeface="Söhne"/>
              </a:rPr>
              <a:t>utilizat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pentru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sortarea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unor</a:t>
            </a:r>
            <a:r>
              <a:rPr lang="en-US" sz="1100" b="0" i="0" dirty="0">
                <a:effectLst/>
                <a:latin typeface="Söhne"/>
              </a:rPr>
              <a:t> array-</a:t>
            </a:r>
            <a:r>
              <a:rPr lang="en-US" sz="1100" b="0" i="0" dirty="0" err="1">
                <a:effectLst/>
                <a:latin typeface="Söhne"/>
              </a:rPr>
              <a:t>uri</a:t>
            </a:r>
            <a:r>
              <a:rPr lang="en-US" sz="1100" b="0" i="0" dirty="0">
                <a:effectLst/>
                <a:latin typeface="Söhne"/>
              </a:rPr>
              <a:t> de </a:t>
            </a:r>
            <a:r>
              <a:rPr lang="en-US" sz="1100" b="0" i="0" dirty="0" err="1">
                <a:effectLst/>
                <a:latin typeface="Söhne"/>
              </a:rPr>
              <a:t>dimensiuni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mari</a:t>
            </a:r>
            <a:r>
              <a:rPr lang="en-US" sz="1100" b="0" i="0" dirty="0">
                <a:effectLst/>
                <a:latin typeface="Söhne"/>
              </a:rPr>
              <a:t>, </a:t>
            </a:r>
            <a:r>
              <a:rPr lang="en-US" sz="1100" b="0" i="0" dirty="0" err="1">
                <a:effectLst/>
                <a:latin typeface="Söhne"/>
              </a:rPr>
              <a:t>în</a:t>
            </a:r>
            <a:r>
              <a:rPr lang="en-US" sz="1100" b="0" i="0" dirty="0">
                <a:effectLst/>
                <a:latin typeface="Söhne"/>
              </a:rPr>
              <a:t> special </a:t>
            </a:r>
            <a:r>
              <a:rPr lang="en-US" sz="1100" b="0" i="0" dirty="0" err="1">
                <a:effectLst/>
                <a:latin typeface="Söhne"/>
              </a:rPr>
              <a:t>atunci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când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spațiul</a:t>
            </a:r>
            <a:r>
              <a:rPr lang="en-US" sz="1100" b="0" i="0" dirty="0">
                <a:effectLst/>
                <a:latin typeface="Söhne"/>
              </a:rPr>
              <a:t> de </a:t>
            </a:r>
            <a:r>
              <a:rPr lang="en-US" sz="1100" b="0" i="0" dirty="0" err="1">
                <a:effectLst/>
                <a:latin typeface="Söhne"/>
              </a:rPr>
              <a:t>memorie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este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limitat</a:t>
            </a:r>
            <a:r>
              <a:rPr lang="en-US" sz="1100" b="0" i="0" dirty="0">
                <a:effectLst/>
                <a:latin typeface="Söhne"/>
              </a:rPr>
              <a:t>. </a:t>
            </a:r>
            <a:r>
              <a:rPr lang="en-US" sz="1100" b="0" i="0" dirty="0" err="1">
                <a:effectLst/>
                <a:latin typeface="Söhne"/>
              </a:rPr>
              <a:t>Complexitatea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sa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temporală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îl</a:t>
            </a:r>
            <a:r>
              <a:rPr lang="en-US" sz="1100" b="0" i="0" dirty="0">
                <a:effectLst/>
                <a:latin typeface="Söhne"/>
              </a:rPr>
              <a:t> face </a:t>
            </a:r>
            <a:r>
              <a:rPr lang="en-US" sz="1100" b="0" i="0" dirty="0" err="1">
                <a:effectLst/>
                <a:latin typeface="Söhne"/>
              </a:rPr>
              <a:t>deosebit</a:t>
            </a:r>
            <a:r>
              <a:rPr lang="en-US" sz="1100" b="0" i="0" dirty="0">
                <a:effectLst/>
                <a:latin typeface="Söhne"/>
              </a:rPr>
              <a:t> de </a:t>
            </a:r>
            <a:r>
              <a:rPr lang="en-US" sz="1100" b="0" i="0" dirty="0" err="1">
                <a:effectLst/>
                <a:latin typeface="Söhne"/>
              </a:rPr>
              <a:t>potrivit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pentru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sortarea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unor</a:t>
            </a:r>
            <a:r>
              <a:rPr lang="en-US" sz="1100" b="0" i="0" dirty="0">
                <a:effectLst/>
                <a:latin typeface="Söhne"/>
              </a:rPr>
              <a:t> date cu un </a:t>
            </a:r>
            <a:r>
              <a:rPr lang="en-US" sz="1100" b="0" i="0" dirty="0" err="1">
                <a:effectLst/>
                <a:latin typeface="Söhne"/>
              </a:rPr>
              <a:t>număr</a:t>
            </a:r>
            <a:r>
              <a:rPr lang="en-US" sz="1100" b="0" i="0" dirty="0">
                <a:effectLst/>
                <a:latin typeface="Söhne"/>
              </a:rPr>
              <a:t> mare de </a:t>
            </a:r>
            <a:r>
              <a:rPr lang="en-US" sz="1100" b="0" i="0" dirty="0" err="1">
                <a:effectLst/>
                <a:latin typeface="Söhne"/>
              </a:rPr>
              <a:t>elemente</a:t>
            </a:r>
            <a:r>
              <a:rPr lang="en-US" sz="1100" b="0" i="0" dirty="0">
                <a:effectLst/>
                <a:latin typeface="Söhne"/>
              </a:rPr>
              <a:t>, </a:t>
            </a:r>
            <a:r>
              <a:rPr lang="en-US" sz="1100" b="0" i="0" dirty="0" err="1">
                <a:effectLst/>
                <a:latin typeface="Söhne"/>
              </a:rPr>
              <a:t>iar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structura</a:t>
            </a:r>
            <a:r>
              <a:rPr lang="en-US" sz="1100" b="0" i="0" dirty="0">
                <a:effectLst/>
                <a:latin typeface="Söhne"/>
              </a:rPr>
              <a:t> de heap </a:t>
            </a:r>
            <a:r>
              <a:rPr lang="en-US" sz="1100" b="0" i="0" dirty="0" err="1">
                <a:effectLst/>
                <a:latin typeface="Söhne"/>
              </a:rPr>
              <a:t>asigură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că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elementele</a:t>
            </a:r>
            <a:r>
              <a:rPr lang="en-US" sz="1100" b="0" i="0" dirty="0">
                <a:effectLst/>
                <a:latin typeface="Söhne"/>
              </a:rPr>
              <a:t> sunt </a:t>
            </a:r>
            <a:r>
              <a:rPr lang="en-US" sz="1100" b="0" i="0" dirty="0" err="1">
                <a:effectLst/>
                <a:latin typeface="Söhne"/>
              </a:rPr>
              <a:t>sortate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în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ordine</a:t>
            </a:r>
            <a:r>
              <a:rPr lang="en-US" sz="1100" b="0" i="0" dirty="0">
                <a:effectLst/>
                <a:latin typeface="Söhne"/>
              </a:rPr>
              <a:t> </a:t>
            </a:r>
            <a:r>
              <a:rPr lang="en-US" sz="1100" b="0" i="0" dirty="0" err="1">
                <a:effectLst/>
                <a:latin typeface="Söhne"/>
              </a:rPr>
              <a:t>crescătoare</a:t>
            </a:r>
            <a:r>
              <a:rPr lang="en-US" sz="1100" b="0" i="0" dirty="0">
                <a:effectLst/>
                <a:latin typeface="Söhne"/>
              </a:rPr>
              <a:t>.</a:t>
            </a:r>
            <a:endParaRPr lang="en-US"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34B9D-3B47-E290-D3E7-182922EC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751" y="385609"/>
            <a:ext cx="3893976" cy="757369"/>
          </a:xfrm>
        </p:spPr>
        <p:txBody>
          <a:bodyPr anchor="b">
            <a:normAutofit/>
          </a:bodyPr>
          <a:lstStyle/>
          <a:p>
            <a:r>
              <a:rPr lang="en-US" sz="3200" dirty="0"/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230191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B1FB5C-02AC-4A11-9B9E-D6FAE4AA1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F72C88A-0506-4B12-8C66-DC953526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3182A0D-4758-5EFF-14E2-296F2484E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39" y="614057"/>
            <a:ext cx="2958703" cy="562988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8C338B-9565-4F98-872C-2008B624B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83231-8B23-EDDE-9632-0DF3FF6C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US" dirty="0"/>
              <a:t>Heap sort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la teste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FD90-8B08-BC92-C25B-5913C98C53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öhne"/>
              </a:rPr>
              <a:t>Aici</a:t>
            </a:r>
            <a:r>
              <a:rPr lang="en-US" dirty="0">
                <a:latin typeface="Söhne"/>
              </a:rPr>
              <a:t>, </a:t>
            </a:r>
            <a:r>
              <a:rPr lang="en-US" dirty="0" err="1">
                <a:latin typeface="Söhne"/>
              </a:rPr>
              <a:t>putem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observa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timpii</a:t>
            </a:r>
            <a:r>
              <a:rPr lang="en-US" dirty="0">
                <a:latin typeface="Söhne"/>
              </a:rPr>
              <a:t> de </a:t>
            </a:r>
            <a:r>
              <a:rPr lang="en-US" dirty="0" err="1">
                <a:latin typeface="Söhne"/>
              </a:rPr>
              <a:t>sortare</a:t>
            </a:r>
            <a:r>
              <a:rPr lang="en-US" dirty="0">
                <a:latin typeface="Söhne"/>
              </a:rPr>
              <a:t> </a:t>
            </a:r>
            <a:r>
              <a:rPr lang="ro-RO" dirty="0">
                <a:latin typeface="Söhne"/>
              </a:rPr>
              <a:t>ș</a:t>
            </a:r>
            <a:r>
              <a:rPr lang="en-US" dirty="0" err="1">
                <a:latin typeface="Söhne"/>
              </a:rPr>
              <a:t>i</a:t>
            </a:r>
            <a:r>
              <a:rPr lang="en-US" dirty="0">
                <a:latin typeface="Söhne"/>
              </a:rPr>
              <a:t> cum heap </a:t>
            </a:r>
            <a:r>
              <a:rPr lang="en-US" dirty="0" err="1">
                <a:latin typeface="Söhne"/>
              </a:rPr>
              <a:t>sortul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arat</a:t>
            </a:r>
            <a:r>
              <a:rPr lang="ro-RO" dirty="0">
                <a:latin typeface="Söhne"/>
              </a:rPr>
              <a:t>ă</a:t>
            </a:r>
            <a:r>
              <a:rPr lang="en-US" dirty="0">
                <a:latin typeface="Söhne"/>
              </a:rPr>
              <a:t> o mic</a:t>
            </a:r>
            <a:r>
              <a:rPr lang="ro-RO" dirty="0">
                <a:latin typeface="Söhne"/>
              </a:rPr>
              <a:t>ă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performan</a:t>
            </a:r>
            <a:r>
              <a:rPr lang="ro-RO" dirty="0">
                <a:latin typeface="Söhne"/>
              </a:rPr>
              <a:t>ță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pentru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numerele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mari</a:t>
            </a:r>
            <a:r>
              <a:rPr lang="en-US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14972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Override1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27537E"/>
    </a:dk2>
    <a:lt2>
      <a:srgbClr val="AABED7"/>
    </a:lt2>
    <a:accent1>
      <a:srgbClr val="E34B7A"/>
    </a:accent1>
    <a:accent2>
      <a:srgbClr val="AC339A"/>
    </a:accent2>
    <a:accent3>
      <a:srgbClr val="6953B7"/>
    </a:accent3>
    <a:accent4>
      <a:srgbClr val="1D7EAB"/>
    </a:accent4>
    <a:accent5>
      <a:srgbClr val="43AFD6"/>
    </a:accent5>
    <a:accent6>
      <a:srgbClr val="DE85E1"/>
    </a:accent6>
    <a:hlink>
      <a:srgbClr val="ED87A6"/>
    </a:hlink>
    <a:folHlink>
      <a:srgbClr val="C99EA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1452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Amasis MT Pro Black</vt:lpstr>
      <vt:lpstr>Arial</vt:lpstr>
      <vt:lpstr>Arial Narrow</vt:lpstr>
      <vt:lpstr>Sitka Small</vt:lpstr>
      <vt:lpstr>Söhne</vt:lpstr>
      <vt:lpstr>Tw Cen MT</vt:lpstr>
      <vt:lpstr>Droplet</vt:lpstr>
      <vt:lpstr>Proiect1 Structuri de date</vt:lpstr>
      <vt:lpstr>Cuprins</vt:lpstr>
      <vt:lpstr>Testele folosite</vt:lpstr>
      <vt:lpstr>Merge SOrt</vt:lpstr>
      <vt:lpstr>Merge sort si rezultatele la teste</vt:lpstr>
      <vt:lpstr>Radix SOrt</vt:lpstr>
      <vt:lpstr>Radix sort si rezultatele la teste</vt:lpstr>
      <vt:lpstr>Heap Sort</vt:lpstr>
      <vt:lpstr>Heap sort si rezultatele la teste</vt:lpstr>
      <vt:lpstr>Counting Sort</vt:lpstr>
      <vt:lpstr>Counting Sort si rezultatele la teste</vt:lpstr>
      <vt:lpstr>Shell Sort</vt:lpstr>
      <vt:lpstr>Shell Sort si Rezultatele la teste</vt:lpstr>
      <vt:lpstr>Cateva concluzii legate de algoritmii de sortare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Proiect1 Structuri de date</dc:title>
  <dc:creator>Teona Bobic</dc:creator>
  <cp:lastModifiedBy>Teona Bobic</cp:lastModifiedBy>
  <cp:revision>21</cp:revision>
  <dcterms:created xsi:type="dcterms:W3CDTF">2023-03-19T09:16:57Z</dcterms:created>
  <dcterms:modified xsi:type="dcterms:W3CDTF">2023-03-19T12:44:32Z</dcterms:modified>
</cp:coreProperties>
</file>