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ECEFF0"/>
    <a:srgbClr val="E7ECED"/>
    <a:srgbClr val="E7EAED"/>
    <a:srgbClr val="0B76A0"/>
    <a:srgbClr val="0C7FB8"/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610E4B-74FE-452D-24CE-F3B5E1C51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F2D661-4268-C3DE-C5CC-52F52AA92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18C409-BD7D-E87F-2BAB-A0FF77A9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88A5CC-7FB0-D640-7CB5-93E0E989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A27D33-BC7D-4BE3-FF57-8FD4F5FE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39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1F7689-67A0-E84F-C1CA-79D26227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5C4F288-BE68-9A3D-901A-9F9582498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63480A-C1C0-079D-C076-02E544E8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57B7EC-8DE5-03A3-7C3B-41111010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0E7A0F-DA87-3AE7-8CFA-E2D107D3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2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B8BA373-F177-2B1D-DADC-D42A451E0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0E71DBA-59BC-C9E1-C12D-50A274E12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64B81B-9AD0-FFA6-0039-7DD93526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722667-345A-86EA-C5F3-DCF408B2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B239DB-4A6A-86A0-628A-134697A0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278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FF1CE7-2B99-D28B-DD64-770D7B86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39DE55-D512-F5EA-733C-F21CFE5A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A2FF24-F14B-D285-3424-D482F5BF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942B64-7B65-1215-8F6B-46590025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0DC3C0-FA43-484A-97A2-C6F5D7AF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7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9DEDAC-6B90-9F9F-3FFA-9BB97BAD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433BD2-E492-4B33-B4FB-AF51B3D4C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98897F-C3AC-F5DD-1667-6BF90666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D640CD-0839-2AFF-9335-6590ED2D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3682B9-55B9-9F7B-4521-BB22C048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73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B255C-DBC0-773D-4CFD-02E2C722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42E882-D49D-007B-5CD0-BF0980625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539108-61EA-9C4A-4794-C8C9F9121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6084F9-61F8-437F-F768-E283F63E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BA1DAA-63E3-4D47-1BAA-D317A7FB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9ED39C-881A-5874-0BEF-41723A99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60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0F37FB-9AC6-A5EC-A947-F955D4FA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1DD32D-CBEB-EC16-FDE6-5107BD177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227B65-FC4F-31FE-A5E7-3092B518B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8BC5DF1-A996-7BA9-6C0D-BB3546109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1392DE-D32D-A893-F446-CC66DD8EC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98A8D28-0356-6732-B85E-76A96300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3D0878-BFC6-5DBC-B19A-D0C08780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9AC382E-FB1D-7193-29FA-899E6922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27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862740-E932-425F-127D-ECEB5904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FA2C07C-7B30-206C-5048-C1E781C7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26ABF8-E11A-238B-ACD2-528D7172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E2173B-F0B9-CD9F-BF92-263B8210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524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70636C2-2C0E-ACEC-56B9-4C46D12E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D27209-365A-545D-49D7-0F32FE63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9502A2-0205-1E57-F384-6E54575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53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FED884-5E49-E212-B6FF-591132F2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F6374B-B40F-7443-6D33-83B8783E6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194919D-7C73-46FF-37A0-5AE86F18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1C6BDB-CAD8-7B6C-7E2D-A2639235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5A479D-6DD9-3F43-8942-907F0978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577989-43BF-F51B-CEED-BD7DB6AA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27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F4182-3D72-1328-7400-A6A8750D9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C034E03-E6B6-7C9C-8794-275726152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FD5179-BBC9-CD63-A3FD-1D076F5F9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C2AC5D-1612-9666-07C4-B4E589CE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4E79EE-22B8-DC79-1DDE-899C2CDE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3DC6E6-2A23-20C1-EE85-0CDD6064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36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F7B8245-2637-593D-D5A4-10BCD992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31267C-B24A-2DD2-4591-41FAAC279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AC2A4E-4A28-1116-8181-CC8591C5A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8FAD9A-1809-BBAA-1BAC-4E0731EA4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30C150-A56B-EC00-99BF-F8573BC05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10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562112-107E-E75D-91B2-5064CB62B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15" y="1275426"/>
            <a:ext cx="5743786" cy="43071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solidFill>
                  <a:srgbClr val="0B76A0"/>
                </a:solidFill>
                <a:latin typeface="Berlin Sans FB Demi" panose="020E0802020502020306" pitchFamily="34" charset="0"/>
              </a:rPr>
              <a:t>Detecting Causality in the Presence of Byzantine Processes: </a:t>
            </a:r>
            <a:br>
              <a:rPr lang="en-US" sz="4200" dirty="0">
                <a:solidFill>
                  <a:srgbClr val="0B76A0"/>
                </a:solidFill>
                <a:latin typeface="Berlin Sans FB Demi" panose="020E0802020502020306" pitchFamily="34" charset="0"/>
              </a:rPr>
            </a:br>
            <a:r>
              <a:rPr lang="en-US" sz="4200" dirty="0">
                <a:solidFill>
                  <a:srgbClr val="0B76A0"/>
                </a:solidFill>
                <a:latin typeface="Berlin Sans FB Demi" panose="020E0802020502020306" pitchFamily="34" charset="0"/>
              </a:rPr>
              <a:t>The Synchronous Systems Case</a:t>
            </a:r>
            <a:endParaRPr lang="it-IT" sz="4200" dirty="0">
              <a:solidFill>
                <a:srgbClr val="0B76A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3D082F-7F24-35DD-8087-B173B16AC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</p:spPr>
        <p:txBody>
          <a:bodyPr anchor="ctr">
            <a:normAutofit fontScale="92500" lnSpcReduction="20000"/>
          </a:bodyPr>
          <a:lstStyle/>
          <a:p>
            <a:pPr algn="l">
              <a:lnSpc>
                <a:spcPct val="90000"/>
              </a:lnSpc>
            </a:pPr>
            <a:r>
              <a:rPr lang="it-IT" dirty="0">
                <a:solidFill>
                  <a:srgbClr val="FFFFFF"/>
                </a:solidFill>
              </a:rPr>
              <a:t>Lorenzo Pecorari 1885161      </a:t>
            </a:r>
          </a:p>
          <a:p>
            <a:pPr algn="l">
              <a:lnSpc>
                <a:spcPct val="90000"/>
              </a:lnSpc>
            </a:pPr>
            <a:r>
              <a:rPr lang="it-IT" dirty="0">
                <a:solidFill>
                  <a:srgbClr val="FFFFFF"/>
                </a:solidFill>
              </a:rPr>
              <a:t>Matteo Miletta 1883499</a:t>
            </a:r>
          </a:p>
          <a:p>
            <a:pPr algn="l">
              <a:lnSpc>
                <a:spcPct val="90000"/>
              </a:lnSpc>
            </a:pPr>
            <a:r>
              <a:rPr lang="it-IT" dirty="0">
                <a:solidFill>
                  <a:srgbClr val="FFFFFF"/>
                </a:solidFill>
              </a:rPr>
              <a:t>Martina Valentini 1858332</a:t>
            </a:r>
          </a:p>
        </p:txBody>
      </p:sp>
    </p:spTree>
    <p:extLst>
      <p:ext uri="{BB962C8B-B14F-4D97-AF65-F5344CB8AC3E}">
        <p14:creationId xmlns:p14="http://schemas.microsoft.com/office/powerpoint/2010/main" val="134028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rosso, design&#10;&#10;Descrizione generata automaticamente">
            <a:extLst>
              <a:ext uri="{FF2B5EF4-FFF2-40B4-BE49-F238E27FC236}">
                <a16:creationId xmlns:a16="http://schemas.microsoft.com/office/drawing/2014/main" id="{4C8EF72D-3225-4E40-71D7-ABEF9D9EA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1"/>
          <a:stretch/>
        </p:blipFill>
        <p:spPr>
          <a:xfrm>
            <a:off x="881701" y="1905000"/>
            <a:ext cx="2798337" cy="3048000"/>
          </a:xfrm>
          <a:prstGeom prst="rect">
            <a:avLst/>
          </a:prstGeom>
        </p:spPr>
      </p:pic>
      <p:pic>
        <p:nvPicPr>
          <p:cNvPr id="19" name="Immagine 18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57482AA6-E5BC-8D87-047F-60F4B4F5E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23" y="1690688"/>
            <a:ext cx="3119517" cy="311951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059A82D-AB7D-DE51-86A2-FD7CD3C7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B76A0"/>
                </a:solidFill>
                <a:latin typeface="Berlin Sans FB Demi" panose="020E0802020502020306" pitchFamily="34" charset="0"/>
              </a:rPr>
              <a:t>INTRODUCTION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F98A1AC-2C08-82E9-3871-BA0103699E49}"/>
              </a:ext>
            </a:extLst>
          </p:cNvPr>
          <p:cNvCxnSpPr/>
          <p:nvPr/>
        </p:nvCxnSpPr>
        <p:spPr>
          <a:xfrm>
            <a:off x="838200" y="1412240"/>
            <a:ext cx="4576872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magine 11" descr="Immagine che contiene testo, logo, design&#10;&#10;Descrizione generata automaticamente">
            <a:extLst>
              <a:ext uri="{FF2B5EF4-FFF2-40B4-BE49-F238E27FC236}">
                <a16:creationId xmlns:a16="http://schemas.microsoft.com/office/drawing/2014/main" id="{B552A48E-1FDF-7B38-8516-BA5FAA557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6" t="61328" r="921"/>
          <a:stretch/>
        </p:blipFill>
        <p:spPr>
          <a:xfrm>
            <a:off x="7520272" y="4531360"/>
            <a:ext cx="4397408" cy="160918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B14A509-6773-8D73-9521-39401B701CD6}"/>
              </a:ext>
            </a:extLst>
          </p:cNvPr>
          <p:cNvSpPr txBox="1"/>
          <p:nvPr/>
        </p:nvSpPr>
        <p:spPr>
          <a:xfrm>
            <a:off x="3706178" y="2608500"/>
            <a:ext cx="25204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C00000"/>
                </a:solidFill>
              </a:rPr>
              <a:t>PROBLEM</a:t>
            </a:r>
          </a:p>
          <a:p>
            <a:r>
              <a:rPr lang="en-US" sz="1600" dirty="0"/>
              <a:t>The goal of this project is to detect causality between events in a distributed system, even in the presence of byzantine processes.</a:t>
            </a:r>
            <a:endParaRPr lang="it-IT" sz="16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5DFB35-913A-E83B-C66F-198588C8ABD7}"/>
              </a:ext>
            </a:extLst>
          </p:cNvPr>
          <p:cNvSpPr txBox="1"/>
          <p:nvPr/>
        </p:nvSpPr>
        <p:spPr>
          <a:xfrm>
            <a:off x="6425860" y="2608501"/>
            <a:ext cx="26780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B76A0"/>
                </a:solidFill>
              </a:rPr>
              <a:t>SOLUTION</a:t>
            </a:r>
          </a:p>
          <a:p>
            <a:r>
              <a:rPr lang="en-US" sz="1600" dirty="0"/>
              <a:t>In synchronous systems, the problem can be solved with an algorithm based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Replicated State Machines (RSM)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Vector Clocks</a:t>
            </a:r>
            <a:endParaRPr lang="it-IT" sz="1600" dirty="0"/>
          </a:p>
        </p:txBody>
      </p:sp>
      <p:pic>
        <p:nvPicPr>
          <p:cNvPr id="13" name="Immagine 12" descr="Immagine che contiene testo, logo, design&#10;&#10;Descrizione generata automaticamente">
            <a:extLst>
              <a:ext uri="{FF2B5EF4-FFF2-40B4-BE49-F238E27FC236}">
                <a16:creationId xmlns:a16="http://schemas.microsoft.com/office/drawing/2014/main" id="{5D441C32-F180-DCC1-0728-DB96FCF29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" t="57665" r="57153"/>
          <a:stretch/>
        </p:blipFill>
        <p:spPr>
          <a:xfrm>
            <a:off x="274320" y="4455160"/>
            <a:ext cx="4231614" cy="1761588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457BC39-AEC7-5F12-43F0-340E79E14155}"/>
              </a:ext>
            </a:extLst>
          </p:cNvPr>
          <p:cNvCxnSpPr/>
          <p:nvPr/>
        </p:nvCxnSpPr>
        <p:spPr>
          <a:xfrm>
            <a:off x="6278880" y="1741488"/>
            <a:ext cx="0" cy="3789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6196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A28E2-B70C-12C8-F7C2-DAE9AFC6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TECHNOLOGIES</a:t>
            </a: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3F7C7046-AACE-7CAE-275A-E3A02CDEEFA0}"/>
              </a:ext>
            </a:extLst>
          </p:cNvPr>
          <p:cNvSpPr/>
          <p:nvPr/>
        </p:nvSpPr>
        <p:spPr bwMode="auto">
          <a:xfrm>
            <a:off x="2611341" y="3157322"/>
            <a:ext cx="1368000" cy="1368000"/>
          </a:xfrm>
          <a:prstGeom prst="diamond">
            <a:avLst/>
          </a:prstGeom>
          <a:solidFill>
            <a:srgbClr val="0B76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0B76A0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EA4656F4-89B9-FD30-E57B-906BBE50041E}"/>
              </a:ext>
            </a:extLst>
          </p:cNvPr>
          <p:cNvSpPr/>
          <p:nvPr/>
        </p:nvSpPr>
        <p:spPr bwMode="auto">
          <a:xfrm>
            <a:off x="4320577" y="3136032"/>
            <a:ext cx="1368000" cy="1368000"/>
          </a:xfrm>
          <a:prstGeom prst="diamond">
            <a:avLst/>
          </a:prstGeom>
          <a:solidFill>
            <a:srgbClr val="0B76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FD8AF102-EA13-C083-7DEB-DEA60F499BC9}"/>
              </a:ext>
            </a:extLst>
          </p:cNvPr>
          <p:cNvSpPr/>
          <p:nvPr/>
        </p:nvSpPr>
        <p:spPr bwMode="auto">
          <a:xfrm>
            <a:off x="6013116" y="3115944"/>
            <a:ext cx="1368000" cy="1368000"/>
          </a:xfrm>
          <a:prstGeom prst="diamond">
            <a:avLst/>
          </a:prstGeom>
          <a:solidFill>
            <a:srgbClr val="0B76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82D36316-4F36-874A-91A8-3758508E9770}"/>
              </a:ext>
            </a:extLst>
          </p:cNvPr>
          <p:cNvSpPr/>
          <p:nvPr/>
        </p:nvSpPr>
        <p:spPr bwMode="auto">
          <a:xfrm>
            <a:off x="7721171" y="3103340"/>
            <a:ext cx="1368000" cy="1368000"/>
          </a:xfrm>
          <a:prstGeom prst="diamond">
            <a:avLst/>
          </a:prstGeom>
          <a:solidFill>
            <a:srgbClr val="0B76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cxnSp>
        <p:nvCxnSpPr>
          <p:cNvPr id="8" name="Connettore 4 191">
            <a:extLst>
              <a:ext uri="{FF2B5EF4-FFF2-40B4-BE49-F238E27FC236}">
                <a16:creationId xmlns:a16="http://schemas.microsoft.com/office/drawing/2014/main" id="{1058D89D-F21F-7214-1278-7F0C1EBEDDD7}"/>
              </a:ext>
            </a:extLst>
          </p:cNvPr>
          <p:cNvCxnSpPr>
            <a:cxnSpLocks/>
          </p:cNvCxnSpPr>
          <p:nvPr/>
        </p:nvCxnSpPr>
        <p:spPr bwMode="auto">
          <a:xfrm rot="13500000" flipV="1">
            <a:off x="3175715" y="2635322"/>
            <a:ext cx="1944000" cy="2412000"/>
          </a:xfrm>
          <a:prstGeom prst="bentConnector3">
            <a:avLst>
              <a:gd name="adj1" fmla="val 50000"/>
            </a:avLst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Connettore 4 192">
            <a:extLst>
              <a:ext uri="{FF2B5EF4-FFF2-40B4-BE49-F238E27FC236}">
                <a16:creationId xmlns:a16="http://schemas.microsoft.com/office/drawing/2014/main" id="{13511F44-0DCA-95E6-304A-7EF326828B6E}"/>
              </a:ext>
            </a:extLst>
          </p:cNvPr>
          <p:cNvCxnSpPr>
            <a:cxnSpLocks/>
          </p:cNvCxnSpPr>
          <p:nvPr/>
        </p:nvCxnSpPr>
        <p:spPr bwMode="auto">
          <a:xfrm rot="13500000" flipV="1">
            <a:off x="4883598" y="2618092"/>
            <a:ext cx="1944000" cy="2412000"/>
          </a:xfrm>
          <a:prstGeom prst="bentConnector3">
            <a:avLst>
              <a:gd name="adj1" fmla="val 50000"/>
            </a:avLst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Connettore 4 193">
            <a:extLst>
              <a:ext uri="{FF2B5EF4-FFF2-40B4-BE49-F238E27FC236}">
                <a16:creationId xmlns:a16="http://schemas.microsoft.com/office/drawing/2014/main" id="{7D7B712F-0A5D-292B-E54A-88FF6932D948}"/>
              </a:ext>
            </a:extLst>
          </p:cNvPr>
          <p:cNvCxnSpPr>
            <a:cxnSpLocks/>
          </p:cNvCxnSpPr>
          <p:nvPr/>
        </p:nvCxnSpPr>
        <p:spPr bwMode="auto">
          <a:xfrm rot="13500000" flipV="1">
            <a:off x="6581194" y="2581339"/>
            <a:ext cx="1944000" cy="2412000"/>
          </a:xfrm>
          <a:prstGeom prst="bentConnector3">
            <a:avLst>
              <a:gd name="adj1" fmla="val 50000"/>
            </a:avLst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Connettore 1 197">
            <a:extLst>
              <a:ext uri="{FF2B5EF4-FFF2-40B4-BE49-F238E27FC236}">
                <a16:creationId xmlns:a16="http://schemas.microsoft.com/office/drawing/2014/main" id="{65ACAB83-3234-4D52-50A3-14B9EA6A5FCF}"/>
              </a:ext>
            </a:extLst>
          </p:cNvPr>
          <p:cNvCxnSpPr>
            <a:cxnSpLocks/>
          </p:cNvCxnSpPr>
          <p:nvPr/>
        </p:nvCxnSpPr>
        <p:spPr bwMode="auto">
          <a:xfrm flipV="1">
            <a:off x="2452598" y="2993591"/>
            <a:ext cx="855978" cy="847731"/>
          </a:xfrm>
          <a:prstGeom prst="line">
            <a:avLst/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Connettore 1 198">
            <a:extLst>
              <a:ext uri="{FF2B5EF4-FFF2-40B4-BE49-F238E27FC236}">
                <a16:creationId xmlns:a16="http://schemas.microsoft.com/office/drawing/2014/main" id="{A7C90BA9-8870-B714-E18B-9FD2C208307C}"/>
              </a:ext>
            </a:extLst>
          </p:cNvPr>
          <p:cNvCxnSpPr>
            <a:cxnSpLocks/>
          </p:cNvCxnSpPr>
          <p:nvPr/>
        </p:nvCxnSpPr>
        <p:spPr bwMode="auto">
          <a:xfrm>
            <a:off x="3283430" y="2993591"/>
            <a:ext cx="752603" cy="746096"/>
          </a:xfrm>
          <a:prstGeom prst="line">
            <a:avLst/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nettore 1 202">
            <a:extLst>
              <a:ext uri="{FF2B5EF4-FFF2-40B4-BE49-F238E27FC236}">
                <a16:creationId xmlns:a16="http://schemas.microsoft.com/office/drawing/2014/main" id="{55F930C9-6751-4475-D53B-74964D751C5D}"/>
              </a:ext>
            </a:extLst>
          </p:cNvPr>
          <p:cNvCxnSpPr>
            <a:cxnSpLocks/>
          </p:cNvCxnSpPr>
          <p:nvPr/>
        </p:nvCxnSpPr>
        <p:spPr bwMode="auto">
          <a:xfrm>
            <a:off x="2428949" y="3820032"/>
            <a:ext cx="432000" cy="432000"/>
          </a:xfrm>
          <a:prstGeom prst="line">
            <a:avLst/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63">
            <a:extLst>
              <a:ext uri="{FF2B5EF4-FFF2-40B4-BE49-F238E27FC236}">
                <a16:creationId xmlns:a16="http://schemas.microsoft.com/office/drawing/2014/main" id="{E74752A9-D72E-391D-0177-5080749A9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462" y="5097015"/>
            <a:ext cx="20740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None/>
              <a:tabLst/>
              <a:defRPr/>
            </a:pPr>
            <a:r>
              <a:rPr lang="it-IT" alt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Python</a:t>
            </a:r>
            <a:r>
              <a:rPr lang="en-US" sz="1400" dirty="0"/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</a:rPr>
              <a:t>We’ve used python for this project </a:t>
            </a:r>
            <a:endParaRPr kumimoji="0" lang="it-IT" altLang="it-IT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832126B-2979-3BF2-D969-B297925518BB}"/>
              </a:ext>
            </a:extLst>
          </p:cNvPr>
          <p:cNvCxnSpPr>
            <a:cxnSpLocks/>
          </p:cNvCxnSpPr>
          <p:nvPr/>
        </p:nvCxnSpPr>
        <p:spPr bwMode="auto">
          <a:xfrm flipV="1">
            <a:off x="5001073" y="2646717"/>
            <a:ext cx="0" cy="316793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oval"/>
          </a:ln>
          <a:effectLst/>
        </p:spPr>
      </p:cxnSp>
      <p:sp>
        <p:nvSpPr>
          <p:cNvPr id="16" name="Rectangle 67">
            <a:extLst>
              <a:ext uri="{FF2B5EF4-FFF2-40B4-BE49-F238E27FC236}">
                <a16:creationId xmlns:a16="http://schemas.microsoft.com/office/drawing/2014/main" id="{3A5112F1-53AA-634D-4227-377306D6B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059" y="1868162"/>
            <a:ext cx="35640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None/>
              <a:tabLst/>
              <a:defRPr/>
            </a:pPr>
            <a:r>
              <a:rPr kumimoji="0" lang="it-IT" altLang="it-IT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ＭＳ Ｐゴシック" panose="020B0600070205080204" pitchFamily="34" charset="-128"/>
                <a:cs typeface="+mn-cs"/>
              </a:rPr>
              <a:t>NetworkX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lang="en-US" sz="1400" dirty="0">
                <a:solidFill>
                  <a:schemeClr val="tx1"/>
                </a:solidFill>
              </a:rPr>
              <a:t>we’ve used this to handle with the graph creation and giving them a random topology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+mj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Rectangle 65">
            <a:extLst>
              <a:ext uri="{FF2B5EF4-FFF2-40B4-BE49-F238E27FC236}">
                <a16:creationId xmlns:a16="http://schemas.microsoft.com/office/drawing/2014/main" id="{3A00EADE-B001-E6BA-45C2-B729B906F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009" y="5069053"/>
            <a:ext cx="284664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lang="it-IT" alt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Zmq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lang="en-US" sz="1400" dirty="0">
                <a:solidFill>
                  <a:schemeClr val="tx1"/>
                </a:solidFill>
              </a:rPr>
              <a:t>We’ve used this library to handle socket receiving and replaying.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None/>
              <a:tabLst/>
              <a:defRPr/>
            </a:pP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68">
            <a:extLst>
              <a:ext uri="{FF2B5EF4-FFF2-40B4-BE49-F238E27FC236}">
                <a16:creationId xmlns:a16="http://schemas.microsoft.com/office/drawing/2014/main" id="{A0AE3225-615C-6ED3-23F4-F97B72E6A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984" y="1903283"/>
            <a:ext cx="21698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None/>
              <a:tabLst/>
              <a:defRPr/>
            </a:pPr>
            <a:r>
              <a:rPr kumimoji="0" lang="it-IT" altLang="it-IT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ＭＳ Ｐゴシック" panose="020B0600070205080204" pitchFamily="34" charset="-128"/>
                <a:cs typeface="+mn-cs"/>
              </a:rPr>
              <a:t>Matplotlib</a:t>
            </a:r>
            <a:r>
              <a:rPr lang="en-US" sz="1400" dirty="0"/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</a:rPr>
              <a:t>To graph our process.</a:t>
            </a:r>
            <a:endParaRPr kumimoji="0" lang="it-IT" altLang="it-IT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DF47806-C064-E79D-E025-BEFEC739B065}"/>
              </a:ext>
            </a:extLst>
          </p:cNvPr>
          <p:cNvCxnSpPr>
            <a:cxnSpLocks/>
          </p:cNvCxnSpPr>
          <p:nvPr/>
        </p:nvCxnSpPr>
        <p:spPr bwMode="auto">
          <a:xfrm flipV="1">
            <a:off x="8405171" y="2571742"/>
            <a:ext cx="0" cy="316793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0E7F612-BCE5-8E2C-0093-0E244BCA1420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3285981" y="4676554"/>
            <a:ext cx="0" cy="316793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19AEE53-31B3-F1B6-1E91-D224E63F1338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694736" y="4669992"/>
            <a:ext cx="0" cy="316793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oval"/>
          </a:ln>
          <a:effectLst/>
        </p:spPr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EC1577D4-B99D-FC3F-011A-F773E840B272}"/>
              </a:ext>
            </a:extLst>
          </p:cNvPr>
          <p:cNvSpPr/>
          <p:nvPr/>
        </p:nvSpPr>
        <p:spPr bwMode="auto">
          <a:xfrm>
            <a:off x="2873180" y="3433031"/>
            <a:ext cx="827999" cy="82799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018DA754-1F4B-8B63-D2BF-77417CBF1E82}"/>
              </a:ext>
            </a:extLst>
          </p:cNvPr>
          <p:cNvSpPr/>
          <p:nvPr/>
        </p:nvSpPr>
        <p:spPr bwMode="auto">
          <a:xfrm>
            <a:off x="4587073" y="3411227"/>
            <a:ext cx="827999" cy="82799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231FBD9D-B283-A711-E2AD-E64C94FE594D}"/>
              </a:ext>
            </a:extLst>
          </p:cNvPr>
          <p:cNvSpPr/>
          <p:nvPr/>
        </p:nvSpPr>
        <p:spPr bwMode="auto">
          <a:xfrm>
            <a:off x="6296228" y="3388869"/>
            <a:ext cx="827999" cy="82799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7D69A658-9785-8D69-8B27-A08CAE8D36BA}"/>
              </a:ext>
            </a:extLst>
          </p:cNvPr>
          <p:cNvSpPr/>
          <p:nvPr/>
        </p:nvSpPr>
        <p:spPr bwMode="auto">
          <a:xfrm>
            <a:off x="7995907" y="3364468"/>
            <a:ext cx="827999" cy="82799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pic>
        <p:nvPicPr>
          <p:cNvPr id="31" name="Immagine 30" descr="Immagine che contiene clipart, simbolo, Elementi grafici, cartone animato&#10;&#10;Descrizione generata automaticamente">
            <a:extLst>
              <a:ext uri="{FF2B5EF4-FFF2-40B4-BE49-F238E27FC236}">
                <a16:creationId xmlns:a16="http://schemas.microsoft.com/office/drawing/2014/main" id="{72C6A6FD-5CF7-A9BA-7430-6EEC86EC9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91" y="3566581"/>
            <a:ext cx="610840" cy="670397"/>
          </a:xfrm>
          <a:prstGeom prst="rect">
            <a:avLst/>
          </a:prstGeom>
        </p:spPr>
      </p:pic>
      <p:pic>
        <p:nvPicPr>
          <p:cNvPr id="33" name="Immagine 32" descr="Immagine che contiene cerchio, Elementi grafici, Policromia, clipart&#10;&#10;Descrizione generata automaticamente">
            <a:extLst>
              <a:ext uri="{FF2B5EF4-FFF2-40B4-BE49-F238E27FC236}">
                <a16:creationId xmlns:a16="http://schemas.microsoft.com/office/drawing/2014/main" id="{0F1C762E-A149-C482-F8F8-5E38FFA46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027" y="3502392"/>
            <a:ext cx="686965" cy="686965"/>
          </a:xfrm>
          <a:prstGeom prst="rect">
            <a:avLst/>
          </a:prstGeom>
        </p:spPr>
      </p:pic>
      <p:pic>
        <p:nvPicPr>
          <p:cNvPr id="35" name="Immagine 34" descr="Immagine che contiene simbolo, Elementi grafici, logo, Carattere&#10;&#10;Descrizione generata automaticamente">
            <a:extLst>
              <a:ext uri="{FF2B5EF4-FFF2-40B4-BE49-F238E27FC236}">
                <a16:creationId xmlns:a16="http://schemas.microsoft.com/office/drawing/2014/main" id="{D0CB35B4-6EF8-2549-84E1-B1ACF7701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67" y="3556684"/>
            <a:ext cx="486520" cy="486520"/>
          </a:xfrm>
          <a:prstGeom prst="rect">
            <a:avLst/>
          </a:prstGeom>
        </p:spPr>
      </p:pic>
      <p:pic>
        <p:nvPicPr>
          <p:cNvPr id="37" name="Immagine 36" descr="Immagine che contiene cerchio, Policromia&#10;&#10;Descrizione generata automaticamente">
            <a:extLst>
              <a:ext uri="{FF2B5EF4-FFF2-40B4-BE49-F238E27FC236}">
                <a16:creationId xmlns:a16="http://schemas.microsoft.com/office/drawing/2014/main" id="{9B0F78E4-6EF3-2CA8-A899-339A26E04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454" y="3489953"/>
            <a:ext cx="575150" cy="575150"/>
          </a:xfrm>
          <a:prstGeom prst="rect">
            <a:avLst/>
          </a:prstGeom>
        </p:spPr>
      </p:pic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F29C2BF-24E5-493E-D415-DF75840C09BF}"/>
              </a:ext>
            </a:extLst>
          </p:cNvPr>
          <p:cNvCxnSpPr/>
          <p:nvPr/>
        </p:nvCxnSpPr>
        <p:spPr>
          <a:xfrm>
            <a:off x="838200" y="1412240"/>
            <a:ext cx="4576872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199">
            <a:extLst>
              <a:ext uri="{FF2B5EF4-FFF2-40B4-BE49-F238E27FC236}">
                <a16:creationId xmlns:a16="http://schemas.microsoft.com/office/drawing/2014/main" id="{FA27CFAD-6352-E208-8386-C215D7E455C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03026" y="3749847"/>
            <a:ext cx="847945" cy="889816"/>
          </a:xfrm>
          <a:prstGeom prst="line">
            <a:avLst/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ttore 1 200">
            <a:extLst>
              <a:ext uri="{FF2B5EF4-FFF2-40B4-BE49-F238E27FC236}">
                <a16:creationId xmlns:a16="http://schemas.microsoft.com/office/drawing/2014/main" id="{FDD49EDE-EF93-7638-5A1D-FB9A667392D1}"/>
              </a:ext>
            </a:extLst>
          </p:cNvPr>
          <p:cNvCxnSpPr>
            <a:cxnSpLocks/>
          </p:cNvCxnSpPr>
          <p:nvPr/>
        </p:nvCxnSpPr>
        <p:spPr bwMode="auto">
          <a:xfrm>
            <a:off x="7755352" y="3983538"/>
            <a:ext cx="647674" cy="621028"/>
          </a:xfrm>
          <a:prstGeom prst="line">
            <a:avLst/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ttore 1 201">
            <a:extLst>
              <a:ext uri="{FF2B5EF4-FFF2-40B4-BE49-F238E27FC236}">
                <a16:creationId xmlns:a16="http://schemas.microsoft.com/office/drawing/2014/main" id="{11FBDE3F-5FA7-3301-6446-A570517E080A}"/>
              </a:ext>
            </a:extLst>
          </p:cNvPr>
          <p:cNvCxnSpPr>
            <a:cxnSpLocks/>
          </p:cNvCxnSpPr>
          <p:nvPr/>
        </p:nvCxnSpPr>
        <p:spPr bwMode="auto">
          <a:xfrm>
            <a:off x="8822832" y="3340747"/>
            <a:ext cx="432000" cy="432000"/>
          </a:xfrm>
          <a:prstGeom prst="line">
            <a:avLst/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020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65FA9F04-9901-6FCD-3E54-095F4AE44C45}"/>
              </a:ext>
            </a:extLst>
          </p:cNvPr>
          <p:cNvCxnSpPr/>
          <p:nvPr/>
        </p:nvCxnSpPr>
        <p:spPr>
          <a:xfrm>
            <a:off x="1930400" y="2158047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5EEB2AC-5666-6969-44BE-0C9881E3239D}"/>
              </a:ext>
            </a:extLst>
          </p:cNvPr>
          <p:cNvCxnSpPr/>
          <p:nvPr/>
        </p:nvCxnSpPr>
        <p:spPr>
          <a:xfrm>
            <a:off x="1940560" y="3048318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508BF5E4-4CB3-F1AB-FD03-BC499A2C11EF}"/>
              </a:ext>
            </a:extLst>
          </p:cNvPr>
          <p:cNvCxnSpPr/>
          <p:nvPr/>
        </p:nvCxnSpPr>
        <p:spPr>
          <a:xfrm>
            <a:off x="1960880" y="3905488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9EC18957-74F1-61FC-DEC8-3939C7A3917F}"/>
              </a:ext>
            </a:extLst>
          </p:cNvPr>
          <p:cNvCxnSpPr>
            <a:cxnSpLocks/>
          </p:cNvCxnSpPr>
          <p:nvPr/>
        </p:nvCxnSpPr>
        <p:spPr>
          <a:xfrm flipV="1">
            <a:off x="3413760" y="2290404"/>
            <a:ext cx="0" cy="369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6395D88C-720B-3CA6-8F5B-FA6CE9ACD581}"/>
              </a:ext>
            </a:extLst>
          </p:cNvPr>
          <p:cNvCxnSpPr>
            <a:cxnSpLocks/>
          </p:cNvCxnSpPr>
          <p:nvPr/>
        </p:nvCxnSpPr>
        <p:spPr>
          <a:xfrm flipV="1">
            <a:off x="3434080" y="3131186"/>
            <a:ext cx="0" cy="369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9C144C78-AB2C-FF2C-E836-EFBE8E882C6F}"/>
              </a:ext>
            </a:extLst>
          </p:cNvPr>
          <p:cNvCxnSpPr>
            <a:cxnSpLocks/>
          </p:cNvCxnSpPr>
          <p:nvPr/>
        </p:nvCxnSpPr>
        <p:spPr>
          <a:xfrm flipV="1">
            <a:off x="3444240" y="4026695"/>
            <a:ext cx="0" cy="369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5C64B3E-73BD-09F7-BCA0-F26AE088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B76A0"/>
                </a:solidFill>
                <a:latin typeface="Berlin Sans FB Demi" panose="020E0802020502020306" pitchFamily="34" charset="0"/>
              </a:rPr>
              <a:t>SYSTEM ARCHITECTURE</a:t>
            </a:r>
            <a:endParaRPr lang="it-IT" dirty="0">
              <a:solidFill>
                <a:srgbClr val="0B76A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2A8ECE-777E-C4EF-EF8C-1D052E91C5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23739" y="1750614"/>
            <a:ext cx="462660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implements a distributed framework that manages communication and coordination between processes, even in the presence of Byzantine failures. 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194A804-8678-8BB4-454B-D8C09FECEA88}"/>
              </a:ext>
            </a:extLst>
          </p:cNvPr>
          <p:cNvCxnSpPr>
            <a:cxnSpLocks/>
          </p:cNvCxnSpPr>
          <p:nvPr/>
        </p:nvCxnSpPr>
        <p:spPr>
          <a:xfrm>
            <a:off x="838200" y="1412240"/>
            <a:ext cx="660908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F19A08B2-0DAC-2403-9381-256573C98F67}"/>
              </a:ext>
            </a:extLst>
          </p:cNvPr>
          <p:cNvSpPr/>
          <p:nvPr/>
        </p:nvSpPr>
        <p:spPr>
          <a:xfrm>
            <a:off x="1397000" y="1720531"/>
            <a:ext cx="2646680" cy="569596"/>
          </a:xfrm>
          <a:prstGeom prst="roundRect">
            <a:avLst/>
          </a:prstGeom>
          <a:solidFill>
            <a:srgbClr val="ECEFF0"/>
          </a:soli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B4DFC41C-688A-A344-7133-7D1ABEA56602}"/>
              </a:ext>
            </a:extLst>
          </p:cNvPr>
          <p:cNvSpPr/>
          <p:nvPr/>
        </p:nvSpPr>
        <p:spPr>
          <a:xfrm>
            <a:off x="1397000" y="2548531"/>
            <a:ext cx="264668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87E7C317-8097-DCC5-DD61-F7962633C553}"/>
              </a:ext>
            </a:extLst>
          </p:cNvPr>
          <p:cNvSpPr/>
          <p:nvPr/>
        </p:nvSpPr>
        <p:spPr>
          <a:xfrm>
            <a:off x="1397000" y="3426619"/>
            <a:ext cx="264668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A132C7A1-3C62-264B-C261-14E3FDDFA9D7}"/>
              </a:ext>
            </a:extLst>
          </p:cNvPr>
          <p:cNvSpPr/>
          <p:nvPr/>
        </p:nvSpPr>
        <p:spPr>
          <a:xfrm>
            <a:off x="1397000" y="4286843"/>
            <a:ext cx="264668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27825F18-1A54-A500-A0D3-6914ABE16E63}"/>
              </a:ext>
            </a:extLst>
          </p:cNvPr>
          <p:cNvSpPr/>
          <p:nvPr/>
        </p:nvSpPr>
        <p:spPr>
          <a:xfrm>
            <a:off x="1397000" y="5842000"/>
            <a:ext cx="264668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622CACA3-BE23-8B11-597E-26BDE192F464}"/>
              </a:ext>
            </a:extLst>
          </p:cNvPr>
          <p:cNvSpPr/>
          <p:nvPr/>
        </p:nvSpPr>
        <p:spPr>
          <a:xfrm>
            <a:off x="2077720" y="5143578"/>
            <a:ext cx="74676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6646185A-B99B-6ED3-8FEE-AE167A0BC980}"/>
              </a:ext>
            </a:extLst>
          </p:cNvPr>
          <p:cNvSpPr/>
          <p:nvPr/>
        </p:nvSpPr>
        <p:spPr>
          <a:xfrm>
            <a:off x="3042920" y="5143578"/>
            <a:ext cx="74676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191FCA34-602E-5C30-1D56-7437DB6C1BA8}"/>
              </a:ext>
            </a:extLst>
          </p:cNvPr>
          <p:cNvSpPr/>
          <p:nvPr/>
        </p:nvSpPr>
        <p:spPr>
          <a:xfrm>
            <a:off x="5267960" y="5118829"/>
            <a:ext cx="74676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8779930F-22C1-468A-B954-8F99E1C6DEF0}"/>
              </a:ext>
            </a:extLst>
          </p:cNvPr>
          <p:cNvSpPr/>
          <p:nvPr/>
        </p:nvSpPr>
        <p:spPr>
          <a:xfrm>
            <a:off x="5278120" y="3428641"/>
            <a:ext cx="74676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E7A47F1-D5D8-6452-48CB-294F7FBF2B20}"/>
              </a:ext>
            </a:extLst>
          </p:cNvPr>
          <p:cNvSpPr txBox="1"/>
          <p:nvPr/>
        </p:nvSpPr>
        <p:spPr>
          <a:xfrm>
            <a:off x="1397000" y="1800303"/>
            <a:ext cx="264668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56082"/>
                </a:solidFill>
              </a:rPr>
              <a:t>Application Graph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88B07D8-B7D5-9AD7-9737-60DC83068CF5}"/>
              </a:ext>
            </a:extLst>
          </p:cNvPr>
          <p:cNvSpPr txBox="1"/>
          <p:nvPr/>
        </p:nvSpPr>
        <p:spPr>
          <a:xfrm>
            <a:off x="1397000" y="2643305"/>
            <a:ext cx="264668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Application Process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274F7B3-A5D7-6C56-CC25-AE0E9AD8709E}"/>
              </a:ext>
            </a:extLst>
          </p:cNvPr>
          <p:cNvSpPr txBox="1"/>
          <p:nvPr/>
        </p:nvSpPr>
        <p:spPr>
          <a:xfrm>
            <a:off x="1397000" y="3509646"/>
            <a:ext cx="264668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14FED6B-E1D4-3621-125E-ABC817CCB471}"/>
              </a:ext>
            </a:extLst>
          </p:cNvPr>
          <p:cNvSpPr txBox="1"/>
          <p:nvPr/>
        </p:nvSpPr>
        <p:spPr>
          <a:xfrm>
            <a:off x="1397000" y="4381617"/>
            <a:ext cx="264668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Graph Node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CE8553F-97D8-9FA8-3B64-DB6BEEBEA583}"/>
              </a:ext>
            </a:extLst>
          </p:cNvPr>
          <p:cNvSpPr txBox="1"/>
          <p:nvPr/>
        </p:nvSpPr>
        <p:spPr>
          <a:xfrm>
            <a:off x="1397000" y="5929948"/>
            <a:ext cx="264668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PP2P Link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19E4F6E-0DFC-933A-E4FC-BB1BD47ED587}"/>
              </a:ext>
            </a:extLst>
          </p:cNvPr>
          <p:cNvSpPr txBox="1"/>
          <p:nvPr/>
        </p:nvSpPr>
        <p:spPr>
          <a:xfrm>
            <a:off x="2077720" y="5233114"/>
            <a:ext cx="74676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RSM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B5538EF-82C2-5D4C-F133-94BB489B0787}"/>
              </a:ext>
            </a:extLst>
          </p:cNvPr>
          <p:cNvSpPr txBox="1"/>
          <p:nvPr/>
        </p:nvSpPr>
        <p:spPr>
          <a:xfrm>
            <a:off x="3075940" y="5233828"/>
            <a:ext cx="71374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PFD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BF5310B-086B-6B87-1013-1EE5E2D8A8E5}"/>
              </a:ext>
            </a:extLst>
          </p:cNvPr>
          <p:cNvSpPr txBox="1"/>
          <p:nvPr/>
        </p:nvSpPr>
        <p:spPr>
          <a:xfrm>
            <a:off x="5278120" y="3523415"/>
            <a:ext cx="71374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PFD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CEB31E3-E58B-87BA-4A03-AD6C1E1FB3EF}"/>
              </a:ext>
            </a:extLst>
          </p:cNvPr>
          <p:cNvSpPr txBox="1"/>
          <p:nvPr/>
        </p:nvSpPr>
        <p:spPr>
          <a:xfrm>
            <a:off x="5196840" y="5213687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CONS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23621C34-94E0-4CB6-E90B-5FF73C78633F}"/>
              </a:ext>
            </a:extLst>
          </p:cNvPr>
          <p:cNvCxnSpPr>
            <a:cxnSpLocks/>
          </p:cNvCxnSpPr>
          <p:nvPr/>
        </p:nvCxnSpPr>
        <p:spPr>
          <a:xfrm>
            <a:off x="1828800" y="4846279"/>
            <a:ext cx="0" cy="995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8B626491-B38D-EE7F-BD97-CBBE4D14E24B}"/>
              </a:ext>
            </a:extLst>
          </p:cNvPr>
          <p:cNvCxnSpPr>
            <a:cxnSpLocks/>
          </p:cNvCxnSpPr>
          <p:nvPr/>
        </p:nvCxnSpPr>
        <p:spPr>
          <a:xfrm flipV="1">
            <a:off x="1940560" y="4907239"/>
            <a:ext cx="0" cy="995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CEE1EE83-41AE-BC66-093F-CC4CFF7AEFE4}"/>
              </a:ext>
            </a:extLst>
          </p:cNvPr>
          <p:cNvCxnSpPr>
            <a:cxnSpLocks/>
          </p:cNvCxnSpPr>
          <p:nvPr/>
        </p:nvCxnSpPr>
        <p:spPr>
          <a:xfrm flipV="1">
            <a:off x="2550160" y="4858418"/>
            <a:ext cx="0" cy="270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5F27DC6-DD7B-52DD-C85B-24C93AA82805}"/>
              </a:ext>
            </a:extLst>
          </p:cNvPr>
          <p:cNvCxnSpPr>
            <a:cxnSpLocks/>
          </p:cNvCxnSpPr>
          <p:nvPr/>
        </p:nvCxnSpPr>
        <p:spPr>
          <a:xfrm flipV="1">
            <a:off x="3444240" y="4858418"/>
            <a:ext cx="0" cy="270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1586B2DE-8C7F-6802-322A-68CB94970E9F}"/>
              </a:ext>
            </a:extLst>
          </p:cNvPr>
          <p:cNvCxnSpPr>
            <a:cxnSpLocks/>
          </p:cNvCxnSpPr>
          <p:nvPr/>
        </p:nvCxnSpPr>
        <p:spPr>
          <a:xfrm>
            <a:off x="2357120" y="4866599"/>
            <a:ext cx="0" cy="27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D23DEC57-E158-DC94-F9B0-E3FF93CC1DF3}"/>
              </a:ext>
            </a:extLst>
          </p:cNvPr>
          <p:cNvCxnSpPr>
            <a:cxnSpLocks/>
          </p:cNvCxnSpPr>
          <p:nvPr/>
        </p:nvCxnSpPr>
        <p:spPr>
          <a:xfrm>
            <a:off x="3241040" y="4873578"/>
            <a:ext cx="0" cy="27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CB89A1EE-6D16-A210-60BF-F5539BE8146C}"/>
              </a:ext>
            </a:extLst>
          </p:cNvPr>
          <p:cNvCxnSpPr>
            <a:cxnSpLocks/>
          </p:cNvCxnSpPr>
          <p:nvPr/>
        </p:nvCxnSpPr>
        <p:spPr>
          <a:xfrm flipH="1">
            <a:off x="4043680" y="2997075"/>
            <a:ext cx="1473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D62F9717-6453-8DCB-4671-86717E6A3672}"/>
              </a:ext>
            </a:extLst>
          </p:cNvPr>
          <p:cNvCxnSpPr>
            <a:cxnSpLocks/>
          </p:cNvCxnSpPr>
          <p:nvPr/>
        </p:nvCxnSpPr>
        <p:spPr>
          <a:xfrm>
            <a:off x="5516880" y="2997075"/>
            <a:ext cx="0" cy="41595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6B898594-5B36-6BB0-CD66-08363BDC9A3A}"/>
              </a:ext>
            </a:extLst>
          </p:cNvPr>
          <p:cNvCxnSpPr>
            <a:cxnSpLocks/>
          </p:cNvCxnSpPr>
          <p:nvPr/>
        </p:nvCxnSpPr>
        <p:spPr>
          <a:xfrm>
            <a:off x="5770880" y="2899085"/>
            <a:ext cx="0" cy="529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CA958F92-70F8-584C-D3D3-14E300FAF2FB}"/>
              </a:ext>
            </a:extLst>
          </p:cNvPr>
          <p:cNvCxnSpPr>
            <a:cxnSpLocks/>
          </p:cNvCxnSpPr>
          <p:nvPr/>
        </p:nvCxnSpPr>
        <p:spPr>
          <a:xfrm flipH="1">
            <a:off x="4033520" y="2902300"/>
            <a:ext cx="173736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B073162E-D465-FF7D-301C-FE199B676DA7}"/>
              </a:ext>
            </a:extLst>
          </p:cNvPr>
          <p:cNvCxnSpPr>
            <a:cxnSpLocks/>
          </p:cNvCxnSpPr>
          <p:nvPr/>
        </p:nvCxnSpPr>
        <p:spPr>
          <a:xfrm flipH="1">
            <a:off x="4033520" y="2790540"/>
            <a:ext cx="226568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7C1AA8E3-46A6-2CA9-8E58-A8193C3BA2C4}"/>
              </a:ext>
            </a:extLst>
          </p:cNvPr>
          <p:cNvCxnSpPr>
            <a:cxnSpLocks/>
          </p:cNvCxnSpPr>
          <p:nvPr/>
        </p:nvCxnSpPr>
        <p:spPr>
          <a:xfrm flipH="1">
            <a:off x="4053840" y="2692275"/>
            <a:ext cx="2346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24C6A81F-B8E7-4AFD-0A81-25E7272BC783}"/>
              </a:ext>
            </a:extLst>
          </p:cNvPr>
          <p:cNvCxnSpPr>
            <a:cxnSpLocks/>
          </p:cNvCxnSpPr>
          <p:nvPr/>
        </p:nvCxnSpPr>
        <p:spPr>
          <a:xfrm flipH="1">
            <a:off x="4043680" y="6224620"/>
            <a:ext cx="235712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7F6314E4-FF0B-9EBA-83D7-88B629D4D1DE}"/>
              </a:ext>
            </a:extLst>
          </p:cNvPr>
          <p:cNvCxnSpPr>
            <a:cxnSpLocks/>
          </p:cNvCxnSpPr>
          <p:nvPr/>
        </p:nvCxnSpPr>
        <p:spPr>
          <a:xfrm flipH="1">
            <a:off x="4053840" y="6119971"/>
            <a:ext cx="2245360" cy="6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C3E95BAF-9049-5131-33EA-10C5A51A36AA}"/>
              </a:ext>
            </a:extLst>
          </p:cNvPr>
          <p:cNvCxnSpPr>
            <a:cxnSpLocks/>
          </p:cNvCxnSpPr>
          <p:nvPr/>
        </p:nvCxnSpPr>
        <p:spPr>
          <a:xfrm>
            <a:off x="6299200" y="2790540"/>
            <a:ext cx="0" cy="333581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57AC2C0E-DCC3-338A-50EA-D7E5756BD769}"/>
              </a:ext>
            </a:extLst>
          </p:cNvPr>
          <p:cNvCxnSpPr>
            <a:cxnSpLocks/>
          </p:cNvCxnSpPr>
          <p:nvPr/>
        </p:nvCxnSpPr>
        <p:spPr>
          <a:xfrm>
            <a:off x="6400800" y="2692275"/>
            <a:ext cx="0" cy="353234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Segnaposto contenuto 2">
            <a:extLst>
              <a:ext uri="{FF2B5EF4-FFF2-40B4-BE49-F238E27FC236}">
                <a16:creationId xmlns:a16="http://schemas.microsoft.com/office/drawing/2014/main" id="{15C7C1E0-1C6F-FC81-98B1-AE1AF3E84C05}"/>
              </a:ext>
            </a:extLst>
          </p:cNvPr>
          <p:cNvSpPr txBox="1">
            <a:spLocks/>
          </p:cNvSpPr>
          <p:nvPr/>
        </p:nvSpPr>
        <p:spPr>
          <a:xfrm>
            <a:off x="6856723" y="2506901"/>
            <a:ext cx="4800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it-IT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1600" b="1" dirty="0">
                <a:solidFill>
                  <a:srgbClr val="0B76A0"/>
                </a:solidFill>
                <a:latin typeface="Arial" panose="020B0604020202020204" pitchFamily="34" charset="0"/>
              </a:rPr>
              <a:t>Macro Node: </a:t>
            </a:r>
            <a:r>
              <a:rPr lang="en-US" altLang="it-IT" sz="1600" dirty="0">
                <a:latin typeface="Arial" panose="020B0604020202020204" pitchFamily="34" charset="0"/>
              </a:rPr>
              <a:t>Tree structure containing nodes (dictionary of dictionaries).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1600" b="1" dirty="0">
                <a:solidFill>
                  <a:srgbClr val="0B76A0"/>
                </a:solidFill>
                <a:latin typeface="Arial" panose="020B0604020202020204" pitchFamily="34" charset="0"/>
              </a:rPr>
              <a:t>Node</a:t>
            </a:r>
            <a:r>
              <a:rPr lang="en-US" altLang="it-IT" sz="1600" dirty="0">
                <a:solidFill>
                  <a:srgbClr val="0B76A0"/>
                </a:solidFill>
                <a:latin typeface="Arial" panose="020B0604020202020204" pitchFamily="34" charset="0"/>
              </a:rPr>
              <a:t>:</a:t>
            </a:r>
            <a:r>
              <a:rPr lang="en-US" altLang="it-IT" sz="1600" dirty="0">
                <a:latin typeface="Arial" panose="020B0604020202020204" pitchFamily="34" charset="0"/>
              </a:rPr>
              <a:t> Main process with its own events, communicates with other nodes and integrates a Replicated State Machine (RSM).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1600" b="1" dirty="0">
                <a:solidFill>
                  <a:srgbClr val="0B76A0"/>
                </a:solidFill>
                <a:latin typeface="Arial" panose="020B0604020202020204" pitchFamily="34" charset="0"/>
              </a:rPr>
              <a:t>RSM</a:t>
            </a:r>
            <a:r>
              <a:rPr lang="en-US" altLang="it-IT" sz="1600" dirty="0">
                <a:solidFill>
                  <a:srgbClr val="0B76A0"/>
                </a:solidFill>
                <a:latin typeface="Arial" panose="020B0604020202020204" pitchFamily="34" charset="0"/>
              </a:rPr>
              <a:t>:</a:t>
            </a:r>
            <a:r>
              <a:rPr lang="en-US" altLang="it-IT" sz="1600" dirty="0">
                <a:latin typeface="Arial" panose="020B0604020202020204" pitchFamily="34" charset="0"/>
              </a:rPr>
              <a:t> Manages replicated state, ensuring that each replica performs the same operations in the correct order.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1600" b="1" dirty="0">
                <a:solidFill>
                  <a:srgbClr val="0B76A0"/>
                </a:solidFill>
                <a:latin typeface="Arial" panose="020B0604020202020204" pitchFamily="34" charset="0"/>
              </a:rPr>
              <a:t>PFD (Perfect Failure Detector): </a:t>
            </a:r>
            <a:r>
              <a:rPr lang="en-US" altLang="it-IT" sz="1600" dirty="0">
                <a:latin typeface="Arial" panose="020B0604020202020204" pitchFamily="34" charset="0"/>
              </a:rPr>
              <a:t>Detects malfunctioning processes (Byzantine failures), at the RSM level.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1600" b="1" dirty="0">
                <a:solidFill>
                  <a:srgbClr val="0B76A0"/>
                </a:solidFill>
                <a:latin typeface="Arial" panose="020B0604020202020204" pitchFamily="34" charset="0"/>
              </a:rPr>
              <a:t>Consensus:</a:t>
            </a:r>
            <a:r>
              <a:rPr lang="en-US" altLang="it-IT" sz="1600" b="1" dirty="0">
                <a:latin typeface="Arial" panose="020B0604020202020204" pitchFamily="34" charset="0"/>
              </a:rPr>
              <a:t> </a:t>
            </a:r>
            <a:r>
              <a:rPr lang="en-US" altLang="it-IT" sz="1600" dirty="0">
                <a:latin typeface="Arial" panose="020B0604020202020204" pitchFamily="34" charset="0"/>
              </a:rPr>
              <a:t>Coordination between nodes to ensure agreement on the state.</a:t>
            </a:r>
            <a:endParaRPr lang="en-US" altLang="it-IT" sz="1600" b="1" dirty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54272E09-8CC2-1AA5-0DF9-79FC13E75A80}"/>
              </a:ext>
            </a:extLst>
          </p:cNvPr>
          <p:cNvCxnSpPr>
            <a:cxnSpLocks/>
          </p:cNvCxnSpPr>
          <p:nvPr/>
        </p:nvCxnSpPr>
        <p:spPr>
          <a:xfrm flipH="1">
            <a:off x="4074160" y="4612515"/>
            <a:ext cx="1473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diritto 102">
            <a:extLst>
              <a:ext uri="{FF2B5EF4-FFF2-40B4-BE49-F238E27FC236}">
                <a16:creationId xmlns:a16="http://schemas.microsoft.com/office/drawing/2014/main" id="{6172D1C3-B46D-B278-6E25-32FA47AA3992}"/>
              </a:ext>
            </a:extLst>
          </p:cNvPr>
          <p:cNvCxnSpPr>
            <a:cxnSpLocks/>
          </p:cNvCxnSpPr>
          <p:nvPr/>
        </p:nvCxnSpPr>
        <p:spPr>
          <a:xfrm>
            <a:off x="5547360" y="4612515"/>
            <a:ext cx="0" cy="54329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A46101CA-CEA3-A685-B9A2-31CF5A886807}"/>
              </a:ext>
            </a:extLst>
          </p:cNvPr>
          <p:cNvCxnSpPr>
            <a:cxnSpLocks/>
          </p:cNvCxnSpPr>
          <p:nvPr/>
        </p:nvCxnSpPr>
        <p:spPr>
          <a:xfrm>
            <a:off x="5801360" y="4517740"/>
            <a:ext cx="0" cy="607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104">
            <a:extLst>
              <a:ext uri="{FF2B5EF4-FFF2-40B4-BE49-F238E27FC236}">
                <a16:creationId xmlns:a16="http://schemas.microsoft.com/office/drawing/2014/main" id="{5A22E061-F924-41FA-A0A7-B73CE3827063}"/>
              </a:ext>
            </a:extLst>
          </p:cNvPr>
          <p:cNvCxnSpPr>
            <a:cxnSpLocks/>
          </p:cNvCxnSpPr>
          <p:nvPr/>
        </p:nvCxnSpPr>
        <p:spPr>
          <a:xfrm flipH="1">
            <a:off x="4064000" y="4517740"/>
            <a:ext cx="173736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2963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ttangolo 76">
            <a:extLst>
              <a:ext uri="{FF2B5EF4-FFF2-40B4-BE49-F238E27FC236}">
                <a16:creationId xmlns:a16="http://schemas.microsoft.com/office/drawing/2014/main" id="{8BCFFA26-DC32-E415-FA3C-E56486CB0173}"/>
              </a:ext>
            </a:extLst>
          </p:cNvPr>
          <p:cNvSpPr/>
          <p:nvPr/>
        </p:nvSpPr>
        <p:spPr>
          <a:xfrm>
            <a:off x="1190562" y="1761323"/>
            <a:ext cx="9121838" cy="4731551"/>
          </a:xfrm>
          <a:prstGeom prst="rect">
            <a:avLst/>
          </a:prstGeom>
          <a:solidFill>
            <a:srgbClr val="ECEFF0">
              <a:alpha val="69804"/>
            </a:srgbClr>
          </a:solidFill>
          <a:ln w="381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68F90B40-FBA7-495A-7A20-1543FFB9F9B5}"/>
              </a:ext>
            </a:extLst>
          </p:cNvPr>
          <p:cNvCxnSpPr>
            <a:cxnSpLocks/>
            <a:stCxn id="152" idx="2"/>
          </p:cNvCxnSpPr>
          <p:nvPr/>
        </p:nvCxnSpPr>
        <p:spPr>
          <a:xfrm flipH="1" flipV="1">
            <a:off x="5605447" y="4760803"/>
            <a:ext cx="364161" cy="274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diritto 172">
            <a:extLst>
              <a:ext uri="{FF2B5EF4-FFF2-40B4-BE49-F238E27FC236}">
                <a16:creationId xmlns:a16="http://schemas.microsoft.com/office/drawing/2014/main" id="{068D5FF8-339E-8E94-5BA1-C91FEB0D0722}"/>
              </a:ext>
            </a:extLst>
          </p:cNvPr>
          <p:cNvCxnSpPr>
            <a:cxnSpLocks/>
          </p:cNvCxnSpPr>
          <p:nvPr/>
        </p:nvCxnSpPr>
        <p:spPr>
          <a:xfrm flipH="1">
            <a:off x="8817703" y="3058794"/>
            <a:ext cx="422363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B6DCA621-EEB9-7D86-34E9-0E2FCAE4730C}"/>
              </a:ext>
            </a:extLst>
          </p:cNvPr>
          <p:cNvCxnSpPr>
            <a:cxnSpLocks/>
          </p:cNvCxnSpPr>
          <p:nvPr/>
        </p:nvCxnSpPr>
        <p:spPr>
          <a:xfrm flipV="1">
            <a:off x="2566642" y="2672368"/>
            <a:ext cx="403619" cy="455734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8ED2A4C9-38F5-38EB-427D-FE7C9A60260C}"/>
              </a:ext>
            </a:extLst>
          </p:cNvPr>
          <p:cNvCxnSpPr>
            <a:cxnSpLocks/>
            <a:stCxn id="13" idx="1"/>
            <a:endCxn id="88" idx="5"/>
          </p:cNvCxnSpPr>
          <p:nvPr/>
        </p:nvCxnSpPr>
        <p:spPr>
          <a:xfrm>
            <a:off x="2414029" y="2548209"/>
            <a:ext cx="708558" cy="741524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AF73C792-4C79-3BC5-7198-B4FFA885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B76A0"/>
                </a:solidFill>
                <a:latin typeface="Berlin Sans FB Demi" panose="020E0802020502020306" pitchFamily="34" charset="0"/>
              </a:rPr>
              <a:t>IMPLEMENTATION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1AF8438-81F8-3DA5-4197-7C0A9C54C6A0}"/>
              </a:ext>
            </a:extLst>
          </p:cNvPr>
          <p:cNvCxnSpPr>
            <a:cxnSpLocks/>
          </p:cNvCxnSpPr>
          <p:nvPr/>
        </p:nvCxnSpPr>
        <p:spPr>
          <a:xfrm>
            <a:off x="838200" y="1412240"/>
            <a:ext cx="537972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813FAD7B-1E40-32A7-90F1-03DA2F194AD7}"/>
              </a:ext>
            </a:extLst>
          </p:cNvPr>
          <p:cNvSpPr/>
          <p:nvPr/>
        </p:nvSpPr>
        <p:spPr>
          <a:xfrm>
            <a:off x="2034260" y="2206722"/>
            <a:ext cx="1440000" cy="1440000"/>
          </a:xfrm>
          <a:prstGeom prst="ellipse">
            <a:avLst/>
          </a:prstGeom>
          <a:noFill/>
          <a:ln w="381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97CF600-1D03-83A6-007F-3866A22FA1AA}"/>
              </a:ext>
            </a:extLst>
          </p:cNvPr>
          <p:cNvSpPr/>
          <p:nvPr/>
        </p:nvSpPr>
        <p:spPr>
          <a:xfrm>
            <a:off x="2124260" y="2294607"/>
            <a:ext cx="1260000" cy="1260000"/>
          </a:xfrm>
          <a:prstGeom prst="ellipse">
            <a:avLst/>
          </a:prstGeom>
          <a:noFill/>
          <a:ln w="381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07906C12-F9C1-120B-EE6B-5AA6919E6707}"/>
              </a:ext>
            </a:extLst>
          </p:cNvPr>
          <p:cNvSpPr/>
          <p:nvPr/>
        </p:nvSpPr>
        <p:spPr>
          <a:xfrm>
            <a:off x="2382397" y="2516577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6811723E-F0FF-B93B-F6E4-13F0D8FF08B4}"/>
              </a:ext>
            </a:extLst>
          </p:cNvPr>
          <p:cNvCxnSpPr>
            <a:cxnSpLocks/>
          </p:cNvCxnSpPr>
          <p:nvPr/>
        </p:nvCxnSpPr>
        <p:spPr>
          <a:xfrm>
            <a:off x="2489077" y="2721881"/>
            <a:ext cx="0" cy="43766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20BF7F0C-3D49-3C15-FE58-D3D45CA8D6DB}"/>
              </a:ext>
            </a:extLst>
          </p:cNvPr>
          <p:cNvCxnSpPr>
            <a:cxnSpLocks/>
          </p:cNvCxnSpPr>
          <p:nvPr/>
        </p:nvCxnSpPr>
        <p:spPr>
          <a:xfrm>
            <a:off x="3046219" y="2691053"/>
            <a:ext cx="0" cy="43766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82979068-C6AC-DFA7-D313-104C9CFDDBAB}"/>
              </a:ext>
            </a:extLst>
          </p:cNvPr>
          <p:cNvCxnSpPr>
            <a:cxnSpLocks/>
          </p:cNvCxnSpPr>
          <p:nvPr/>
        </p:nvCxnSpPr>
        <p:spPr>
          <a:xfrm flipH="1">
            <a:off x="2582359" y="2606401"/>
            <a:ext cx="422363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53999F8-C8F7-5999-20C0-28BC1EEF0ECB}"/>
              </a:ext>
            </a:extLst>
          </p:cNvPr>
          <p:cNvCxnSpPr>
            <a:cxnSpLocks/>
          </p:cNvCxnSpPr>
          <p:nvPr/>
        </p:nvCxnSpPr>
        <p:spPr>
          <a:xfrm flipH="1">
            <a:off x="2525797" y="3229414"/>
            <a:ext cx="412422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92AE007F-0E5A-81A6-914B-0252E6ABA42E}"/>
              </a:ext>
            </a:extLst>
          </p:cNvPr>
          <p:cNvCxnSpPr>
            <a:cxnSpLocks/>
          </p:cNvCxnSpPr>
          <p:nvPr/>
        </p:nvCxnSpPr>
        <p:spPr>
          <a:xfrm>
            <a:off x="3342097" y="2544243"/>
            <a:ext cx="4994124" cy="49271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5CF1D371-39EE-3C9D-D40C-EDFDC621F5C8}"/>
              </a:ext>
            </a:extLst>
          </p:cNvPr>
          <p:cNvCxnSpPr>
            <a:cxnSpLocks/>
          </p:cNvCxnSpPr>
          <p:nvPr/>
        </p:nvCxnSpPr>
        <p:spPr>
          <a:xfrm>
            <a:off x="3068523" y="3567081"/>
            <a:ext cx="2020089" cy="132017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B067EAA5-85A5-B0BE-5ABA-39EE8908FAAF}"/>
              </a:ext>
            </a:extLst>
          </p:cNvPr>
          <p:cNvCxnSpPr>
            <a:cxnSpLocks/>
          </p:cNvCxnSpPr>
          <p:nvPr/>
        </p:nvCxnSpPr>
        <p:spPr>
          <a:xfrm flipV="1">
            <a:off x="6516832" y="4079050"/>
            <a:ext cx="2224462" cy="111344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12DD0D41-2C5E-DB67-625F-9A70F5EDC108}"/>
              </a:ext>
            </a:extLst>
          </p:cNvPr>
          <p:cNvSpPr txBox="1"/>
          <p:nvPr/>
        </p:nvSpPr>
        <p:spPr>
          <a:xfrm>
            <a:off x="8312726" y="1162842"/>
            <a:ext cx="252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56082"/>
                </a:solidFill>
              </a:rPr>
              <a:t>APPLICATION GRAPH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4791E1A0-4D62-DC54-0AB4-B4042513BE6C}"/>
              </a:ext>
            </a:extLst>
          </p:cNvPr>
          <p:cNvSpPr txBox="1"/>
          <p:nvPr/>
        </p:nvSpPr>
        <p:spPr>
          <a:xfrm>
            <a:off x="5799360" y="5829733"/>
            <a:ext cx="27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56082"/>
                </a:solidFill>
              </a:rPr>
              <a:t>APPLICATION PROCESS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BF2B2A03-659E-D63A-B804-7F5C23786479}"/>
              </a:ext>
            </a:extLst>
          </p:cNvPr>
          <p:cNvSpPr txBox="1"/>
          <p:nvPr/>
        </p:nvSpPr>
        <p:spPr>
          <a:xfrm>
            <a:off x="5863561" y="6067867"/>
            <a:ext cx="249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(app_process.py)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65C4EE85-CDB1-89E7-E5FB-221DF5535A0A}"/>
              </a:ext>
            </a:extLst>
          </p:cNvPr>
          <p:cNvSpPr txBox="1"/>
          <p:nvPr/>
        </p:nvSpPr>
        <p:spPr>
          <a:xfrm>
            <a:off x="1440999" y="3811115"/>
            <a:ext cx="114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56082"/>
                </a:solidFill>
              </a:rPr>
              <a:t>GRAPH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4F942BFE-98D9-19AD-8F98-AB3FFE61C21D}"/>
              </a:ext>
            </a:extLst>
          </p:cNvPr>
          <p:cNvSpPr txBox="1"/>
          <p:nvPr/>
        </p:nvSpPr>
        <p:spPr>
          <a:xfrm>
            <a:off x="1190562" y="4030971"/>
            <a:ext cx="138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(graph_gen.py)</a:t>
            </a:r>
          </a:p>
        </p:txBody>
      </p:sp>
      <p:sp>
        <p:nvSpPr>
          <p:cNvPr id="83" name="Arco 82">
            <a:extLst>
              <a:ext uri="{FF2B5EF4-FFF2-40B4-BE49-F238E27FC236}">
                <a16:creationId xmlns:a16="http://schemas.microsoft.com/office/drawing/2014/main" id="{2F7C432F-CD3B-B597-8357-7354771DFA37}"/>
              </a:ext>
            </a:extLst>
          </p:cNvPr>
          <p:cNvSpPr/>
          <p:nvPr/>
        </p:nvSpPr>
        <p:spPr>
          <a:xfrm rot="15017027">
            <a:off x="1790109" y="3196034"/>
            <a:ext cx="1107285" cy="948433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Arco 83">
            <a:extLst>
              <a:ext uri="{FF2B5EF4-FFF2-40B4-BE49-F238E27FC236}">
                <a16:creationId xmlns:a16="http://schemas.microsoft.com/office/drawing/2014/main" id="{31581F44-6CEC-F358-64F9-59A80951ADF7}"/>
              </a:ext>
            </a:extLst>
          </p:cNvPr>
          <p:cNvSpPr/>
          <p:nvPr/>
        </p:nvSpPr>
        <p:spPr>
          <a:xfrm rot="779776">
            <a:off x="5946154" y="5412837"/>
            <a:ext cx="807819" cy="742546"/>
          </a:xfrm>
          <a:prstGeom prst="arc">
            <a:avLst>
              <a:gd name="adj1" fmla="val 16200000"/>
              <a:gd name="adj2" fmla="val 964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DB23651A-C413-857D-B0AA-DBA8AFD2F5FE}"/>
              </a:ext>
            </a:extLst>
          </p:cNvPr>
          <p:cNvSpPr/>
          <p:nvPr/>
        </p:nvSpPr>
        <p:spPr>
          <a:xfrm>
            <a:off x="2938752" y="2498401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6994471B-8468-95A6-D109-A00EA72096D6}"/>
              </a:ext>
            </a:extLst>
          </p:cNvPr>
          <p:cNvSpPr/>
          <p:nvPr/>
        </p:nvSpPr>
        <p:spPr>
          <a:xfrm>
            <a:off x="2938219" y="3105365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69BF4A62-6B34-765B-6A72-90E334A477E4}"/>
              </a:ext>
            </a:extLst>
          </p:cNvPr>
          <p:cNvSpPr/>
          <p:nvPr/>
        </p:nvSpPr>
        <p:spPr>
          <a:xfrm>
            <a:off x="2382397" y="3106871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0DCC3C40-DD8C-A030-5E4C-BF87C105C1C1}"/>
              </a:ext>
            </a:extLst>
          </p:cNvPr>
          <p:cNvSpPr/>
          <p:nvPr/>
        </p:nvSpPr>
        <p:spPr>
          <a:xfrm>
            <a:off x="2660083" y="2811388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03F4E2D0-86E1-40DA-E033-ACEAB5ABC4E0}"/>
              </a:ext>
            </a:extLst>
          </p:cNvPr>
          <p:cNvSpPr txBox="1"/>
          <p:nvPr/>
        </p:nvSpPr>
        <p:spPr>
          <a:xfrm>
            <a:off x="8279134" y="1384622"/>
            <a:ext cx="249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(app_graph.py)</a:t>
            </a:r>
          </a:p>
        </p:txBody>
      </p:sp>
      <p:cxnSp>
        <p:nvCxnSpPr>
          <p:cNvPr id="138" name="Connettore diritto 137">
            <a:extLst>
              <a:ext uri="{FF2B5EF4-FFF2-40B4-BE49-F238E27FC236}">
                <a16:creationId xmlns:a16="http://schemas.microsoft.com/office/drawing/2014/main" id="{B71F319E-7447-00E6-3D61-B713DED7F3B0}"/>
              </a:ext>
            </a:extLst>
          </p:cNvPr>
          <p:cNvCxnSpPr>
            <a:cxnSpLocks/>
          </p:cNvCxnSpPr>
          <p:nvPr/>
        </p:nvCxnSpPr>
        <p:spPr>
          <a:xfrm flipH="1" flipV="1">
            <a:off x="5232665" y="3805000"/>
            <a:ext cx="254561" cy="882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8B4B08BD-4918-497F-C697-B9377514F9E9}"/>
              </a:ext>
            </a:extLst>
          </p:cNvPr>
          <p:cNvCxnSpPr>
            <a:cxnSpLocks/>
          </p:cNvCxnSpPr>
          <p:nvPr/>
        </p:nvCxnSpPr>
        <p:spPr>
          <a:xfrm flipV="1">
            <a:off x="5579585" y="3820544"/>
            <a:ext cx="235122" cy="861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e 140">
            <a:extLst>
              <a:ext uri="{FF2B5EF4-FFF2-40B4-BE49-F238E27FC236}">
                <a16:creationId xmlns:a16="http://schemas.microsoft.com/office/drawing/2014/main" id="{B9547A29-415C-EE66-BCD9-505585F605E7}"/>
              </a:ext>
            </a:extLst>
          </p:cNvPr>
          <p:cNvSpPr/>
          <p:nvPr/>
        </p:nvSpPr>
        <p:spPr>
          <a:xfrm>
            <a:off x="5100328" y="3123761"/>
            <a:ext cx="828000" cy="803002"/>
          </a:xfrm>
          <a:prstGeom prst="ellipse">
            <a:avLst/>
          </a:prstGeom>
          <a:noFill/>
          <a:ln w="28575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Ovale 141">
            <a:extLst>
              <a:ext uri="{FF2B5EF4-FFF2-40B4-BE49-F238E27FC236}">
                <a16:creationId xmlns:a16="http://schemas.microsoft.com/office/drawing/2014/main" id="{CE7D0674-187B-A9E4-BCD5-F85C04EA9439}"/>
              </a:ext>
            </a:extLst>
          </p:cNvPr>
          <p:cNvSpPr/>
          <p:nvPr/>
        </p:nvSpPr>
        <p:spPr>
          <a:xfrm>
            <a:off x="5213580" y="3226859"/>
            <a:ext cx="595340" cy="594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3" name="Connettore diritto 142">
            <a:extLst>
              <a:ext uri="{FF2B5EF4-FFF2-40B4-BE49-F238E27FC236}">
                <a16:creationId xmlns:a16="http://schemas.microsoft.com/office/drawing/2014/main" id="{F7A0A297-285B-1FF3-149B-3F500D7974FA}"/>
              </a:ext>
            </a:extLst>
          </p:cNvPr>
          <p:cNvCxnSpPr>
            <a:cxnSpLocks/>
          </p:cNvCxnSpPr>
          <p:nvPr/>
        </p:nvCxnSpPr>
        <p:spPr>
          <a:xfrm flipV="1">
            <a:off x="5597498" y="4827044"/>
            <a:ext cx="403619" cy="455734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93B7A149-D5BB-001A-D0DC-928CBFD4E406}"/>
              </a:ext>
            </a:extLst>
          </p:cNvPr>
          <p:cNvCxnSpPr>
            <a:cxnSpLocks/>
            <a:stCxn id="147" idx="1"/>
            <a:endCxn id="153" idx="5"/>
          </p:cNvCxnSpPr>
          <p:nvPr/>
        </p:nvCxnSpPr>
        <p:spPr>
          <a:xfrm>
            <a:off x="5444885" y="4702885"/>
            <a:ext cx="708558" cy="741524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Ovale 144">
            <a:extLst>
              <a:ext uri="{FF2B5EF4-FFF2-40B4-BE49-F238E27FC236}">
                <a16:creationId xmlns:a16="http://schemas.microsoft.com/office/drawing/2014/main" id="{B3D4EFB2-AEA5-82A3-14EC-5A7C14A0752B}"/>
              </a:ext>
            </a:extLst>
          </p:cNvPr>
          <p:cNvSpPr/>
          <p:nvPr/>
        </p:nvSpPr>
        <p:spPr>
          <a:xfrm>
            <a:off x="5065116" y="4361398"/>
            <a:ext cx="1440000" cy="1440000"/>
          </a:xfrm>
          <a:prstGeom prst="ellipse">
            <a:avLst/>
          </a:prstGeom>
          <a:noFill/>
          <a:ln w="381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6" name="Ovale 145">
            <a:extLst>
              <a:ext uri="{FF2B5EF4-FFF2-40B4-BE49-F238E27FC236}">
                <a16:creationId xmlns:a16="http://schemas.microsoft.com/office/drawing/2014/main" id="{B4C07794-C341-BE76-C9C2-164A15F1F977}"/>
              </a:ext>
            </a:extLst>
          </p:cNvPr>
          <p:cNvSpPr/>
          <p:nvPr/>
        </p:nvSpPr>
        <p:spPr>
          <a:xfrm>
            <a:off x="5155116" y="4449283"/>
            <a:ext cx="1260000" cy="1260000"/>
          </a:xfrm>
          <a:prstGeom prst="ellipse">
            <a:avLst/>
          </a:prstGeom>
          <a:noFill/>
          <a:ln w="381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7" name="Ovale 146">
            <a:extLst>
              <a:ext uri="{FF2B5EF4-FFF2-40B4-BE49-F238E27FC236}">
                <a16:creationId xmlns:a16="http://schemas.microsoft.com/office/drawing/2014/main" id="{8D0E4F0A-0000-A149-8EE6-F35786D3CBC3}"/>
              </a:ext>
            </a:extLst>
          </p:cNvPr>
          <p:cNvSpPr/>
          <p:nvPr/>
        </p:nvSpPr>
        <p:spPr>
          <a:xfrm>
            <a:off x="5413253" y="4671253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8" name="Connettore diritto 147">
            <a:extLst>
              <a:ext uri="{FF2B5EF4-FFF2-40B4-BE49-F238E27FC236}">
                <a16:creationId xmlns:a16="http://schemas.microsoft.com/office/drawing/2014/main" id="{A5BBD91B-B445-3BDB-D716-1DA0F2C8C29C}"/>
              </a:ext>
            </a:extLst>
          </p:cNvPr>
          <p:cNvCxnSpPr>
            <a:cxnSpLocks/>
          </p:cNvCxnSpPr>
          <p:nvPr/>
        </p:nvCxnSpPr>
        <p:spPr>
          <a:xfrm>
            <a:off x="5519933" y="4876557"/>
            <a:ext cx="0" cy="43766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diritto 148">
            <a:extLst>
              <a:ext uri="{FF2B5EF4-FFF2-40B4-BE49-F238E27FC236}">
                <a16:creationId xmlns:a16="http://schemas.microsoft.com/office/drawing/2014/main" id="{785EDF78-ED40-6076-1DCE-24D25F89F9E2}"/>
              </a:ext>
            </a:extLst>
          </p:cNvPr>
          <p:cNvCxnSpPr>
            <a:cxnSpLocks/>
          </p:cNvCxnSpPr>
          <p:nvPr/>
        </p:nvCxnSpPr>
        <p:spPr>
          <a:xfrm>
            <a:off x="6077075" y="4845729"/>
            <a:ext cx="0" cy="43766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ttore diritto 150">
            <a:extLst>
              <a:ext uri="{FF2B5EF4-FFF2-40B4-BE49-F238E27FC236}">
                <a16:creationId xmlns:a16="http://schemas.microsoft.com/office/drawing/2014/main" id="{8288C001-FB49-D8C0-49AB-7BF09939FC2F}"/>
              </a:ext>
            </a:extLst>
          </p:cNvPr>
          <p:cNvCxnSpPr>
            <a:cxnSpLocks/>
          </p:cNvCxnSpPr>
          <p:nvPr/>
        </p:nvCxnSpPr>
        <p:spPr>
          <a:xfrm flipH="1">
            <a:off x="5556653" y="5384090"/>
            <a:ext cx="412422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Ovale 151">
            <a:extLst>
              <a:ext uri="{FF2B5EF4-FFF2-40B4-BE49-F238E27FC236}">
                <a16:creationId xmlns:a16="http://schemas.microsoft.com/office/drawing/2014/main" id="{787D8D7E-AD95-BBC3-00C1-5563320D73F1}"/>
              </a:ext>
            </a:extLst>
          </p:cNvPr>
          <p:cNvSpPr/>
          <p:nvPr/>
        </p:nvSpPr>
        <p:spPr>
          <a:xfrm>
            <a:off x="5969608" y="4653077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3" name="Ovale 152">
            <a:extLst>
              <a:ext uri="{FF2B5EF4-FFF2-40B4-BE49-F238E27FC236}">
                <a16:creationId xmlns:a16="http://schemas.microsoft.com/office/drawing/2014/main" id="{2345772E-9E38-451B-423E-F5D7AA49B3FB}"/>
              </a:ext>
            </a:extLst>
          </p:cNvPr>
          <p:cNvSpPr/>
          <p:nvPr/>
        </p:nvSpPr>
        <p:spPr>
          <a:xfrm>
            <a:off x="5969075" y="5260041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Ovale 153">
            <a:extLst>
              <a:ext uri="{FF2B5EF4-FFF2-40B4-BE49-F238E27FC236}">
                <a16:creationId xmlns:a16="http://schemas.microsoft.com/office/drawing/2014/main" id="{D76D62BC-81BA-D4EF-6F6A-E403D1A86A94}"/>
              </a:ext>
            </a:extLst>
          </p:cNvPr>
          <p:cNvSpPr/>
          <p:nvPr/>
        </p:nvSpPr>
        <p:spPr>
          <a:xfrm>
            <a:off x="5413253" y="5261547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5" name="Ovale 154">
            <a:extLst>
              <a:ext uri="{FF2B5EF4-FFF2-40B4-BE49-F238E27FC236}">
                <a16:creationId xmlns:a16="http://schemas.microsoft.com/office/drawing/2014/main" id="{D6EE0EA8-9633-CF2B-C931-375A205AD196}"/>
              </a:ext>
            </a:extLst>
          </p:cNvPr>
          <p:cNvSpPr/>
          <p:nvPr/>
        </p:nvSpPr>
        <p:spPr>
          <a:xfrm>
            <a:off x="5690939" y="4966064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DEEB9E80-563A-6761-4B5E-997F103006C2}"/>
              </a:ext>
            </a:extLst>
          </p:cNvPr>
          <p:cNvCxnSpPr>
            <a:cxnSpLocks/>
          </p:cNvCxnSpPr>
          <p:nvPr/>
        </p:nvCxnSpPr>
        <p:spPr>
          <a:xfrm flipV="1">
            <a:off x="8785948" y="3124761"/>
            <a:ext cx="403619" cy="455734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ttore diritto 157">
            <a:extLst>
              <a:ext uri="{FF2B5EF4-FFF2-40B4-BE49-F238E27FC236}">
                <a16:creationId xmlns:a16="http://schemas.microsoft.com/office/drawing/2014/main" id="{56C90C76-29D4-1EB9-7BD5-FF32DB3713CF}"/>
              </a:ext>
            </a:extLst>
          </p:cNvPr>
          <p:cNvCxnSpPr>
            <a:cxnSpLocks/>
            <a:stCxn id="161" idx="1"/>
            <a:endCxn id="167" idx="5"/>
          </p:cNvCxnSpPr>
          <p:nvPr/>
        </p:nvCxnSpPr>
        <p:spPr>
          <a:xfrm>
            <a:off x="8633335" y="3000602"/>
            <a:ext cx="708558" cy="741524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Ovale 158">
            <a:extLst>
              <a:ext uri="{FF2B5EF4-FFF2-40B4-BE49-F238E27FC236}">
                <a16:creationId xmlns:a16="http://schemas.microsoft.com/office/drawing/2014/main" id="{64BE49C9-4E91-950B-6614-2335FCFA4174}"/>
              </a:ext>
            </a:extLst>
          </p:cNvPr>
          <p:cNvSpPr/>
          <p:nvPr/>
        </p:nvSpPr>
        <p:spPr>
          <a:xfrm>
            <a:off x="8253566" y="2659115"/>
            <a:ext cx="1440000" cy="1440000"/>
          </a:xfrm>
          <a:prstGeom prst="ellipse">
            <a:avLst/>
          </a:prstGeom>
          <a:noFill/>
          <a:ln w="381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0" name="Ovale 159">
            <a:extLst>
              <a:ext uri="{FF2B5EF4-FFF2-40B4-BE49-F238E27FC236}">
                <a16:creationId xmlns:a16="http://schemas.microsoft.com/office/drawing/2014/main" id="{628D0D27-EDC5-C204-A33B-F6E3B711040C}"/>
              </a:ext>
            </a:extLst>
          </p:cNvPr>
          <p:cNvSpPr/>
          <p:nvPr/>
        </p:nvSpPr>
        <p:spPr>
          <a:xfrm>
            <a:off x="8343566" y="2747000"/>
            <a:ext cx="1260000" cy="1260000"/>
          </a:xfrm>
          <a:prstGeom prst="ellipse">
            <a:avLst/>
          </a:prstGeom>
          <a:noFill/>
          <a:ln w="381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1" name="Ovale 160">
            <a:extLst>
              <a:ext uri="{FF2B5EF4-FFF2-40B4-BE49-F238E27FC236}">
                <a16:creationId xmlns:a16="http://schemas.microsoft.com/office/drawing/2014/main" id="{AACCAD70-B5E5-6AA2-586E-CEEB223BC39D}"/>
              </a:ext>
            </a:extLst>
          </p:cNvPr>
          <p:cNvSpPr/>
          <p:nvPr/>
        </p:nvSpPr>
        <p:spPr>
          <a:xfrm>
            <a:off x="8601703" y="2968970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148E4505-5A9A-06C1-A81D-B18A9DF954EE}"/>
              </a:ext>
            </a:extLst>
          </p:cNvPr>
          <p:cNvCxnSpPr>
            <a:cxnSpLocks/>
          </p:cNvCxnSpPr>
          <p:nvPr/>
        </p:nvCxnSpPr>
        <p:spPr>
          <a:xfrm>
            <a:off x="8708383" y="3174274"/>
            <a:ext cx="0" cy="43766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F4C26374-3207-4366-4C9B-CA39F9AF8751}"/>
              </a:ext>
            </a:extLst>
          </p:cNvPr>
          <p:cNvCxnSpPr>
            <a:cxnSpLocks/>
          </p:cNvCxnSpPr>
          <p:nvPr/>
        </p:nvCxnSpPr>
        <p:spPr>
          <a:xfrm>
            <a:off x="9265525" y="3143446"/>
            <a:ext cx="0" cy="43766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ttore diritto 164">
            <a:extLst>
              <a:ext uri="{FF2B5EF4-FFF2-40B4-BE49-F238E27FC236}">
                <a16:creationId xmlns:a16="http://schemas.microsoft.com/office/drawing/2014/main" id="{8B89E14A-0E8E-54D3-5B46-C934A53D7798}"/>
              </a:ext>
            </a:extLst>
          </p:cNvPr>
          <p:cNvCxnSpPr>
            <a:cxnSpLocks/>
          </p:cNvCxnSpPr>
          <p:nvPr/>
        </p:nvCxnSpPr>
        <p:spPr>
          <a:xfrm flipH="1">
            <a:off x="8745103" y="3681807"/>
            <a:ext cx="412422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e 165">
            <a:extLst>
              <a:ext uri="{FF2B5EF4-FFF2-40B4-BE49-F238E27FC236}">
                <a16:creationId xmlns:a16="http://schemas.microsoft.com/office/drawing/2014/main" id="{4C3628EC-C39F-DA06-BACD-F804811C532B}"/>
              </a:ext>
            </a:extLst>
          </p:cNvPr>
          <p:cNvSpPr/>
          <p:nvPr/>
        </p:nvSpPr>
        <p:spPr>
          <a:xfrm>
            <a:off x="9158058" y="2950794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7" name="Ovale 166">
            <a:extLst>
              <a:ext uri="{FF2B5EF4-FFF2-40B4-BE49-F238E27FC236}">
                <a16:creationId xmlns:a16="http://schemas.microsoft.com/office/drawing/2014/main" id="{940D8A8C-6655-C937-DB64-9601D9328947}"/>
              </a:ext>
            </a:extLst>
          </p:cNvPr>
          <p:cNvSpPr/>
          <p:nvPr/>
        </p:nvSpPr>
        <p:spPr>
          <a:xfrm>
            <a:off x="9157525" y="3557758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8" name="Ovale 167">
            <a:extLst>
              <a:ext uri="{FF2B5EF4-FFF2-40B4-BE49-F238E27FC236}">
                <a16:creationId xmlns:a16="http://schemas.microsoft.com/office/drawing/2014/main" id="{1787D156-E69B-9B4A-1D37-50BCF3111A51}"/>
              </a:ext>
            </a:extLst>
          </p:cNvPr>
          <p:cNvSpPr/>
          <p:nvPr/>
        </p:nvSpPr>
        <p:spPr>
          <a:xfrm>
            <a:off x="8601703" y="3559264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9" name="Ovale 168">
            <a:extLst>
              <a:ext uri="{FF2B5EF4-FFF2-40B4-BE49-F238E27FC236}">
                <a16:creationId xmlns:a16="http://schemas.microsoft.com/office/drawing/2014/main" id="{FF6FBE03-8021-AD13-ED7A-3FCEACE1B6D4}"/>
              </a:ext>
            </a:extLst>
          </p:cNvPr>
          <p:cNvSpPr/>
          <p:nvPr/>
        </p:nvSpPr>
        <p:spPr>
          <a:xfrm>
            <a:off x="8879389" y="3263781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A0C3B8B6-6A6B-BFCD-9CB0-B073C9B8F3F2}"/>
              </a:ext>
            </a:extLst>
          </p:cNvPr>
          <p:cNvSpPr txBox="1"/>
          <p:nvPr/>
        </p:nvSpPr>
        <p:spPr>
          <a:xfrm>
            <a:off x="3550218" y="3117541"/>
            <a:ext cx="27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56082"/>
                </a:solidFill>
              </a:rPr>
              <a:t>GRAPH NODE</a:t>
            </a:r>
          </a:p>
        </p:txBody>
      </p: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0BC680E7-7BDD-CC1E-36F6-799ABF47CD3C}"/>
              </a:ext>
            </a:extLst>
          </p:cNvPr>
          <p:cNvSpPr txBox="1"/>
          <p:nvPr/>
        </p:nvSpPr>
        <p:spPr>
          <a:xfrm>
            <a:off x="3150866" y="3323862"/>
            <a:ext cx="249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(graph_node.py)</a:t>
            </a:r>
          </a:p>
        </p:txBody>
      </p:sp>
      <p:sp>
        <p:nvSpPr>
          <p:cNvPr id="176" name="Arco 175">
            <a:extLst>
              <a:ext uri="{FF2B5EF4-FFF2-40B4-BE49-F238E27FC236}">
                <a16:creationId xmlns:a16="http://schemas.microsoft.com/office/drawing/2014/main" id="{58DC01DA-113B-6695-D551-C19526816785}"/>
              </a:ext>
            </a:extLst>
          </p:cNvPr>
          <p:cNvSpPr/>
          <p:nvPr/>
        </p:nvSpPr>
        <p:spPr>
          <a:xfrm rot="18663821">
            <a:off x="5545593" y="3146307"/>
            <a:ext cx="746094" cy="720242"/>
          </a:xfrm>
          <a:prstGeom prst="arc">
            <a:avLst>
              <a:gd name="adj1" fmla="val 16200000"/>
              <a:gd name="adj2" fmla="val 59293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7" name="Arco 176">
            <a:extLst>
              <a:ext uri="{FF2B5EF4-FFF2-40B4-BE49-F238E27FC236}">
                <a16:creationId xmlns:a16="http://schemas.microsoft.com/office/drawing/2014/main" id="{7007BEBC-0A5D-AC14-11D4-8B9590E6821B}"/>
              </a:ext>
            </a:extLst>
          </p:cNvPr>
          <p:cNvSpPr/>
          <p:nvPr/>
        </p:nvSpPr>
        <p:spPr>
          <a:xfrm rot="6164801">
            <a:off x="4206330" y="2799318"/>
            <a:ext cx="1107285" cy="948433"/>
          </a:xfrm>
          <a:prstGeom prst="arc">
            <a:avLst>
              <a:gd name="adj1" fmla="val 18171249"/>
              <a:gd name="adj2" fmla="val 180213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A061E98E-42D1-356B-2D72-5686AB3BC9DF}"/>
              </a:ext>
            </a:extLst>
          </p:cNvPr>
          <p:cNvSpPr txBox="1"/>
          <p:nvPr/>
        </p:nvSpPr>
        <p:spPr>
          <a:xfrm>
            <a:off x="6086188" y="3198032"/>
            <a:ext cx="86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56082"/>
                </a:solidFill>
              </a:rPr>
              <a:t>RSM</a:t>
            </a:r>
          </a:p>
        </p:txBody>
      </p:sp>
      <p:sp>
        <p:nvSpPr>
          <p:cNvPr id="179" name="CasellaDiTesto 178">
            <a:extLst>
              <a:ext uri="{FF2B5EF4-FFF2-40B4-BE49-F238E27FC236}">
                <a16:creationId xmlns:a16="http://schemas.microsoft.com/office/drawing/2014/main" id="{71E3D609-50D9-675C-3D03-1721627B8ED2}"/>
              </a:ext>
            </a:extLst>
          </p:cNvPr>
          <p:cNvSpPr txBox="1"/>
          <p:nvPr/>
        </p:nvSpPr>
        <p:spPr>
          <a:xfrm>
            <a:off x="5163660" y="3406328"/>
            <a:ext cx="249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(RSM.py)</a:t>
            </a:r>
          </a:p>
        </p:txBody>
      </p:sp>
      <p:sp>
        <p:nvSpPr>
          <p:cNvPr id="180" name="Arco 179">
            <a:extLst>
              <a:ext uri="{FF2B5EF4-FFF2-40B4-BE49-F238E27FC236}">
                <a16:creationId xmlns:a16="http://schemas.microsoft.com/office/drawing/2014/main" id="{E4F45065-090C-5B60-E76A-05586BAB084D}"/>
              </a:ext>
            </a:extLst>
          </p:cNvPr>
          <p:cNvSpPr/>
          <p:nvPr/>
        </p:nvSpPr>
        <p:spPr>
          <a:xfrm rot="779776">
            <a:off x="9781946" y="1528143"/>
            <a:ext cx="807819" cy="742546"/>
          </a:xfrm>
          <a:prstGeom prst="arc">
            <a:avLst>
              <a:gd name="adj1" fmla="val 16200000"/>
              <a:gd name="adj2" fmla="val 3280617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187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FAFA8-A161-1F52-978B-612E0AF1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498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0B76A0"/>
                </a:solidFill>
                <a:latin typeface="Berlin Sans FB Demi" panose="020E0802020502020306" pitchFamily="34" charset="0"/>
              </a:rPr>
              <a:t>DEPENDABILITY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8B400F-F2A4-B741-2B8D-9465F78B0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332"/>
            <a:ext cx="8346440" cy="306133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Performance del sistema in termini di latenza </a:t>
            </a:r>
            <a:r>
              <a:rPr lang="it-IT" dirty="0" err="1"/>
              <a:t>ecc</a:t>
            </a:r>
            <a:r>
              <a:rPr lang="it-IT" dirty="0"/>
              <a:t>, e magari mettere un grafico per illustrare l’andamento carico/tempo esecuzione (se si fa)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B58A183-5D13-A2F9-8AF5-080813CA993B}"/>
              </a:ext>
            </a:extLst>
          </p:cNvPr>
          <p:cNvCxnSpPr>
            <a:cxnSpLocks/>
          </p:cNvCxnSpPr>
          <p:nvPr/>
        </p:nvCxnSpPr>
        <p:spPr>
          <a:xfrm>
            <a:off x="838200" y="1412240"/>
            <a:ext cx="834644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752553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FBF2B0-7EF0-BEA2-6E6D-CB800AA3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B76A0"/>
                </a:solidFill>
                <a:latin typeface="Berlin Sans FB Demi" panose="020E0802020502020306" pitchFamily="34" charset="0"/>
              </a:rPr>
              <a:t>ARCHITECTURE LIMITATION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6B5842BF-8186-4D19-C419-C52401987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136669"/>
              </p:ext>
            </p:extLst>
          </p:nvPr>
        </p:nvGraphicFramePr>
        <p:xfrm>
          <a:off x="838200" y="1957705"/>
          <a:ext cx="10515597" cy="3579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6233453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545096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15654764"/>
                    </a:ext>
                  </a:extLst>
                </a:gridCol>
              </a:tblGrid>
              <a:tr h="91757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r>
                        <a:rPr lang="it-IT" dirty="0"/>
                        <a:t>                    PROBLEM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r>
                        <a:rPr lang="it-IT" dirty="0"/>
                        <a:t>                    SOLUTION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13371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Python Problems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57439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Stack Limitation: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stack size that limits recursive calls</a:t>
                      </a:r>
                      <a:endParaRPr lang="it-IT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Increased stack size to 2,147,483,647 (max int size)</a:t>
                      </a:r>
                      <a:endParaRPr lang="it-IT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62929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Thread Limitation:</a:t>
                      </a:r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 thread optimization leads to increased CPU load</a:t>
                      </a:r>
                      <a:endParaRPr lang="it-IT" dirty="0"/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Increased thread limit to 210 to improve performance.</a:t>
                      </a:r>
                      <a:endParaRPr lang="it-IT" dirty="0"/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Architecture Problem</a:t>
                      </a:r>
                    </a:p>
                  </a:txBody>
                  <a:tcPr marL="91439" marR="91439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91439" marR="91439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91439" marR="91439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69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Cache issue:</a:t>
                      </a:r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Differences in cache generations between Linux and Windows</a:t>
                      </a:r>
                      <a:endParaRPr lang="it-IT" dirty="0"/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570769"/>
                  </a:ext>
                </a:extLst>
              </a:tr>
            </a:tbl>
          </a:graphicData>
        </a:graphic>
      </p:graphicFrame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FB7CC0D-94EA-D15B-5797-7D85DF2F9377}"/>
              </a:ext>
            </a:extLst>
          </p:cNvPr>
          <p:cNvCxnSpPr>
            <a:cxnSpLocks/>
          </p:cNvCxnSpPr>
          <p:nvPr/>
        </p:nvCxnSpPr>
        <p:spPr>
          <a:xfrm>
            <a:off x="838200" y="1412240"/>
            <a:ext cx="773684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75BB5B3F-8E90-330F-4103-5E0119E34A75}"/>
              </a:ext>
            </a:extLst>
          </p:cNvPr>
          <p:cNvSpPr/>
          <p:nvPr/>
        </p:nvSpPr>
        <p:spPr>
          <a:xfrm>
            <a:off x="4442460" y="2032000"/>
            <a:ext cx="802640" cy="735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368C9B83-9B02-D3A1-7540-4E705E9BAE84}"/>
              </a:ext>
            </a:extLst>
          </p:cNvPr>
          <p:cNvSpPr/>
          <p:nvPr/>
        </p:nvSpPr>
        <p:spPr>
          <a:xfrm>
            <a:off x="7948928" y="2032636"/>
            <a:ext cx="802640" cy="735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 descr="Immagine che contiene simbolo, logo, Elementi grafici, clipart&#10;&#10;Descrizione generata automaticamente">
            <a:extLst>
              <a:ext uri="{FF2B5EF4-FFF2-40B4-BE49-F238E27FC236}">
                <a16:creationId xmlns:a16="http://schemas.microsoft.com/office/drawing/2014/main" id="{CB19D2E1-173F-4985-1919-7A63EE66C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200" y="2129840"/>
            <a:ext cx="531159" cy="507327"/>
          </a:xfrm>
          <a:prstGeom prst="rect">
            <a:avLst/>
          </a:prstGeom>
        </p:spPr>
      </p:pic>
      <p:pic>
        <p:nvPicPr>
          <p:cNvPr id="19" name="Immagine 18" descr="Immagine che contiene clipart, Elementi grafici, design&#10;&#10;Descrizione generata automaticamente">
            <a:extLst>
              <a:ext uri="{FF2B5EF4-FFF2-40B4-BE49-F238E27FC236}">
                <a16:creationId xmlns:a16="http://schemas.microsoft.com/office/drawing/2014/main" id="{72533A35-B20D-5F79-C903-FDFADDD0F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47" y="2155102"/>
            <a:ext cx="508073" cy="48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39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8C5D81-E912-BA1B-7757-79B009C8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B76A0"/>
                </a:solidFill>
                <a:latin typeface="Berlin Sans FB Demi" panose="020E0802020502020306" pitchFamily="34" charset="0"/>
              </a:rPr>
              <a:t>CONCLUSION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5DC34B9-7675-6A98-9366-20E38B0BBAA8}"/>
              </a:ext>
            </a:extLst>
          </p:cNvPr>
          <p:cNvCxnSpPr>
            <a:cxnSpLocks/>
          </p:cNvCxnSpPr>
          <p:nvPr/>
        </p:nvCxnSpPr>
        <p:spPr>
          <a:xfrm>
            <a:off x="838200" y="1412240"/>
            <a:ext cx="417068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testo, schermata, biglietto da visita, Carattere&#10;&#10;Descrizione generata automaticamente">
            <a:extLst>
              <a:ext uri="{FF2B5EF4-FFF2-40B4-BE49-F238E27FC236}">
                <a16:creationId xmlns:a16="http://schemas.microsoft.com/office/drawing/2014/main" id="{7DF35A9A-D5E0-B169-46CD-E35BD1C7E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" y="1513843"/>
            <a:ext cx="11575165" cy="4659103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E7EFAFC6-E0B8-C05D-9966-90957CB63446}"/>
              </a:ext>
            </a:extLst>
          </p:cNvPr>
          <p:cNvSpPr/>
          <p:nvPr/>
        </p:nvSpPr>
        <p:spPr>
          <a:xfrm>
            <a:off x="741680" y="1927464"/>
            <a:ext cx="7691120" cy="1540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2DB0B25-62B9-978B-541A-38EC21E429DB}"/>
              </a:ext>
            </a:extLst>
          </p:cNvPr>
          <p:cNvSpPr/>
          <p:nvPr/>
        </p:nvSpPr>
        <p:spPr>
          <a:xfrm>
            <a:off x="838200" y="4397216"/>
            <a:ext cx="7691120" cy="1540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870622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133C2A-A702-7BB0-01BC-F9DB2D6A4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56000"/>
            <a:ext cx="6278880" cy="183896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0B76A0"/>
                </a:solidFill>
                <a:latin typeface="Berlin Sans FB Demi" panose="020E0802020502020306" pitchFamily="34" charset="0"/>
              </a:rPr>
              <a:t>GRAZIE PER L’ATTENZIONE </a:t>
            </a:r>
            <a:br>
              <a:rPr lang="it-IT" dirty="0">
                <a:solidFill>
                  <a:srgbClr val="0B76A0"/>
                </a:solidFill>
                <a:latin typeface="Berlin Sans FB Demi" panose="020E0802020502020306" pitchFamily="34" charset="0"/>
              </a:rPr>
            </a:br>
            <a:r>
              <a:rPr lang="it-IT" dirty="0">
                <a:solidFill>
                  <a:srgbClr val="0B76A0"/>
                </a:solidFill>
                <a:latin typeface="Berlin Sans FB Demi" panose="020E0802020502020306" pitchFamily="34" charset="0"/>
              </a:rPr>
              <a:t>DOTTORESSA E FARIN8!!!!</a:t>
            </a:r>
          </a:p>
        </p:txBody>
      </p:sp>
    </p:spTree>
    <p:extLst>
      <p:ext uri="{BB962C8B-B14F-4D97-AF65-F5344CB8AC3E}">
        <p14:creationId xmlns:p14="http://schemas.microsoft.com/office/powerpoint/2010/main" val="8808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</TotalTime>
  <Words>375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Berlin Sans FB Demi</vt:lpstr>
      <vt:lpstr>Tema di Office</vt:lpstr>
      <vt:lpstr>Detecting Causality in the Presence of Byzantine Processes:  The Synchronous Systems Case</vt:lpstr>
      <vt:lpstr>INTRODUCTION</vt:lpstr>
      <vt:lpstr>TECHNOLOGIES</vt:lpstr>
      <vt:lpstr>SYSTEM ARCHITECTURE</vt:lpstr>
      <vt:lpstr>IMPLEMENTATION </vt:lpstr>
      <vt:lpstr>DEPENDABILITY EVALUATION</vt:lpstr>
      <vt:lpstr>ARCHITECTURE LIMITATION</vt:lpstr>
      <vt:lpstr>CONCLUSION</vt:lpstr>
      <vt:lpstr>GRAZIE PER L’ATTENZIONE  DOTTORESSA E FARIN8!!!!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Valentini</dc:creator>
  <cp:lastModifiedBy>Daniele Valentini</cp:lastModifiedBy>
  <cp:revision>3</cp:revision>
  <dcterms:created xsi:type="dcterms:W3CDTF">2024-09-13T19:33:38Z</dcterms:created>
  <dcterms:modified xsi:type="dcterms:W3CDTF">2024-09-14T13:33:51Z</dcterms:modified>
</cp:coreProperties>
</file>