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notesMasterIdLst>
    <p:notesMasterId r:id="rId11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8" r:id="rId9"/>
    <p:sldId id="263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  <a:srgbClr val="1BB3E4"/>
    <a:srgbClr val="1DCED6"/>
    <a:srgbClr val="ECEFF0"/>
    <a:srgbClr val="1BB5E7"/>
    <a:srgbClr val="134F98"/>
    <a:srgbClr val="E7ECED"/>
    <a:srgbClr val="E7EAED"/>
    <a:srgbClr val="0B76A0"/>
    <a:srgbClr val="0C7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AE241-575C-4734-8304-AEF0433ABBA2}" type="datetimeFigureOut">
              <a:rPr lang="it-IT" smtClean="0"/>
              <a:t>15/09/2024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8407B-5E22-4DA6-81F0-B2924824C3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4963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8407B-5E22-4DA6-81F0-B2924824C30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002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D28329-D889-22B1-A082-F450EEC2B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012F9B9-3357-6679-3964-17780ACA7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B2D73A-1039-8327-BCCB-A8479733B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293C-F45A-430F-AEDC-2832FF786C5C}" type="datetimeFigureOut">
              <a:rPr lang="it-IT" smtClean="0"/>
              <a:t>15/09/2024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02AF13-448C-9DBA-0552-3E69C6B4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1E5289-8AF4-75C3-8E9F-FFB1103E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E4AC-42B1-48D1-B40B-CE3A65B844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446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A9AE30-3F2E-A796-3338-B4B4E415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64E0191-E69B-AD6E-069E-459F4D257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D5F485-86C8-6C8C-934A-C645F6B0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293C-F45A-430F-AEDC-2832FF786C5C}" type="datetimeFigureOut">
              <a:rPr lang="it-IT" smtClean="0"/>
              <a:t>15/09/2024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8B7A83-14B0-A398-A2F0-E77B2360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FC207D-23A4-389A-CE75-CC62E292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E4AC-42B1-48D1-B40B-CE3A65B844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128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66474F4-FB47-E2CA-FC58-8063DD62B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620D5EF-1FC3-8DF3-8BA1-D1F437AC7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984AEC-7634-B495-9B38-B0C59569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293C-F45A-430F-AEDC-2832FF786C5C}" type="datetimeFigureOut">
              <a:rPr lang="it-IT" smtClean="0"/>
              <a:t>15/09/2024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5CCA7C-B6DB-2AD6-DB55-2461F7B20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70C871-A632-2386-9741-A2E22BA4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E4AC-42B1-48D1-B40B-CE3A65B844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039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99657C-C5EC-35F6-3C59-BDC7DA33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108F9B-DBDE-1A80-72EA-8EE3E1477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C94958-798B-808F-2EA2-E740B70F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293C-F45A-430F-AEDC-2832FF786C5C}" type="datetimeFigureOut">
              <a:rPr lang="it-IT" smtClean="0"/>
              <a:t>15/09/2024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B02259-0DB3-CB25-ABB1-9AD7FD39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3F1E12-F147-C612-1EC1-A4B83491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E4AC-42B1-48D1-B40B-CE3A65B844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212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7BF292-AE45-E582-8C4D-98076CCC6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0255BD-6946-966C-B893-779475A9C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AE01BA-B0AC-B3C3-A8BA-C63B4415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293C-F45A-430F-AEDC-2832FF786C5C}" type="datetimeFigureOut">
              <a:rPr lang="it-IT" smtClean="0"/>
              <a:t>15/09/2024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FCEC09-8E4C-B154-EC12-B43E94980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D265D6-9806-3E11-008C-103B203CF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E4AC-42B1-48D1-B40B-CE3A65B844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148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747227-0CB6-A069-D16E-831BC4F6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C59EDE-A383-73F1-4044-073267BB9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D179F01-B46A-8C01-AB78-B32D07E82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BD3C185-3CBA-CF01-8132-1C8E1EEF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293C-F45A-430F-AEDC-2832FF786C5C}" type="datetimeFigureOut">
              <a:rPr lang="it-IT" smtClean="0"/>
              <a:t>15/09/2024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991BE4-ADD1-C608-F15F-F9D5B9F9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B2210F-BC94-D049-C0C6-BF5E9AED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E4AC-42B1-48D1-B40B-CE3A65B844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994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98AC4E-47A4-0D13-1F4A-D6456DC9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36E8AB-5C78-D6B4-A605-251A35D81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72255C6-6085-C882-BD2D-C9B6020E2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2FD5AE9-3BB1-6680-3D69-E1B6A521C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3C2CB5-5EB8-7E4A-6A64-AF106C6B5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1232125-8671-8376-87E5-2CD9DB41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293C-F45A-430F-AEDC-2832FF786C5C}" type="datetimeFigureOut">
              <a:rPr lang="it-IT" smtClean="0"/>
              <a:t>15/09/2024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30D4443-53FC-2E06-8EF6-3368AA67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D9E9787-939E-B588-7E90-C7F8C4A1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E4AC-42B1-48D1-B40B-CE3A65B844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61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647341-EAE9-9FB2-A7AC-863E4504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3A76A68-02B9-E668-A5C4-CACBE695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293C-F45A-430F-AEDC-2832FF786C5C}" type="datetimeFigureOut">
              <a:rPr lang="it-IT" smtClean="0"/>
              <a:t>15/09/2024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F69C566-EDEC-24D3-3FD0-C9A511DF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D1B9E8C-4735-C5F6-5261-FD25A8F7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E4AC-42B1-48D1-B40B-CE3A65B844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502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92B3B65-E8E7-5C36-14AB-088FAA02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293C-F45A-430F-AEDC-2832FF786C5C}" type="datetimeFigureOut">
              <a:rPr lang="it-IT" smtClean="0"/>
              <a:t>15/09/2024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DCD14FA-4591-4EB4-8853-EED16E50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1D2BB8-F654-16FE-50AD-4BFEAEDD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E4AC-42B1-48D1-B40B-CE3A65B844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497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2BB013-0889-C3DA-9272-E0AA248A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3331C2-2185-075A-5733-6A9EE1E4F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FC2DA54-FF44-4815-EF8B-ED9D6FEB7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FEA5842-051D-75F8-E3FF-03418FDA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293C-F45A-430F-AEDC-2832FF786C5C}" type="datetimeFigureOut">
              <a:rPr lang="it-IT" smtClean="0"/>
              <a:t>15/09/2024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D35D63-F3F1-4210-9FAA-49FAA09A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25D0F79-D0E2-39B1-4EAC-97F1B4B7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E4AC-42B1-48D1-B40B-CE3A65B844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596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6A908E-E15A-3CC2-CD23-315CA4D76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88FB197-2212-C9D2-7975-80A63A7A6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24912B9-22E0-9ABC-D1E1-50125FFC4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D80CEA5-F3BE-E8FC-076B-96FD13B0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293C-F45A-430F-AEDC-2832FF786C5C}" type="datetimeFigureOut">
              <a:rPr lang="it-IT" smtClean="0"/>
              <a:t>15/09/2024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350353-C2E4-2ECD-9B5E-52BD1AF4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B14F011-D9B4-6BC8-6A43-5298DDBE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E4AC-42B1-48D1-B40B-CE3A65B844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515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BA21F55-0497-F302-6C7E-6F4C7E22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FCE7C5-898F-F995-6875-D6181C69D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F593D2-C448-99F0-E645-32A466EBA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F7293C-F45A-430F-AEDC-2832FF786C5C}" type="datetimeFigureOut">
              <a:rPr lang="it-IT" smtClean="0"/>
              <a:t>15/09/2024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F03D28-A204-7698-DE52-10BB2E056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4698B5-3B00-7556-F842-62464C924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ACE4AC-42B1-48D1-B40B-CE3A65B844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89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562112-107E-E75D-91B2-5064CB62B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15" y="1275426"/>
            <a:ext cx="5743786" cy="43071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>
                <a:solidFill>
                  <a:srgbClr val="0B76A0"/>
                </a:solidFill>
                <a:latin typeface="Berlin Sans FB Demi" panose="020E0802020502020306" pitchFamily="34" charset="0"/>
              </a:rPr>
              <a:t>Detecting Causality in the Presence of Byzantine Processes: </a:t>
            </a:r>
            <a:br>
              <a:rPr lang="en-US" sz="4200" dirty="0">
                <a:solidFill>
                  <a:srgbClr val="0B76A0"/>
                </a:solidFill>
                <a:latin typeface="Berlin Sans FB Demi" panose="020E0802020502020306" pitchFamily="34" charset="0"/>
              </a:rPr>
            </a:br>
            <a:r>
              <a:rPr lang="en-US" sz="4200" dirty="0">
                <a:solidFill>
                  <a:srgbClr val="0B76A0"/>
                </a:solidFill>
                <a:latin typeface="Berlin Sans FB Demi" panose="020E0802020502020306" pitchFamily="34" charset="0"/>
              </a:rPr>
              <a:t>The Synchronous Systems Case</a:t>
            </a:r>
            <a:endParaRPr lang="it-IT" sz="4200" dirty="0">
              <a:solidFill>
                <a:srgbClr val="0B76A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73D082F-7F24-35DD-8087-B173B16AC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120" y="2876315"/>
            <a:ext cx="3602567" cy="1096899"/>
          </a:xfrm>
        </p:spPr>
        <p:txBody>
          <a:bodyPr anchor="ctr">
            <a:normAutofit fontScale="92500" lnSpcReduction="20000"/>
          </a:bodyPr>
          <a:lstStyle/>
          <a:p>
            <a:pPr algn="l">
              <a:lnSpc>
                <a:spcPct val="90000"/>
              </a:lnSpc>
            </a:pPr>
            <a:r>
              <a:rPr lang="it-IT" dirty="0">
                <a:solidFill>
                  <a:srgbClr val="FFFFFF"/>
                </a:solidFill>
              </a:rPr>
              <a:t>Lorenzo Pecorari 1885161      </a:t>
            </a:r>
          </a:p>
          <a:p>
            <a:pPr algn="l">
              <a:lnSpc>
                <a:spcPct val="90000"/>
              </a:lnSpc>
            </a:pPr>
            <a:r>
              <a:rPr lang="it-IT" dirty="0">
                <a:solidFill>
                  <a:srgbClr val="FFFFFF"/>
                </a:solidFill>
              </a:rPr>
              <a:t>Matteo Miletta 1883499</a:t>
            </a:r>
          </a:p>
          <a:p>
            <a:pPr algn="l">
              <a:lnSpc>
                <a:spcPct val="90000"/>
              </a:lnSpc>
            </a:pPr>
            <a:r>
              <a:rPr lang="it-IT" dirty="0">
                <a:solidFill>
                  <a:srgbClr val="FFFFFF"/>
                </a:solidFill>
              </a:rPr>
              <a:t>Martina Valentini 1858332</a:t>
            </a:r>
          </a:p>
        </p:txBody>
      </p:sp>
    </p:spTree>
    <p:extLst>
      <p:ext uri="{BB962C8B-B14F-4D97-AF65-F5344CB8AC3E}">
        <p14:creationId xmlns:p14="http://schemas.microsoft.com/office/powerpoint/2010/main" val="134028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 descr="Immagine che contiene rosso, design&#10;&#10;Descrizione generata automaticamente">
            <a:extLst>
              <a:ext uri="{FF2B5EF4-FFF2-40B4-BE49-F238E27FC236}">
                <a16:creationId xmlns:a16="http://schemas.microsoft.com/office/drawing/2014/main" id="{4C8EF72D-3225-4E40-71D7-ABEF9D9EA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1"/>
          <a:stretch/>
        </p:blipFill>
        <p:spPr>
          <a:xfrm>
            <a:off x="881701" y="1905000"/>
            <a:ext cx="2798337" cy="3048000"/>
          </a:xfrm>
          <a:prstGeom prst="rect">
            <a:avLst/>
          </a:prstGeom>
        </p:spPr>
      </p:pic>
      <p:pic>
        <p:nvPicPr>
          <p:cNvPr id="19" name="Immagine 18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57482AA6-E5BC-8D87-047F-60F4B4F5E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723" y="1690688"/>
            <a:ext cx="3119517" cy="311951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059A82D-AB7D-DE51-86A2-FD7CD3C7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B76A0"/>
                </a:solidFill>
                <a:latin typeface="Berlin Sans FB Demi" panose="020E0802020502020306" pitchFamily="34" charset="0"/>
              </a:rPr>
              <a:t>INTRODUCTION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F98A1AC-2C08-82E9-3871-BA0103699E49}"/>
              </a:ext>
            </a:extLst>
          </p:cNvPr>
          <p:cNvCxnSpPr/>
          <p:nvPr/>
        </p:nvCxnSpPr>
        <p:spPr>
          <a:xfrm>
            <a:off x="838200" y="1412240"/>
            <a:ext cx="4576872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magine 11" descr="Immagine che contiene testo, logo, design&#10;&#10;Descrizione generata automaticamente">
            <a:extLst>
              <a:ext uri="{FF2B5EF4-FFF2-40B4-BE49-F238E27FC236}">
                <a16:creationId xmlns:a16="http://schemas.microsoft.com/office/drawing/2014/main" id="{B552A48E-1FDF-7B38-8516-BA5FAA557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6" t="61328" r="921"/>
          <a:stretch/>
        </p:blipFill>
        <p:spPr>
          <a:xfrm>
            <a:off x="7520272" y="4531360"/>
            <a:ext cx="4397408" cy="160918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B14A509-6773-8D73-9521-39401B701CD6}"/>
              </a:ext>
            </a:extLst>
          </p:cNvPr>
          <p:cNvSpPr txBox="1"/>
          <p:nvPr/>
        </p:nvSpPr>
        <p:spPr>
          <a:xfrm>
            <a:off x="3706178" y="2608500"/>
            <a:ext cx="252042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C00000"/>
                </a:solidFill>
              </a:rPr>
              <a:t>PROBLEM</a:t>
            </a:r>
          </a:p>
          <a:p>
            <a:r>
              <a:rPr lang="en-US" sz="1600" dirty="0"/>
              <a:t>The goal of this project is to detect causality between events in a distributed system, even in the presence of byzantine processes.</a:t>
            </a:r>
            <a:endParaRPr lang="it-IT" sz="16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25DFB35-913A-E83B-C66F-198588C8ABD7}"/>
              </a:ext>
            </a:extLst>
          </p:cNvPr>
          <p:cNvSpPr txBox="1"/>
          <p:nvPr/>
        </p:nvSpPr>
        <p:spPr>
          <a:xfrm>
            <a:off x="6425860" y="2608501"/>
            <a:ext cx="267807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B76A0"/>
                </a:solidFill>
              </a:rPr>
              <a:t>SOLUTION</a:t>
            </a:r>
          </a:p>
          <a:p>
            <a:r>
              <a:rPr lang="en-US" sz="1600" dirty="0"/>
              <a:t>In synchronous systems, the problem can be solved with an algorithm based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Replicated State Machines (RSM)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Vector Clocks</a:t>
            </a:r>
            <a:endParaRPr lang="it-IT" sz="1600" dirty="0"/>
          </a:p>
        </p:txBody>
      </p:sp>
      <p:pic>
        <p:nvPicPr>
          <p:cNvPr id="13" name="Immagine 12" descr="Immagine che contiene testo, logo, design&#10;&#10;Descrizione generata automaticamente">
            <a:extLst>
              <a:ext uri="{FF2B5EF4-FFF2-40B4-BE49-F238E27FC236}">
                <a16:creationId xmlns:a16="http://schemas.microsoft.com/office/drawing/2014/main" id="{5D441C32-F180-DCC1-0728-DB96FCF29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" t="57665" r="57153"/>
          <a:stretch/>
        </p:blipFill>
        <p:spPr>
          <a:xfrm>
            <a:off x="274320" y="4455160"/>
            <a:ext cx="4231614" cy="1761588"/>
          </a:xfrm>
          <a:prstGeom prst="rect">
            <a:avLst/>
          </a:prstGeom>
        </p:spPr>
      </p:pic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457BC39-AEC7-5F12-43F0-340E79E14155}"/>
              </a:ext>
            </a:extLst>
          </p:cNvPr>
          <p:cNvCxnSpPr/>
          <p:nvPr/>
        </p:nvCxnSpPr>
        <p:spPr>
          <a:xfrm>
            <a:off x="6278880" y="1741488"/>
            <a:ext cx="0" cy="3789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61968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AA28E2-B70C-12C8-F7C2-DAE9AFC6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accent4">
                    <a:lumMod val="75000"/>
                  </a:schemeClr>
                </a:solidFill>
                <a:latin typeface="Berlin Sans FB Demi" panose="020E0802020502020306" pitchFamily="34" charset="0"/>
              </a:rPr>
              <a:t>TECHNOLOGIES</a:t>
            </a: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3F7C7046-AACE-7CAE-275A-E3A02CDEEFA0}"/>
              </a:ext>
            </a:extLst>
          </p:cNvPr>
          <p:cNvSpPr/>
          <p:nvPr/>
        </p:nvSpPr>
        <p:spPr bwMode="auto">
          <a:xfrm>
            <a:off x="2611341" y="3157322"/>
            <a:ext cx="1368000" cy="1368000"/>
          </a:xfrm>
          <a:prstGeom prst="diamond">
            <a:avLst/>
          </a:prstGeom>
          <a:solidFill>
            <a:srgbClr val="0B76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srgbClr val="0B76A0"/>
              </a:solidFill>
              <a:effectLst/>
              <a:uLnTx/>
              <a:uFillTx/>
              <a:latin typeface="+mj-lt"/>
              <a:ea typeface="ＭＳ Ｐゴシック" pitchFamily="1" charset="-128"/>
              <a:cs typeface="+mn-cs"/>
            </a:endParaRP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EA4656F4-89B9-FD30-E57B-906BBE50041E}"/>
              </a:ext>
            </a:extLst>
          </p:cNvPr>
          <p:cNvSpPr/>
          <p:nvPr/>
        </p:nvSpPr>
        <p:spPr bwMode="auto">
          <a:xfrm>
            <a:off x="4320577" y="3136032"/>
            <a:ext cx="1368000" cy="1368000"/>
          </a:xfrm>
          <a:prstGeom prst="diamond">
            <a:avLst/>
          </a:prstGeom>
          <a:solidFill>
            <a:srgbClr val="0B76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ＭＳ Ｐゴシック" pitchFamily="1" charset="-128"/>
              <a:cs typeface="+mn-cs"/>
            </a:endParaRP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FD8AF102-EA13-C083-7DEB-DEA60F499BC9}"/>
              </a:ext>
            </a:extLst>
          </p:cNvPr>
          <p:cNvSpPr/>
          <p:nvPr/>
        </p:nvSpPr>
        <p:spPr bwMode="auto">
          <a:xfrm>
            <a:off x="6013116" y="3115944"/>
            <a:ext cx="1368000" cy="1368000"/>
          </a:xfrm>
          <a:prstGeom prst="diamond">
            <a:avLst/>
          </a:prstGeom>
          <a:solidFill>
            <a:srgbClr val="0B76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ＭＳ Ｐゴシック" pitchFamily="1" charset="-128"/>
              <a:cs typeface="+mn-cs"/>
            </a:endParaRPr>
          </a:p>
        </p:txBody>
      </p:sp>
      <p:sp>
        <p:nvSpPr>
          <p:cNvPr id="7" name="Rombo 6">
            <a:extLst>
              <a:ext uri="{FF2B5EF4-FFF2-40B4-BE49-F238E27FC236}">
                <a16:creationId xmlns:a16="http://schemas.microsoft.com/office/drawing/2014/main" id="{82D36316-4F36-874A-91A8-3758508E9770}"/>
              </a:ext>
            </a:extLst>
          </p:cNvPr>
          <p:cNvSpPr/>
          <p:nvPr/>
        </p:nvSpPr>
        <p:spPr bwMode="auto">
          <a:xfrm>
            <a:off x="7721171" y="3103340"/>
            <a:ext cx="1368000" cy="1368000"/>
          </a:xfrm>
          <a:prstGeom prst="diamond">
            <a:avLst/>
          </a:prstGeom>
          <a:solidFill>
            <a:srgbClr val="0B76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ＭＳ Ｐゴシック" pitchFamily="1" charset="-128"/>
              <a:cs typeface="+mn-cs"/>
            </a:endParaRPr>
          </a:p>
        </p:txBody>
      </p:sp>
      <p:cxnSp>
        <p:nvCxnSpPr>
          <p:cNvPr id="8" name="Connettore 4 191">
            <a:extLst>
              <a:ext uri="{FF2B5EF4-FFF2-40B4-BE49-F238E27FC236}">
                <a16:creationId xmlns:a16="http://schemas.microsoft.com/office/drawing/2014/main" id="{1058D89D-F21F-7214-1278-7F0C1EBEDDD7}"/>
              </a:ext>
            </a:extLst>
          </p:cNvPr>
          <p:cNvCxnSpPr>
            <a:cxnSpLocks/>
          </p:cNvCxnSpPr>
          <p:nvPr/>
        </p:nvCxnSpPr>
        <p:spPr bwMode="auto">
          <a:xfrm rot="13500000" flipV="1">
            <a:off x="3175715" y="2635322"/>
            <a:ext cx="1944000" cy="2412000"/>
          </a:xfrm>
          <a:prstGeom prst="bentConnector3">
            <a:avLst>
              <a:gd name="adj1" fmla="val 50000"/>
            </a:avLst>
          </a:prstGeom>
          <a:noFill/>
          <a:ln w="635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Connettore 4 192">
            <a:extLst>
              <a:ext uri="{FF2B5EF4-FFF2-40B4-BE49-F238E27FC236}">
                <a16:creationId xmlns:a16="http://schemas.microsoft.com/office/drawing/2014/main" id="{13511F44-0DCA-95E6-304A-7EF326828B6E}"/>
              </a:ext>
            </a:extLst>
          </p:cNvPr>
          <p:cNvCxnSpPr>
            <a:cxnSpLocks/>
          </p:cNvCxnSpPr>
          <p:nvPr/>
        </p:nvCxnSpPr>
        <p:spPr bwMode="auto">
          <a:xfrm rot="13500000" flipV="1">
            <a:off x="4883598" y="2618092"/>
            <a:ext cx="1944000" cy="2412000"/>
          </a:xfrm>
          <a:prstGeom prst="bentConnector3">
            <a:avLst>
              <a:gd name="adj1" fmla="val 50000"/>
            </a:avLst>
          </a:prstGeom>
          <a:noFill/>
          <a:ln w="635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Connettore 4 193">
            <a:extLst>
              <a:ext uri="{FF2B5EF4-FFF2-40B4-BE49-F238E27FC236}">
                <a16:creationId xmlns:a16="http://schemas.microsoft.com/office/drawing/2014/main" id="{7D7B712F-0A5D-292B-E54A-88FF6932D948}"/>
              </a:ext>
            </a:extLst>
          </p:cNvPr>
          <p:cNvCxnSpPr>
            <a:cxnSpLocks/>
          </p:cNvCxnSpPr>
          <p:nvPr/>
        </p:nvCxnSpPr>
        <p:spPr bwMode="auto">
          <a:xfrm rot="13500000" flipV="1">
            <a:off x="6581194" y="2581339"/>
            <a:ext cx="1944000" cy="2412000"/>
          </a:xfrm>
          <a:prstGeom prst="bentConnector3">
            <a:avLst>
              <a:gd name="adj1" fmla="val 50000"/>
            </a:avLst>
          </a:prstGeom>
          <a:noFill/>
          <a:ln w="635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Connettore 1 197">
            <a:extLst>
              <a:ext uri="{FF2B5EF4-FFF2-40B4-BE49-F238E27FC236}">
                <a16:creationId xmlns:a16="http://schemas.microsoft.com/office/drawing/2014/main" id="{65ACAB83-3234-4D52-50A3-14B9EA6A5FCF}"/>
              </a:ext>
            </a:extLst>
          </p:cNvPr>
          <p:cNvCxnSpPr>
            <a:cxnSpLocks/>
          </p:cNvCxnSpPr>
          <p:nvPr/>
        </p:nvCxnSpPr>
        <p:spPr bwMode="auto">
          <a:xfrm flipV="1">
            <a:off x="2452598" y="2993591"/>
            <a:ext cx="855978" cy="847731"/>
          </a:xfrm>
          <a:prstGeom prst="line">
            <a:avLst/>
          </a:prstGeom>
          <a:noFill/>
          <a:ln w="635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Connettore 1 198">
            <a:extLst>
              <a:ext uri="{FF2B5EF4-FFF2-40B4-BE49-F238E27FC236}">
                <a16:creationId xmlns:a16="http://schemas.microsoft.com/office/drawing/2014/main" id="{A7C90BA9-8870-B714-E18B-9FD2C208307C}"/>
              </a:ext>
            </a:extLst>
          </p:cNvPr>
          <p:cNvCxnSpPr>
            <a:cxnSpLocks/>
          </p:cNvCxnSpPr>
          <p:nvPr/>
        </p:nvCxnSpPr>
        <p:spPr bwMode="auto">
          <a:xfrm>
            <a:off x="3283430" y="2993591"/>
            <a:ext cx="752603" cy="746096"/>
          </a:xfrm>
          <a:prstGeom prst="line">
            <a:avLst/>
          </a:prstGeom>
          <a:noFill/>
          <a:ln w="635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Connettore 1 202">
            <a:extLst>
              <a:ext uri="{FF2B5EF4-FFF2-40B4-BE49-F238E27FC236}">
                <a16:creationId xmlns:a16="http://schemas.microsoft.com/office/drawing/2014/main" id="{55F930C9-6751-4475-D53B-74964D751C5D}"/>
              </a:ext>
            </a:extLst>
          </p:cNvPr>
          <p:cNvCxnSpPr>
            <a:cxnSpLocks/>
          </p:cNvCxnSpPr>
          <p:nvPr/>
        </p:nvCxnSpPr>
        <p:spPr bwMode="auto">
          <a:xfrm>
            <a:off x="2428949" y="3820032"/>
            <a:ext cx="432000" cy="432000"/>
          </a:xfrm>
          <a:prstGeom prst="line">
            <a:avLst/>
          </a:prstGeom>
          <a:noFill/>
          <a:ln w="635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63">
            <a:extLst>
              <a:ext uri="{FF2B5EF4-FFF2-40B4-BE49-F238E27FC236}">
                <a16:creationId xmlns:a16="http://schemas.microsoft.com/office/drawing/2014/main" id="{E74752A9-D72E-391D-0177-5080749A9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462" y="5097015"/>
            <a:ext cx="20740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SzTx/>
              <a:buFontTx/>
              <a:buNone/>
              <a:tabLst/>
              <a:defRPr/>
            </a:pPr>
            <a:r>
              <a:rPr lang="it-IT" altLang="it-IT" sz="14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Python</a:t>
            </a:r>
            <a:r>
              <a:rPr lang="en-US" sz="1400" dirty="0"/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</a:rPr>
              <a:t>We’ve used python for this project </a:t>
            </a:r>
            <a:endParaRPr kumimoji="0" lang="it-IT" altLang="it-IT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B832126B-2979-3BF2-D969-B297925518BB}"/>
              </a:ext>
            </a:extLst>
          </p:cNvPr>
          <p:cNvCxnSpPr>
            <a:cxnSpLocks/>
          </p:cNvCxnSpPr>
          <p:nvPr/>
        </p:nvCxnSpPr>
        <p:spPr bwMode="auto">
          <a:xfrm flipV="1">
            <a:off x="5001073" y="2646717"/>
            <a:ext cx="0" cy="316793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oval"/>
          </a:ln>
          <a:effectLst/>
        </p:spPr>
      </p:cxnSp>
      <p:sp>
        <p:nvSpPr>
          <p:cNvPr id="16" name="Rectangle 67">
            <a:extLst>
              <a:ext uri="{FF2B5EF4-FFF2-40B4-BE49-F238E27FC236}">
                <a16:creationId xmlns:a16="http://schemas.microsoft.com/office/drawing/2014/main" id="{3A5112F1-53AA-634D-4227-377306D6B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059" y="1868162"/>
            <a:ext cx="35640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SzTx/>
              <a:buFontTx/>
              <a:buNone/>
              <a:tabLst/>
              <a:defRPr/>
            </a:pPr>
            <a:r>
              <a:rPr kumimoji="0" lang="it-IT" altLang="it-IT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j-lt"/>
                <a:ea typeface="ＭＳ Ｐゴシック" panose="020B0600070205080204" pitchFamily="34" charset="-128"/>
                <a:cs typeface="+mn-cs"/>
              </a:rPr>
              <a:t>NetworkX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lang="en-US" sz="1400" dirty="0">
                <a:solidFill>
                  <a:schemeClr val="tx1"/>
                </a:solidFill>
              </a:rPr>
              <a:t>we’ve used this to handle with the graph creation and giving them a random topology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+mj-lt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" name="Rectangle 65">
            <a:extLst>
              <a:ext uri="{FF2B5EF4-FFF2-40B4-BE49-F238E27FC236}">
                <a16:creationId xmlns:a16="http://schemas.microsoft.com/office/drawing/2014/main" id="{3A00EADE-B001-E6BA-45C2-B729B906F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009" y="5069053"/>
            <a:ext cx="284664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lang="it-IT" altLang="it-IT" sz="14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Zmq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lang="en-US" sz="1400" dirty="0">
                <a:solidFill>
                  <a:schemeClr val="tx1"/>
                </a:solidFill>
              </a:rPr>
              <a:t>We’ve used this library to handle socket receiving and replaying.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SzTx/>
              <a:buFontTx/>
              <a:buNone/>
              <a:tabLst/>
              <a:defRPr/>
            </a:pP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j-lt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Rectangle 68">
            <a:extLst>
              <a:ext uri="{FF2B5EF4-FFF2-40B4-BE49-F238E27FC236}">
                <a16:creationId xmlns:a16="http://schemas.microsoft.com/office/drawing/2014/main" id="{A0AE3225-615C-6ED3-23F4-F97B72E6A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984" y="1903283"/>
            <a:ext cx="216984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SzTx/>
              <a:buFontTx/>
              <a:buNone/>
              <a:tabLst/>
              <a:defRPr/>
            </a:pPr>
            <a:r>
              <a:rPr kumimoji="0" lang="it-IT" altLang="it-IT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j-lt"/>
                <a:ea typeface="ＭＳ Ｐゴシック" panose="020B0600070205080204" pitchFamily="34" charset="-128"/>
                <a:cs typeface="+mn-cs"/>
              </a:rPr>
              <a:t>Matplotlib</a:t>
            </a:r>
            <a:r>
              <a:rPr lang="en-US" sz="1400" dirty="0"/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</a:rPr>
              <a:t>To graph our process.</a:t>
            </a:r>
            <a:endParaRPr kumimoji="0" lang="it-IT" altLang="it-IT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9DF47806-C064-E79D-E025-BEFEC739B065}"/>
              </a:ext>
            </a:extLst>
          </p:cNvPr>
          <p:cNvCxnSpPr>
            <a:cxnSpLocks/>
          </p:cNvCxnSpPr>
          <p:nvPr/>
        </p:nvCxnSpPr>
        <p:spPr bwMode="auto">
          <a:xfrm flipV="1">
            <a:off x="8405171" y="2571742"/>
            <a:ext cx="0" cy="316793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oval"/>
          </a:ln>
          <a:effectLst/>
        </p:spPr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0E7F612-BCE5-8E2C-0093-0E244BCA1420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3285981" y="4676554"/>
            <a:ext cx="0" cy="316793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oval"/>
          </a:ln>
          <a:effectLst/>
        </p:spPr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319AEE53-31B3-F1B6-1E91-D224E63F1338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6694736" y="4669992"/>
            <a:ext cx="0" cy="316793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oval"/>
          </a:ln>
          <a:effectLst/>
        </p:spPr>
      </p:cxnSp>
      <p:sp>
        <p:nvSpPr>
          <p:cNvPr id="22" name="Ovale 21">
            <a:extLst>
              <a:ext uri="{FF2B5EF4-FFF2-40B4-BE49-F238E27FC236}">
                <a16:creationId xmlns:a16="http://schemas.microsoft.com/office/drawing/2014/main" id="{EC1577D4-B99D-FC3F-011A-F773E840B272}"/>
              </a:ext>
            </a:extLst>
          </p:cNvPr>
          <p:cNvSpPr/>
          <p:nvPr/>
        </p:nvSpPr>
        <p:spPr bwMode="auto">
          <a:xfrm>
            <a:off x="2873180" y="3433031"/>
            <a:ext cx="827999" cy="827999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ＭＳ Ｐゴシック" pitchFamily="1" charset="-128"/>
              <a:cs typeface="+mn-cs"/>
            </a:endParaRP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018DA754-1F4B-8B63-D2BF-77417CBF1E82}"/>
              </a:ext>
            </a:extLst>
          </p:cNvPr>
          <p:cNvSpPr/>
          <p:nvPr/>
        </p:nvSpPr>
        <p:spPr bwMode="auto">
          <a:xfrm>
            <a:off x="4587073" y="3411227"/>
            <a:ext cx="827999" cy="827999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ＭＳ Ｐゴシック" pitchFamily="1" charset="-128"/>
              <a:cs typeface="+mn-cs"/>
            </a:endParaRP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231FBD9D-B283-A711-E2AD-E64C94FE594D}"/>
              </a:ext>
            </a:extLst>
          </p:cNvPr>
          <p:cNvSpPr/>
          <p:nvPr/>
        </p:nvSpPr>
        <p:spPr bwMode="auto">
          <a:xfrm>
            <a:off x="6296228" y="3388869"/>
            <a:ext cx="827999" cy="827999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ＭＳ Ｐゴシック" pitchFamily="1" charset="-128"/>
              <a:cs typeface="+mn-cs"/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7D69A658-9785-8D69-8B27-A08CAE8D36BA}"/>
              </a:ext>
            </a:extLst>
          </p:cNvPr>
          <p:cNvSpPr/>
          <p:nvPr/>
        </p:nvSpPr>
        <p:spPr bwMode="auto">
          <a:xfrm>
            <a:off x="7995907" y="3364468"/>
            <a:ext cx="827999" cy="827999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ＭＳ Ｐゴシック" pitchFamily="1" charset="-128"/>
              <a:cs typeface="+mn-cs"/>
            </a:endParaRPr>
          </a:p>
        </p:txBody>
      </p:sp>
      <p:pic>
        <p:nvPicPr>
          <p:cNvPr id="31" name="Immagine 30" descr="Immagine che contiene clipart, simbolo, Elementi grafici, cartone animato&#10;&#10;Descrizione generata automaticamente">
            <a:extLst>
              <a:ext uri="{FF2B5EF4-FFF2-40B4-BE49-F238E27FC236}">
                <a16:creationId xmlns:a16="http://schemas.microsoft.com/office/drawing/2014/main" id="{72C6A6FD-5CF7-A9BA-7430-6EEC86EC9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91" y="3566581"/>
            <a:ext cx="610840" cy="670397"/>
          </a:xfrm>
          <a:prstGeom prst="rect">
            <a:avLst/>
          </a:prstGeom>
        </p:spPr>
      </p:pic>
      <p:pic>
        <p:nvPicPr>
          <p:cNvPr id="33" name="Immagine 32" descr="Immagine che contiene cerchio, Elementi grafici, Policromia, clipart&#10;&#10;Descrizione generata automaticamente">
            <a:extLst>
              <a:ext uri="{FF2B5EF4-FFF2-40B4-BE49-F238E27FC236}">
                <a16:creationId xmlns:a16="http://schemas.microsoft.com/office/drawing/2014/main" id="{0F1C762E-A149-C482-F8F8-5E38FFA46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027" y="3502392"/>
            <a:ext cx="686965" cy="686965"/>
          </a:xfrm>
          <a:prstGeom prst="rect">
            <a:avLst/>
          </a:prstGeom>
        </p:spPr>
      </p:pic>
      <p:pic>
        <p:nvPicPr>
          <p:cNvPr id="35" name="Immagine 34" descr="Immagine che contiene simbolo, Elementi grafici, logo, Carattere&#10;&#10;Descrizione generata automaticamente">
            <a:extLst>
              <a:ext uri="{FF2B5EF4-FFF2-40B4-BE49-F238E27FC236}">
                <a16:creationId xmlns:a16="http://schemas.microsoft.com/office/drawing/2014/main" id="{D0CB35B4-6EF8-2549-84E1-B1ACF7701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967" y="3556684"/>
            <a:ext cx="486520" cy="486520"/>
          </a:xfrm>
          <a:prstGeom prst="rect">
            <a:avLst/>
          </a:prstGeom>
        </p:spPr>
      </p:pic>
      <p:pic>
        <p:nvPicPr>
          <p:cNvPr id="37" name="Immagine 36" descr="Immagine che contiene cerchio, Policromia&#10;&#10;Descrizione generata automaticamente">
            <a:extLst>
              <a:ext uri="{FF2B5EF4-FFF2-40B4-BE49-F238E27FC236}">
                <a16:creationId xmlns:a16="http://schemas.microsoft.com/office/drawing/2014/main" id="{9B0F78E4-6EF3-2CA8-A899-339A26E049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454" y="3489953"/>
            <a:ext cx="575150" cy="575150"/>
          </a:xfrm>
          <a:prstGeom prst="rect">
            <a:avLst/>
          </a:prstGeom>
        </p:spPr>
      </p:pic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AF29C2BF-24E5-493E-D415-DF75840C09BF}"/>
              </a:ext>
            </a:extLst>
          </p:cNvPr>
          <p:cNvCxnSpPr/>
          <p:nvPr/>
        </p:nvCxnSpPr>
        <p:spPr>
          <a:xfrm>
            <a:off x="838200" y="1412240"/>
            <a:ext cx="4576872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1 199">
            <a:extLst>
              <a:ext uri="{FF2B5EF4-FFF2-40B4-BE49-F238E27FC236}">
                <a16:creationId xmlns:a16="http://schemas.microsoft.com/office/drawing/2014/main" id="{FA27CFAD-6352-E208-8386-C215D7E455C6}"/>
              </a:ext>
            </a:extLst>
          </p:cNvPr>
          <p:cNvCxnSpPr>
            <a:cxnSpLocks/>
          </p:cNvCxnSpPr>
          <p:nvPr/>
        </p:nvCxnSpPr>
        <p:spPr bwMode="auto">
          <a:xfrm flipV="1">
            <a:off x="8403026" y="3749847"/>
            <a:ext cx="847945" cy="889816"/>
          </a:xfrm>
          <a:prstGeom prst="line">
            <a:avLst/>
          </a:prstGeom>
          <a:noFill/>
          <a:ln w="635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onnettore 1 200">
            <a:extLst>
              <a:ext uri="{FF2B5EF4-FFF2-40B4-BE49-F238E27FC236}">
                <a16:creationId xmlns:a16="http://schemas.microsoft.com/office/drawing/2014/main" id="{FDD49EDE-EF93-7638-5A1D-FB9A667392D1}"/>
              </a:ext>
            </a:extLst>
          </p:cNvPr>
          <p:cNvCxnSpPr>
            <a:cxnSpLocks/>
          </p:cNvCxnSpPr>
          <p:nvPr/>
        </p:nvCxnSpPr>
        <p:spPr bwMode="auto">
          <a:xfrm>
            <a:off x="7755352" y="3983538"/>
            <a:ext cx="647674" cy="621028"/>
          </a:xfrm>
          <a:prstGeom prst="line">
            <a:avLst/>
          </a:prstGeom>
          <a:noFill/>
          <a:ln w="635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Connettore 1 201">
            <a:extLst>
              <a:ext uri="{FF2B5EF4-FFF2-40B4-BE49-F238E27FC236}">
                <a16:creationId xmlns:a16="http://schemas.microsoft.com/office/drawing/2014/main" id="{11FBDE3F-5FA7-3301-6446-A570517E080A}"/>
              </a:ext>
            </a:extLst>
          </p:cNvPr>
          <p:cNvCxnSpPr>
            <a:cxnSpLocks/>
          </p:cNvCxnSpPr>
          <p:nvPr/>
        </p:nvCxnSpPr>
        <p:spPr bwMode="auto">
          <a:xfrm>
            <a:off x="9054650" y="3585286"/>
            <a:ext cx="205552" cy="198243"/>
          </a:xfrm>
          <a:prstGeom prst="line">
            <a:avLst/>
          </a:prstGeom>
          <a:noFill/>
          <a:ln w="635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3020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65FA9F04-9901-6FCD-3E54-095F4AE44C45}"/>
              </a:ext>
            </a:extLst>
          </p:cNvPr>
          <p:cNvCxnSpPr/>
          <p:nvPr/>
        </p:nvCxnSpPr>
        <p:spPr>
          <a:xfrm>
            <a:off x="1930400" y="2158047"/>
            <a:ext cx="0" cy="371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5EEB2AC-5666-6969-44BE-0C9881E3239D}"/>
              </a:ext>
            </a:extLst>
          </p:cNvPr>
          <p:cNvCxnSpPr/>
          <p:nvPr/>
        </p:nvCxnSpPr>
        <p:spPr>
          <a:xfrm>
            <a:off x="1940560" y="3048318"/>
            <a:ext cx="0" cy="371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508BF5E4-4CB3-F1AB-FD03-BC499A2C11EF}"/>
              </a:ext>
            </a:extLst>
          </p:cNvPr>
          <p:cNvCxnSpPr/>
          <p:nvPr/>
        </p:nvCxnSpPr>
        <p:spPr>
          <a:xfrm>
            <a:off x="1960880" y="3905488"/>
            <a:ext cx="0" cy="371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9EC18957-74F1-61FC-DEC8-3939C7A3917F}"/>
              </a:ext>
            </a:extLst>
          </p:cNvPr>
          <p:cNvCxnSpPr>
            <a:cxnSpLocks/>
          </p:cNvCxnSpPr>
          <p:nvPr/>
        </p:nvCxnSpPr>
        <p:spPr>
          <a:xfrm flipV="1">
            <a:off x="3413760" y="2290404"/>
            <a:ext cx="0" cy="369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6395D88C-720B-3CA6-8F5B-FA6CE9ACD581}"/>
              </a:ext>
            </a:extLst>
          </p:cNvPr>
          <p:cNvCxnSpPr>
            <a:cxnSpLocks/>
          </p:cNvCxnSpPr>
          <p:nvPr/>
        </p:nvCxnSpPr>
        <p:spPr>
          <a:xfrm flipV="1">
            <a:off x="3434080" y="3131186"/>
            <a:ext cx="0" cy="369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9C144C78-AB2C-FF2C-E836-EFBE8E882C6F}"/>
              </a:ext>
            </a:extLst>
          </p:cNvPr>
          <p:cNvCxnSpPr>
            <a:cxnSpLocks/>
          </p:cNvCxnSpPr>
          <p:nvPr/>
        </p:nvCxnSpPr>
        <p:spPr>
          <a:xfrm flipV="1">
            <a:off x="3444240" y="4026695"/>
            <a:ext cx="0" cy="369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05C64B3E-73BD-09F7-BCA0-F26AE088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B76A0"/>
                </a:solidFill>
                <a:latin typeface="Berlin Sans FB Demi" panose="020E0802020502020306" pitchFamily="34" charset="0"/>
              </a:rPr>
              <a:t>SYSTEM ARCHITECTURE</a:t>
            </a:r>
            <a:endParaRPr lang="it-IT" dirty="0">
              <a:solidFill>
                <a:srgbClr val="0B76A0"/>
              </a:solidFill>
              <a:latin typeface="Berlin Sans FB Demi" panose="020E0802020502020306" pitchFamily="34" charset="0"/>
            </a:endParaRP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194A804-8678-8BB4-454B-D8C09FECEA88}"/>
              </a:ext>
            </a:extLst>
          </p:cNvPr>
          <p:cNvCxnSpPr>
            <a:cxnSpLocks/>
          </p:cNvCxnSpPr>
          <p:nvPr/>
        </p:nvCxnSpPr>
        <p:spPr>
          <a:xfrm>
            <a:off x="838200" y="1412240"/>
            <a:ext cx="660908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F19A08B2-0DAC-2403-9381-256573C98F67}"/>
              </a:ext>
            </a:extLst>
          </p:cNvPr>
          <p:cNvSpPr/>
          <p:nvPr/>
        </p:nvSpPr>
        <p:spPr>
          <a:xfrm>
            <a:off x="1397000" y="1720531"/>
            <a:ext cx="2646680" cy="569596"/>
          </a:xfrm>
          <a:prstGeom prst="roundRect">
            <a:avLst/>
          </a:prstGeom>
          <a:solidFill>
            <a:srgbClr val="ECEFF0"/>
          </a:soli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B4DFC41C-688A-A344-7133-7D1ABEA56602}"/>
              </a:ext>
            </a:extLst>
          </p:cNvPr>
          <p:cNvSpPr/>
          <p:nvPr/>
        </p:nvSpPr>
        <p:spPr>
          <a:xfrm>
            <a:off x="1397000" y="2548531"/>
            <a:ext cx="2646680" cy="569596"/>
          </a:xfrm>
          <a:prstGeom prst="roundRect">
            <a:avLst/>
          </a:prstGeom>
          <a:solidFill>
            <a:srgbClr val="0B76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87E7C317-8097-DCC5-DD61-F7962633C553}"/>
              </a:ext>
            </a:extLst>
          </p:cNvPr>
          <p:cNvSpPr/>
          <p:nvPr/>
        </p:nvSpPr>
        <p:spPr>
          <a:xfrm>
            <a:off x="1397000" y="3426619"/>
            <a:ext cx="2646680" cy="569596"/>
          </a:xfrm>
          <a:prstGeom prst="roundRect">
            <a:avLst/>
          </a:prstGeom>
          <a:solidFill>
            <a:srgbClr val="0B76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A132C7A1-3C62-264B-C261-14E3FDDFA9D7}"/>
              </a:ext>
            </a:extLst>
          </p:cNvPr>
          <p:cNvSpPr/>
          <p:nvPr/>
        </p:nvSpPr>
        <p:spPr>
          <a:xfrm>
            <a:off x="1397000" y="4286843"/>
            <a:ext cx="2646680" cy="569596"/>
          </a:xfrm>
          <a:prstGeom prst="roundRect">
            <a:avLst/>
          </a:prstGeom>
          <a:solidFill>
            <a:srgbClr val="0B76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27825F18-1A54-A500-A0D3-6914ABE16E63}"/>
              </a:ext>
            </a:extLst>
          </p:cNvPr>
          <p:cNvSpPr/>
          <p:nvPr/>
        </p:nvSpPr>
        <p:spPr>
          <a:xfrm>
            <a:off x="1397000" y="5842000"/>
            <a:ext cx="2646680" cy="569596"/>
          </a:xfrm>
          <a:prstGeom prst="roundRect">
            <a:avLst/>
          </a:prstGeom>
          <a:solidFill>
            <a:srgbClr val="0B76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622CACA3-BE23-8B11-597E-26BDE192F464}"/>
              </a:ext>
            </a:extLst>
          </p:cNvPr>
          <p:cNvSpPr/>
          <p:nvPr/>
        </p:nvSpPr>
        <p:spPr>
          <a:xfrm>
            <a:off x="2077720" y="5143578"/>
            <a:ext cx="746760" cy="569596"/>
          </a:xfrm>
          <a:prstGeom prst="roundRect">
            <a:avLst/>
          </a:prstGeom>
          <a:solidFill>
            <a:srgbClr val="0B76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6646185A-B99B-6ED3-8FEE-AE167A0BC980}"/>
              </a:ext>
            </a:extLst>
          </p:cNvPr>
          <p:cNvSpPr/>
          <p:nvPr/>
        </p:nvSpPr>
        <p:spPr>
          <a:xfrm>
            <a:off x="3042920" y="5143578"/>
            <a:ext cx="746760" cy="569596"/>
          </a:xfrm>
          <a:prstGeom prst="roundRect">
            <a:avLst/>
          </a:prstGeom>
          <a:solidFill>
            <a:srgbClr val="0B76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191FCA34-602E-5C30-1D56-7437DB6C1BA8}"/>
              </a:ext>
            </a:extLst>
          </p:cNvPr>
          <p:cNvSpPr/>
          <p:nvPr/>
        </p:nvSpPr>
        <p:spPr>
          <a:xfrm>
            <a:off x="5267960" y="5118829"/>
            <a:ext cx="746760" cy="569596"/>
          </a:xfrm>
          <a:prstGeom prst="roundRect">
            <a:avLst/>
          </a:prstGeom>
          <a:solidFill>
            <a:srgbClr val="0B76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8779930F-22C1-468A-B954-8F99E1C6DEF0}"/>
              </a:ext>
            </a:extLst>
          </p:cNvPr>
          <p:cNvSpPr/>
          <p:nvPr/>
        </p:nvSpPr>
        <p:spPr>
          <a:xfrm>
            <a:off x="5278120" y="3428641"/>
            <a:ext cx="746760" cy="569596"/>
          </a:xfrm>
          <a:prstGeom prst="roundRect">
            <a:avLst/>
          </a:prstGeom>
          <a:solidFill>
            <a:srgbClr val="0B76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E7A47F1-D5D8-6452-48CB-294F7FBF2B20}"/>
              </a:ext>
            </a:extLst>
          </p:cNvPr>
          <p:cNvSpPr txBox="1"/>
          <p:nvPr/>
        </p:nvSpPr>
        <p:spPr>
          <a:xfrm>
            <a:off x="1397000" y="1800303"/>
            <a:ext cx="2646680" cy="380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56082"/>
                </a:solidFill>
              </a:rPr>
              <a:t>Application Graph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88B07D8-B7D5-9AD7-9737-60DC83068CF5}"/>
              </a:ext>
            </a:extLst>
          </p:cNvPr>
          <p:cNvSpPr txBox="1"/>
          <p:nvPr/>
        </p:nvSpPr>
        <p:spPr>
          <a:xfrm>
            <a:off x="1397000" y="2643305"/>
            <a:ext cx="2646680" cy="380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Application Process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274F7B3-A5D7-6C56-CC25-AE0E9AD8709E}"/>
              </a:ext>
            </a:extLst>
          </p:cNvPr>
          <p:cNvSpPr txBox="1"/>
          <p:nvPr/>
        </p:nvSpPr>
        <p:spPr>
          <a:xfrm>
            <a:off x="1397000" y="3509646"/>
            <a:ext cx="2646680" cy="380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Graph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C14FED6B-E1D4-3621-125E-ABC817CCB471}"/>
              </a:ext>
            </a:extLst>
          </p:cNvPr>
          <p:cNvSpPr txBox="1"/>
          <p:nvPr/>
        </p:nvSpPr>
        <p:spPr>
          <a:xfrm>
            <a:off x="1397000" y="4381617"/>
            <a:ext cx="2646680" cy="380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Graph Node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CE8553F-97D8-9FA8-3B64-DB6BEEBEA583}"/>
              </a:ext>
            </a:extLst>
          </p:cNvPr>
          <p:cNvSpPr txBox="1"/>
          <p:nvPr/>
        </p:nvSpPr>
        <p:spPr>
          <a:xfrm>
            <a:off x="1397000" y="5929948"/>
            <a:ext cx="2646680" cy="380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PP2P Link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19E4F6E-0DFC-933A-E4FC-BB1BD47ED587}"/>
              </a:ext>
            </a:extLst>
          </p:cNvPr>
          <p:cNvSpPr txBox="1"/>
          <p:nvPr/>
        </p:nvSpPr>
        <p:spPr>
          <a:xfrm>
            <a:off x="2077720" y="5233114"/>
            <a:ext cx="746760" cy="380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RSM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4B5538EF-82C2-5D4C-F133-94BB489B0787}"/>
              </a:ext>
            </a:extLst>
          </p:cNvPr>
          <p:cNvSpPr txBox="1"/>
          <p:nvPr/>
        </p:nvSpPr>
        <p:spPr>
          <a:xfrm>
            <a:off x="3075940" y="5233828"/>
            <a:ext cx="713740" cy="380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PFD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7BF5310B-086B-6B87-1013-1EE5E2D8A8E5}"/>
              </a:ext>
            </a:extLst>
          </p:cNvPr>
          <p:cNvSpPr txBox="1"/>
          <p:nvPr/>
        </p:nvSpPr>
        <p:spPr>
          <a:xfrm>
            <a:off x="5278120" y="3523415"/>
            <a:ext cx="713740" cy="380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PFD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2CEB31E3-E58B-87BA-4A03-AD6C1E1FB3EF}"/>
              </a:ext>
            </a:extLst>
          </p:cNvPr>
          <p:cNvSpPr txBox="1"/>
          <p:nvPr/>
        </p:nvSpPr>
        <p:spPr>
          <a:xfrm>
            <a:off x="5196840" y="5213687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CONS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23621C34-94E0-4CB6-E90B-5FF73C78633F}"/>
              </a:ext>
            </a:extLst>
          </p:cNvPr>
          <p:cNvCxnSpPr>
            <a:cxnSpLocks/>
          </p:cNvCxnSpPr>
          <p:nvPr/>
        </p:nvCxnSpPr>
        <p:spPr>
          <a:xfrm>
            <a:off x="1828800" y="4846279"/>
            <a:ext cx="0" cy="995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8B626491-B38D-EE7F-BD97-CBBE4D14E24B}"/>
              </a:ext>
            </a:extLst>
          </p:cNvPr>
          <p:cNvCxnSpPr>
            <a:cxnSpLocks/>
          </p:cNvCxnSpPr>
          <p:nvPr/>
        </p:nvCxnSpPr>
        <p:spPr>
          <a:xfrm flipV="1">
            <a:off x="1940560" y="4907239"/>
            <a:ext cx="0" cy="995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CEE1EE83-41AE-BC66-093F-CC4CFF7AEFE4}"/>
              </a:ext>
            </a:extLst>
          </p:cNvPr>
          <p:cNvCxnSpPr>
            <a:cxnSpLocks/>
          </p:cNvCxnSpPr>
          <p:nvPr/>
        </p:nvCxnSpPr>
        <p:spPr>
          <a:xfrm flipV="1">
            <a:off x="2550160" y="4858418"/>
            <a:ext cx="0" cy="270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C5F27DC6-DD7B-52DD-C85B-24C93AA82805}"/>
              </a:ext>
            </a:extLst>
          </p:cNvPr>
          <p:cNvCxnSpPr>
            <a:cxnSpLocks/>
          </p:cNvCxnSpPr>
          <p:nvPr/>
        </p:nvCxnSpPr>
        <p:spPr>
          <a:xfrm flipV="1">
            <a:off x="3444240" y="4858418"/>
            <a:ext cx="0" cy="270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1586B2DE-8C7F-6802-322A-68CB94970E9F}"/>
              </a:ext>
            </a:extLst>
          </p:cNvPr>
          <p:cNvCxnSpPr>
            <a:cxnSpLocks/>
          </p:cNvCxnSpPr>
          <p:nvPr/>
        </p:nvCxnSpPr>
        <p:spPr>
          <a:xfrm>
            <a:off x="2357120" y="4866599"/>
            <a:ext cx="0" cy="27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D23DEC57-E158-DC94-F9B0-E3FF93CC1DF3}"/>
              </a:ext>
            </a:extLst>
          </p:cNvPr>
          <p:cNvCxnSpPr>
            <a:cxnSpLocks/>
          </p:cNvCxnSpPr>
          <p:nvPr/>
        </p:nvCxnSpPr>
        <p:spPr>
          <a:xfrm>
            <a:off x="3241040" y="4873578"/>
            <a:ext cx="0" cy="27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CB89A1EE-6D16-A210-60BF-F5539BE8146C}"/>
              </a:ext>
            </a:extLst>
          </p:cNvPr>
          <p:cNvCxnSpPr>
            <a:cxnSpLocks/>
          </p:cNvCxnSpPr>
          <p:nvPr/>
        </p:nvCxnSpPr>
        <p:spPr>
          <a:xfrm flipH="1">
            <a:off x="4043680" y="2997075"/>
            <a:ext cx="1473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D62F9717-6453-8DCB-4671-86717E6A3672}"/>
              </a:ext>
            </a:extLst>
          </p:cNvPr>
          <p:cNvCxnSpPr>
            <a:cxnSpLocks/>
          </p:cNvCxnSpPr>
          <p:nvPr/>
        </p:nvCxnSpPr>
        <p:spPr>
          <a:xfrm>
            <a:off x="5516880" y="2997075"/>
            <a:ext cx="0" cy="415951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6B898594-5B36-6BB0-CD66-08363BDC9A3A}"/>
              </a:ext>
            </a:extLst>
          </p:cNvPr>
          <p:cNvCxnSpPr>
            <a:cxnSpLocks/>
          </p:cNvCxnSpPr>
          <p:nvPr/>
        </p:nvCxnSpPr>
        <p:spPr>
          <a:xfrm>
            <a:off x="5770880" y="2899085"/>
            <a:ext cx="0" cy="5295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CA958F92-70F8-584C-D3D3-14E300FAF2FB}"/>
              </a:ext>
            </a:extLst>
          </p:cNvPr>
          <p:cNvCxnSpPr>
            <a:cxnSpLocks/>
          </p:cNvCxnSpPr>
          <p:nvPr/>
        </p:nvCxnSpPr>
        <p:spPr>
          <a:xfrm flipH="1">
            <a:off x="4033520" y="2902300"/>
            <a:ext cx="173736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B073162E-D465-FF7D-301C-FE199B676DA7}"/>
              </a:ext>
            </a:extLst>
          </p:cNvPr>
          <p:cNvCxnSpPr>
            <a:cxnSpLocks/>
          </p:cNvCxnSpPr>
          <p:nvPr/>
        </p:nvCxnSpPr>
        <p:spPr>
          <a:xfrm flipH="1">
            <a:off x="4033520" y="2790540"/>
            <a:ext cx="226568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7C1AA8E3-46A6-2CA9-8E58-A8193C3BA2C4}"/>
              </a:ext>
            </a:extLst>
          </p:cNvPr>
          <p:cNvCxnSpPr>
            <a:cxnSpLocks/>
          </p:cNvCxnSpPr>
          <p:nvPr/>
        </p:nvCxnSpPr>
        <p:spPr>
          <a:xfrm flipH="1">
            <a:off x="4053840" y="2692275"/>
            <a:ext cx="2346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diritto 82">
            <a:extLst>
              <a:ext uri="{FF2B5EF4-FFF2-40B4-BE49-F238E27FC236}">
                <a16:creationId xmlns:a16="http://schemas.microsoft.com/office/drawing/2014/main" id="{24C6A81F-B8E7-4AFD-0A81-25E7272BC783}"/>
              </a:ext>
            </a:extLst>
          </p:cNvPr>
          <p:cNvCxnSpPr>
            <a:cxnSpLocks/>
          </p:cNvCxnSpPr>
          <p:nvPr/>
        </p:nvCxnSpPr>
        <p:spPr>
          <a:xfrm flipH="1">
            <a:off x="4043680" y="6224620"/>
            <a:ext cx="235712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>
            <a:extLst>
              <a:ext uri="{FF2B5EF4-FFF2-40B4-BE49-F238E27FC236}">
                <a16:creationId xmlns:a16="http://schemas.microsoft.com/office/drawing/2014/main" id="{7F6314E4-FF0B-9EBA-83D7-88B629D4D1DE}"/>
              </a:ext>
            </a:extLst>
          </p:cNvPr>
          <p:cNvCxnSpPr>
            <a:cxnSpLocks/>
          </p:cNvCxnSpPr>
          <p:nvPr/>
        </p:nvCxnSpPr>
        <p:spPr>
          <a:xfrm flipH="1">
            <a:off x="4053840" y="6119971"/>
            <a:ext cx="2245360" cy="6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C3E95BAF-9049-5131-33EA-10C5A51A36AA}"/>
              </a:ext>
            </a:extLst>
          </p:cNvPr>
          <p:cNvCxnSpPr>
            <a:cxnSpLocks/>
          </p:cNvCxnSpPr>
          <p:nvPr/>
        </p:nvCxnSpPr>
        <p:spPr>
          <a:xfrm>
            <a:off x="6299200" y="2790540"/>
            <a:ext cx="0" cy="3335815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diritto 95">
            <a:extLst>
              <a:ext uri="{FF2B5EF4-FFF2-40B4-BE49-F238E27FC236}">
                <a16:creationId xmlns:a16="http://schemas.microsoft.com/office/drawing/2014/main" id="{57AC2C0E-DCC3-338A-50EA-D7E5756BD769}"/>
              </a:ext>
            </a:extLst>
          </p:cNvPr>
          <p:cNvCxnSpPr>
            <a:cxnSpLocks/>
          </p:cNvCxnSpPr>
          <p:nvPr/>
        </p:nvCxnSpPr>
        <p:spPr>
          <a:xfrm>
            <a:off x="6400800" y="2692275"/>
            <a:ext cx="0" cy="3532345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Segnaposto contenuto 2">
            <a:extLst>
              <a:ext uri="{FF2B5EF4-FFF2-40B4-BE49-F238E27FC236}">
                <a16:creationId xmlns:a16="http://schemas.microsoft.com/office/drawing/2014/main" id="{15C7C1E0-1C6F-FC81-98B1-AE1AF3E84C05}"/>
              </a:ext>
            </a:extLst>
          </p:cNvPr>
          <p:cNvSpPr txBox="1">
            <a:spLocks/>
          </p:cNvSpPr>
          <p:nvPr/>
        </p:nvSpPr>
        <p:spPr>
          <a:xfrm>
            <a:off x="7051040" y="1820546"/>
            <a:ext cx="416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it-IT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it-IT" sz="1600" b="1" dirty="0">
                <a:solidFill>
                  <a:srgbClr val="0B76A0"/>
                </a:solidFill>
                <a:latin typeface="Arial" panose="020B0604020202020204" pitchFamily="34" charset="0"/>
              </a:rPr>
              <a:t>Macro Node: </a:t>
            </a:r>
            <a:r>
              <a:rPr lang="en-US" altLang="it-IT" sz="1600" dirty="0">
                <a:latin typeface="Arial" panose="020B0604020202020204" pitchFamily="34" charset="0"/>
              </a:rPr>
              <a:t>Tree structure containing nodes (dictionary of dictionaries).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it-IT" sz="1600" b="1" dirty="0">
                <a:solidFill>
                  <a:srgbClr val="0B76A0"/>
                </a:solidFill>
                <a:latin typeface="Arial" panose="020B0604020202020204" pitchFamily="34" charset="0"/>
              </a:rPr>
              <a:t>Node</a:t>
            </a:r>
            <a:r>
              <a:rPr lang="en-US" altLang="it-IT" sz="1600" dirty="0">
                <a:solidFill>
                  <a:srgbClr val="0B76A0"/>
                </a:solidFill>
                <a:latin typeface="Arial" panose="020B0604020202020204" pitchFamily="34" charset="0"/>
              </a:rPr>
              <a:t>:</a:t>
            </a:r>
            <a:r>
              <a:rPr lang="en-US" altLang="it-IT" sz="1600" dirty="0">
                <a:latin typeface="Arial" panose="020B0604020202020204" pitchFamily="34" charset="0"/>
              </a:rPr>
              <a:t> Main process with its own events, communicates with other nodes and integrates a Replicated State Machine (RSM).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it-IT" sz="1600" b="1" dirty="0">
                <a:solidFill>
                  <a:srgbClr val="0B76A0"/>
                </a:solidFill>
                <a:latin typeface="Arial" panose="020B0604020202020204" pitchFamily="34" charset="0"/>
              </a:rPr>
              <a:t>RSM</a:t>
            </a:r>
            <a:r>
              <a:rPr lang="en-US" altLang="it-IT" sz="1600" dirty="0">
                <a:solidFill>
                  <a:srgbClr val="0B76A0"/>
                </a:solidFill>
                <a:latin typeface="Arial" panose="020B0604020202020204" pitchFamily="34" charset="0"/>
              </a:rPr>
              <a:t>:</a:t>
            </a:r>
            <a:r>
              <a:rPr lang="en-US" altLang="it-IT" sz="1600" dirty="0">
                <a:latin typeface="Arial" panose="020B0604020202020204" pitchFamily="34" charset="0"/>
              </a:rPr>
              <a:t> Manages replicated state, ensuring that each replica performs the same operations in the correct order.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it-IT" sz="1600" b="1" dirty="0">
                <a:solidFill>
                  <a:srgbClr val="0B76A0"/>
                </a:solidFill>
                <a:latin typeface="Arial" panose="020B0604020202020204" pitchFamily="34" charset="0"/>
              </a:rPr>
              <a:t>PFD (Perfect Failure Detector): </a:t>
            </a:r>
            <a:r>
              <a:rPr lang="en-US" altLang="it-IT" sz="1600" dirty="0">
                <a:latin typeface="Arial" panose="020B0604020202020204" pitchFamily="34" charset="0"/>
              </a:rPr>
              <a:t>Detects malfunctioning processes (Byzantine failures), at the RSM level.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it-IT" sz="1600" b="1" dirty="0">
                <a:solidFill>
                  <a:srgbClr val="0B76A0"/>
                </a:solidFill>
                <a:latin typeface="Arial" panose="020B0604020202020204" pitchFamily="34" charset="0"/>
              </a:rPr>
              <a:t>Consensus:</a:t>
            </a:r>
            <a:r>
              <a:rPr lang="en-US" altLang="it-IT" sz="1600" b="1" dirty="0">
                <a:latin typeface="Arial" panose="020B0604020202020204" pitchFamily="34" charset="0"/>
              </a:rPr>
              <a:t> </a:t>
            </a:r>
            <a:r>
              <a:rPr lang="en-US" altLang="it-IT" sz="1600" dirty="0">
                <a:latin typeface="Arial" panose="020B0604020202020204" pitchFamily="34" charset="0"/>
              </a:rPr>
              <a:t>Coordination between nodes to ensure agreement on the state.</a:t>
            </a:r>
            <a:endParaRPr lang="en-US" altLang="it-IT" sz="1600" b="1" dirty="0"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54272E09-8CC2-1AA5-0DF9-79FC13E75A80}"/>
              </a:ext>
            </a:extLst>
          </p:cNvPr>
          <p:cNvCxnSpPr>
            <a:cxnSpLocks/>
          </p:cNvCxnSpPr>
          <p:nvPr/>
        </p:nvCxnSpPr>
        <p:spPr>
          <a:xfrm flipH="1">
            <a:off x="4074160" y="4612515"/>
            <a:ext cx="1473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diritto 102">
            <a:extLst>
              <a:ext uri="{FF2B5EF4-FFF2-40B4-BE49-F238E27FC236}">
                <a16:creationId xmlns:a16="http://schemas.microsoft.com/office/drawing/2014/main" id="{6172D1C3-B46D-B278-6E25-32FA47AA3992}"/>
              </a:ext>
            </a:extLst>
          </p:cNvPr>
          <p:cNvCxnSpPr>
            <a:cxnSpLocks/>
          </p:cNvCxnSpPr>
          <p:nvPr/>
        </p:nvCxnSpPr>
        <p:spPr>
          <a:xfrm>
            <a:off x="5547360" y="4612515"/>
            <a:ext cx="0" cy="54329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A46101CA-CEA3-A685-B9A2-31CF5A886807}"/>
              </a:ext>
            </a:extLst>
          </p:cNvPr>
          <p:cNvCxnSpPr>
            <a:cxnSpLocks/>
          </p:cNvCxnSpPr>
          <p:nvPr/>
        </p:nvCxnSpPr>
        <p:spPr>
          <a:xfrm>
            <a:off x="5801360" y="4517740"/>
            <a:ext cx="0" cy="607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diritto 104">
            <a:extLst>
              <a:ext uri="{FF2B5EF4-FFF2-40B4-BE49-F238E27FC236}">
                <a16:creationId xmlns:a16="http://schemas.microsoft.com/office/drawing/2014/main" id="{5A22E061-F924-41FA-A0A7-B73CE3827063}"/>
              </a:ext>
            </a:extLst>
          </p:cNvPr>
          <p:cNvCxnSpPr>
            <a:cxnSpLocks/>
          </p:cNvCxnSpPr>
          <p:nvPr/>
        </p:nvCxnSpPr>
        <p:spPr>
          <a:xfrm flipH="1">
            <a:off x="4064000" y="4517740"/>
            <a:ext cx="173736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52963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ttangolo 76">
            <a:extLst>
              <a:ext uri="{FF2B5EF4-FFF2-40B4-BE49-F238E27FC236}">
                <a16:creationId xmlns:a16="http://schemas.microsoft.com/office/drawing/2014/main" id="{8BCFFA26-DC32-E415-FA3C-E56486CB0173}"/>
              </a:ext>
            </a:extLst>
          </p:cNvPr>
          <p:cNvSpPr/>
          <p:nvPr/>
        </p:nvSpPr>
        <p:spPr>
          <a:xfrm>
            <a:off x="1424242" y="1710523"/>
            <a:ext cx="9121838" cy="4731551"/>
          </a:xfrm>
          <a:prstGeom prst="rect">
            <a:avLst/>
          </a:prstGeom>
          <a:solidFill>
            <a:srgbClr val="ECEFF0">
              <a:alpha val="69804"/>
            </a:srgbClr>
          </a:solidFill>
          <a:ln w="38100"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68F90B40-FBA7-495A-7A20-1543FFB9F9B5}"/>
              </a:ext>
            </a:extLst>
          </p:cNvPr>
          <p:cNvCxnSpPr>
            <a:cxnSpLocks/>
            <a:stCxn id="152" idx="2"/>
          </p:cNvCxnSpPr>
          <p:nvPr/>
        </p:nvCxnSpPr>
        <p:spPr>
          <a:xfrm flipH="1" flipV="1">
            <a:off x="5839127" y="4710003"/>
            <a:ext cx="364161" cy="274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ttore diritto 172">
            <a:extLst>
              <a:ext uri="{FF2B5EF4-FFF2-40B4-BE49-F238E27FC236}">
                <a16:creationId xmlns:a16="http://schemas.microsoft.com/office/drawing/2014/main" id="{068D5FF8-339E-8E94-5BA1-C91FEB0D0722}"/>
              </a:ext>
            </a:extLst>
          </p:cNvPr>
          <p:cNvCxnSpPr>
            <a:cxnSpLocks/>
          </p:cNvCxnSpPr>
          <p:nvPr/>
        </p:nvCxnSpPr>
        <p:spPr>
          <a:xfrm flipH="1">
            <a:off x="9051383" y="3007994"/>
            <a:ext cx="422363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diritto 99">
            <a:extLst>
              <a:ext uri="{FF2B5EF4-FFF2-40B4-BE49-F238E27FC236}">
                <a16:creationId xmlns:a16="http://schemas.microsoft.com/office/drawing/2014/main" id="{B6DCA621-EEB9-7D86-34E9-0E2FCAE4730C}"/>
              </a:ext>
            </a:extLst>
          </p:cNvPr>
          <p:cNvCxnSpPr>
            <a:cxnSpLocks/>
          </p:cNvCxnSpPr>
          <p:nvPr/>
        </p:nvCxnSpPr>
        <p:spPr>
          <a:xfrm flipV="1">
            <a:off x="2800322" y="2621568"/>
            <a:ext cx="403619" cy="455734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diritto 95">
            <a:extLst>
              <a:ext uri="{FF2B5EF4-FFF2-40B4-BE49-F238E27FC236}">
                <a16:creationId xmlns:a16="http://schemas.microsoft.com/office/drawing/2014/main" id="{8ED2A4C9-38F5-38EB-427D-FE7C9A60260C}"/>
              </a:ext>
            </a:extLst>
          </p:cNvPr>
          <p:cNvCxnSpPr>
            <a:cxnSpLocks/>
            <a:stCxn id="13" idx="1"/>
            <a:endCxn id="88" idx="5"/>
          </p:cNvCxnSpPr>
          <p:nvPr/>
        </p:nvCxnSpPr>
        <p:spPr>
          <a:xfrm>
            <a:off x="2647709" y="2497409"/>
            <a:ext cx="708558" cy="741524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AF73C792-4C79-3BC5-7198-B4FFA885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B76A0"/>
                </a:solidFill>
                <a:latin typeface="Berlin Sans FB Demi" panose="020E0802020502020306" pitchFamily="34" charset="0"/>
              </a:rPr>
              <a:t>IMPLEMENTATION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F1AF8438-81F8-3DA5-4197-7C0A9C54C6A0}"/>
              </a:ext>
            </a:extLst>
          </p:cNvPr>
          <p:cNvCxnSpPr>
            <a:cxnSpLocks/>
          </p:cNvCxnSpPr>
          <p:nvPr/>
        </p:nvCxnSpPr>
        <p:spPr>
          <a:xfrm>
            <a:off x="838200" y="1412240"/>
            <a:ext cx="537972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e 5">
            <a:extLst>
              <a:ext uri="{FF2B5EF4-FFF2-40B4-BE49-F238E27FC236}">
                <a16:creationId xmlns:a16="http://schemas.microsoft.com/office/drawing/2014/main" id="{813FAD7B-1E40-32A7-90F1-03DA2F194AD7}"/>
              </a:ext>
            </a:extLst>
          </p:cNvPr>
          <p:cNvSpPr/>
          <p:nvPr/>
        </p:nvSpPr>
        <p:spPr>
          <a:xfrm>
            <a:off x="2267940" y="2155922"/>
            <a:ext cx="1440000" cy="1440000"/>
          </a:xfrm>
          <a:prstGeom prst="ellipse">
            <a:avLst/>
          </a:prstGeom>
          <a:noFill/>
          <a:ln w="38100"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97CF600-1D03-83A6-007F-3866A22FA1AA}"/>
              </a:ext>
            </a:extLst>
          </p:cNvPr>
          <p:cNvSpPr/>
          <p:nvPr/>
        </p:nvSpPr>
        <p:spPr>
          <a:xfrm>
            <a:off x="2357940" y="2243807"/>
            <a:ext cx="1260000" cy="1260000"/>
          </a:xfrm>
          <a:prstGeom prst="ellipse">
            <a:avLst/>
          </a:prstGeom>
          <a:noFill/>
          <a:ln w="38100"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07906C12-F9C1-120B-EE6B-5AA6919E6707}"/>
              </a:ext>
            </a:extLst>
          </p:cNvPr>
          <p:cNvSpPr/>
          <p:nvPr/>
        </p:nvSpPr>
        <p:spPr>
          <a:xfrm>
            <a:off x="2616077" y="2465777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6811723E-F0FF-B93B-F6E4-13F0D8FF08B4}"/>
              </a:ext>
            </a:extLst>
          </p:cNvPr>
          <p:cNvCxnSpPr>
            <a:cxnSpLocks/>
          </p:cNvCxnSpPr>
          <p:nvPr/>
        </p:nvCxnSpPr>
        <p:spPr>
          <a:xfrm>
            <a:off x="2722757" y="2671081"/>
            <a:ext cx="0" cy="43766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82979068-C6AC-DFA7-D313-104C9CFDDBAB}"/>
              </a:ext>
            </a:extLst>
          </p:cNvPr>
          <p:cNvCxnSpPr>
            <a:cxnSpLocks/>
          </p:cNvCxnSpPr>
          <p:nvPr/>
        </p:nvCxnSpPr>
        <p:spPr>
          <a:xfrm flipH="1">
            <a:off x="2828231" y="2555601"/>
            <a:ext cx="417600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20BF7F0C-3D49-3C15-FE58-D3D45CA8D6DB}"/>
              </a:ext>
            </a:extLst>
          </p:cNvPr>
          <p:cNvCxnSpPr>
            <a:cxnSpLocks/>
          </p:cNvCxnSpPr>
          <p:nvPr/>
        </p:nvCxnSpPr>
        <p:spPr>
          <a:xfrm>
            <a:off x="3279899" y="2640253"/>
            <a:ext cx="0" cy="43766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53999F8-C8F7-5999-20C0-28BC1EEF0ECB}"/>
              </a:ext>
            </a:extLst>
          </p:cNvPr>
          <p:cNvCxnSpPr>
            <a:cxnSpLocks/>
          </p:cNvCxnSpPr>
          <p:nvPr/>
        </p:nvCxnSpPr>
        <p:spPr>
          <a:xfrm flipH="1">
            <a:off x="2759477" y="3178614"/>
            <a:ext cx="412422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92AE007F-0E5A-81A6-914B-0252E6ABA42E}"/>
              </a:ext>
            </a:extLst>
          </p:cNvPr>
          <p:cNvCxnSpPr>
            <a:cxnSpLocks/>
          </p:cNvCxnSpPr>
          <p:nvPr/>
        </p:nvCxnSpPr>
        <p:spPr>
          <a:xfrm>
            <a:off x="3575777" y="2493443"/>
            <a:ext cx="4994124" cy="49271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5CF1D371-39EE-3C9D-D40C-EDFDC621F5C8}"/>
              </a:ext>
            </a:extLst>
          </p:cNvPr>
          <p:cNvCxnSpPr>
            <a:cxnSpLocks/>
          </p:cNvCxnSpPr>
          <p:nvPr/>
        </p:nvCxnSpPr>
        <p:spPr>
          <a:xfrm>
            <a:off x="3302203" y="3516281"/>
            <a:ext cx="2020089" cy="132017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B067EAA5-85A5-B0BE-5ABA-39EE8908FAAF}"/>
              </a:ext>
            </a:extLst>
          </p:cNvPr>
          <p:cNvCxnSpPr>
            <a:cxnSpLocks/>
          </p:cNvCxnSpPr>
          <p:nvPr/>
        </p:nvCxnSpPr>
        <p:spPr>
          <a:xfrm flipV="1">
            <a:off x="6731165" y="4027672"/>
            <a:ext cx="2318361" cy="111580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12DD0D41-2C5E-DB67-625F-9A70F5EDC108}"/>
              </a:ext>
            </a:extLst>
          </p:cNvPr>
          <p:cNvSpPr txBox="1"/>
          <p:nvPr/>
        </p:nvSpPr>
        <p:spPr>
          <a:xfrm>
            <a:off x="8546406" y="1112042"/>
            <a:ext cx="252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156082"/>
                </a:solidFill>
              </a:rPr>
              <a:t>APPLICATION GRAPH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4791E1A0-4D62-DC54-0AB4-B4042513BE6C}"/>
              </a:ext>
            </a:extLst>
          </p:cNvPr>
          <p:cNvSpPr txBox="1"/>
          <p:nvPr/>
        </p:nvSpPr>
        <p:spPr>
          <a:xfrm>
            <a:off x="6033040" y="5778933"/>
            <a:ext cx="271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156082"/>
                </a:solidFill>
              </a:rPr>
              <a:t>APPLICATION PROCESS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BF2B2A03-659E-D63A-B804-7F5C23786479}"/>
              </a:ext>
            </a:extLst>
          </p:cNvPr>
          <p:cNvSpPr txBox="1"/>
          <p:nvPr/>
        </p:nvSpPr>
        <p:spPr>
          <a:xfrm>
            <a:off x="6097241" y="6017067"/>
            <a:ext cx="249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(app_process.py)</a:t>
            </a: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65C4EE85-CDB1-89E7-E5FB-221DF5535A0A}"/>
              </a:ext>
            </a:extLst>
          </p:cNvPr>
          <p:cNvSpPr txBox="1"/>
          <p:nvPr/>
        </p:nvSpPr>
        <p:spPr>
          <a:xfrm>
            <a:off x="1674679" y="3760315"/>
            <a:ext cx="114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156082"/>
                </a:solidFill>
              </a:rPr>
              <a:t>GRAPH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4F942BFE-98D9-19AD-8F98-AB3FFE61C21D}"/>
              </a:ext>
            </a:extLst>
          </p:cNvPr>
          <p:cNvSpPr txBox="1"/>
          <p:nvPr/>
        </p:nvSpPr>
        <p:spPr>
          <a:xfrm>
            <a:off x="1424242" y="3980171"/>
            <a:ext cx="1384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(graph_gen.py)</a:t>
            </a:r>
          </a:p>
        </p:txBody>
      </p:sp>
      <p:sp>
        <p:nvSpPr>
          <p:cNvPr id="83" name="Arco 82">
            <a:extLst>
              <a:ext uri="{FF2B5EF4-FFF2-40B4-BE49-F238E27FC236}">
                <a16:creationId xmlns:a16="http://schemas.microsoft.com/office/drawing/2014/main" id="{2F7C432F-CD3B-B597-8357-7354771DFA37}"/>
              </a:ext>
            </a:extLst>
          </p:cNvPr>
          <p:cNvSpPr/>
          <p:nvPr/>
        </p:nvSpPr>
        <p:spPr>
          <a:xfrm rot="15017027">
            <a:off x="2023789" y="3145234"/>
            <a:ext cx="1107285" cy="948433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Arco 83">
            <a:extLst>
              <a:ext uri="{FF2B5EF4-FFF2-40B4-BE49-F238E27FC236}">
                <a16:creationId xmlns:a16="http://schemas.microsoft.com/office/drawing/2014/main" id="{31581F44-6CEC-F358-64F9-59A80951ADF7}"/>
              </a:ext>
            </a:extLst>
          </p:cNvPr>
          <p:cNvSpPr/>
          <p:nvPr/>
        </p:nvSpPr>
        <p:spPr>
          <a:xfrm rot="779776">
            <a:off x="6179834" y="5362037"/>
            <a:ext cx="807819" cy="742546"/>
          </a:xfrm>
          <a:prstGeom prst="arc">
            <a:avLst>
              <a:gd name="adj1" fmla="val 16200000"/>
              <a:gd name="adj2" fmla="val 9648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DB23651A-C413-857D-B0AA-DBA8AFD2F5FE}"/>
              </a:ext>
            </a:extLst>
          </p:cNvPr>
          <p:cNvSpPr/>
          <p:nvPr/>
        </p:nvSpPr>
        <p:spPr>
          <a:xfrm>
            <a:off x="3172432" y="2447601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Ovale 87">
            <a:extLst>
              <a:ext uri="{FF2B5EF4-FFF2-40B4-BE49-F238E27FC236}">
                <a16:creationId xmlns:a16="http://schemas.microsoft.com/office/drawing/2014/main" id="{6994471B-8468-95A6-D109-A00EA72096D6}"/>
              </a:ext>
            </a:extLst>
          </p:cNvPr>
          <p:cNvSpPr/>
          <p:nvPr/>
        </p:nvSpPr>
        <p:spPr>
          <a:xfrm>
            <a:off x="3171899" y="3054565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69BF4A62-6B34-765B-6A72-90E334A477E4}"/>
              </a:ext>
            </a:extLst>
          </p:cNvPr>
          <p:cNvSpPr/>
          <p:nvPr/>
        </p:nvSpPr>
        <p:spPr>
          <a:xfrm>
            <a:off x="2616077" y="3056071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0DCC3C40-DD8C-A030-5E4C-BF87C105C1C1}"/>
              </a:ext>
            </a:extLst>
          </p:cNvPr>
          <p:cNvSpPr/>
          <p:nvPr/>
        </p:nvSpPr>
        <p:spPr>
          <a:xfrm>
            <a:off x="2893763" y="2760588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03F4E2D0-86E1-40DA-E033-ACEAB5ABC4E0}"/>
              </a:ext>
            </a:extLst>
          </p:cNvPr>
          <p:cNvSpPr txBox="1"/>
          <p:nvPr/>
        </p:nvSpPr>
        <p:spPr>
          <a:xfrm>
            <a:off x="8512814" y="1333822"/>
            <a:ext cx="249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(app_graph.py)</a:t>
            </a:r>
          </a:p>
        </p:txBody>
      </p:sp>
      <p:cxnSp>
        <p:nvCxnSpPr>
          <p:cNvPr id="138" name="Connettore diritto 137">
            <a:extLst>
              <a:ext uri="{FF2B5EF4-FFF2-40B4-BE49-F238E27FC236}">
                <a16:creationId xmlns:a16="http://schemas.microsoft.com/office/drawing/2014/main" id="{B71F319E-7447-00E6-3D61-B713DED7F3B0}"/>
              </a:ext>
            </a:extLst>
          </p:cNvPr>
          <p:cNvCxnSpPr>
            <a:cxnSpLocks/>
          </p:cNvCxnSpPr>
          <p:nvPr/>
        </p:nvCxnSpPr>
        <p:spPr>
          <a:xfrm flipH="1" flipV="1">
            <a:off x="5466345" y="3754200"/>
            <a:ext cx="254561" cy="8827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8B4B08BD-4918-497F-C697-B9377514F9E9}"/>
              </a:ext>
            </a:extLst>
          </p:cNvPr>
          <p:cNvCxnSpPr>
            <a:cxnSpLocks/>
          </p:cNvCxnSpPr>
          <p:nvPr/>
        </p:nvCxnSpPr>
        <p:spPr>
          <a:xfrm flipV="1">
            <a:off x="5813265" y="3769744"/>
            <a:ext cx="235122" cy="8618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Ovale 140">
            <a:extLst>
              <a:ext uri="{FF2B5EF4-FFF2-40B4-BE49-F238E27FC236}">
                <a16:creationId xmlns:a16="http://schemas.microsoft.com/office/drawing/2014/main" id="{B9547A29-415C-EE66-BCD9-505585F605E7}"/>
              </a:ext>
            </a:extLst>
          </p:cNvPr>
          <p:cNvSpPr/>
          <p:nvPr/>
        </p:nvSpPr>
        <p:spPr>
          <a:xfrm>
            <a:off x="5334008" y="3072961"/>
            <a:ext cx="828000" cy="803002"/>
          </a:xfrm>
          <a:prstGeom prst="ellipse">
            <a:avLst/>
          </a:prstGeom>
          <a:noFill/>
          <a:ln w="28575"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2" name="Ovale 141">
            <a:extLst>
              <a:ext uri="{FF2B5EF4-FFF2-40B4-BE49-F238E27FC236}">
                <a16:creationId xmlns:a16="http://schemas.microsoft.com/office/drawing/2014/main" id="{CE7D0674-187B-A9E4-BCD5-F85C04EA9439}"/>
              </a:ext>
            </a:extLst>
          </p:cNvPr>
          <p:cNvSpPr/>
          <p:nvPr/>
        </p:nvSpPr>
        <p:spPr>
          <a:xfrm>
            <a:off x="5457092" y="3176059"/>
            <a:ext cx="595340" cy="594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3" name="Connettore diritto 142">
            <a:extLst>
              <a:ext uri="{FF2B5EF4-FFF2-40B4-BE49-F238E27FC236}">
                <a16:creationId xmlns:a16="http://schemas.microsoft.com/office/drawing/2014/main" id="{F7A0A297-285B-1FF3-149B-3F500D7974FA}"/>
              </a:ext>
            </a:extLst>
          </p:cNvPr>
          <p:cNvCxnSpPr>
            <a:cxnSpLocks/>
          </p:cNvCxnSpPr>
          <p:nvPr/>
        </p:nvCxnSpPr>
        <p:spPr>
          <a:xfrm flipV="1">
            <a:off x="5831178" y="4776244"/>
            <a:ext cx="403619" cy="455734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diritto 143">
            <a:extLst>
              <a:ext uri="{FF2B5EF4-FFF2-40B4-BE49-F238E27FC236}">
                <a16:creationId xmlns:a16="http://schemas.microsoft.com/office/drawing/2014/main" id="{93B7A149-D5BB-001A-D0DC-928CBFD4E406}"/>
              </a:ext>
            </a:extLst>
          </p:cNvPr>
          <p:cNvCxnSpPr>
            <a:cxnSpLocks/>
            <a:stCxn id="147" idx="1"/>
            <a:endCxn id="153" idx="5"/>
          </p:cNvCxnSpPr>
          <p:nvPr/>
        </p:nvCxnSpPr>
        <p:spPr>
          <a:xfrm>
            <a:off x="5678565" y="4652085"/>
            <a:ext cx="708558" cy="741524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Ovale 144">
            <a:extLst>
              <a:ext uri="{FF2B5EF4-FFF2-40B4-BE49-F238E27FC236}">
                <a16:creationId xmlns:a16="http://schemas.microsoft.com/office/drawing/2014/main" id="{B3D4EFB2-AEA5-82A3-14EC-5A7C14A0752B}"/>
              </a:ext>
            </a:extLst>
          </p:cNvPr>
          <p:cNvSpPr/>
          <p:nvPr/>
        </p:nvSpPr>
        <p:spPr>
          <a:xfrm>
            <a:off x="5298796" y="4310598"/>
            <a:ext cx="1440000" cy="1440000"/>
          </a:xfrm>
          <a:prstGeom prst="ellipse">
            <a:avLst/>
          </a:prstGeom>
          <a:noFill/>
          <a:ln w="38100"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6" name="Ovale 145">
            <a:extLst>
              <a:ext uri="{FF2B5EF4-FFF2-40B4-BE49-F238E27FC236}">
                <a16:creationId xmlns:a16="http://schemas.microsoft.com/office/drawing/2014/main" id="{B4C07794-C341-BE76-C9C2-164A15F1F977}"/>
              </a:ext>
            </a:extLst>
          </p:cNvPr>
          <p:cNvSpPr/>
          <p:nvPr/>
        </p:nvSpPr>
        <p:spPr>
          <a:xfrm>
            <a:off x="5388796" y="4398483"/>
            <a:ext cx="1260000" cy="1260000"/>
          </a:xfrm>
          <a:prstGeom prst="ellipse">
            <a:avLst/>
          </a:prstGeom>
          <a:noFill/>
          <a:ln w="38100"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7" name="Ovale 146">
            <a:extLst>
              <a:ext uri="{FF2B5EF4-FFF2-40B4-BE49-F238E27FC236}">
                <a16:creationId xmlns:a16="http://schemas.microsoft.com/office/drawing/2014/main" id="{8D0E4F0A-0000-A149-8EE6-F35786D3CBC3}"/>
              </a:ext>
            </a:extLst>
          </p:cNvPr>
          <p:cNvSpPr/>
          <p:nvPr/>
        </p:nvSpPr>
        <p:spPr>
          <a:xfrm>
            <a:off x="5646933" y="4620453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8" name="Connettore diritto 147">
            <a:extLst>
              <a:ext uri="{FF2B5EF4-FFF2-40B4-BE49-F238E27FC236}">
                <a16:creationId xmlns:a16="http://schemas.microsoft.com/office/drawing/2014/main" id="{A5BBD91B-B445-3BDB-D716-1DA0F2C8C29C}"/>
              </a:ext>
            </a:extLst>
          </p:cNvPr>
          <p:cNvCxnSpPr>
            <a:cxnSpLocks/>
          </p:cNvCxnSpPr>
          <p:nvPr/>
        </p:nvCxnSpPr>
        <p:spPr>
          <a:xfrm>
            <a:off x="5753613" y="4825757"/>
            <a:ext cx="0" cy="43766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diritto 148">
            <a:extLst>
              <a:ext uri="{FF2B5EF4-FFF2-40B4-BE49-F238E27FC236}">
                <a16:creationId xmlns:a16="http://schemas.microsoft.com/office/drawing/2014/main" id="{785EDF78-ED40-6076-1DCE-24D25F89F9E2}"/>
              </a:ext>
            </a:extLst>
          </p:cNvPr>
          <p:cNvCxnSpPr>
            <a:cxnSpLocks/>
          </p:cNvCxnSpPr>
          <p:nvPr/>
        </p:nvCxnSpPr>
        <p:spPr>
          <a:xfrm>
            <a:off x="6310755" y="4794929"/>
            <a:ext cx="0" cy="43766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nettore diritto 150">
            <a:extLst>
              <a:ext uri="{FF2B5EF4-FFF2-40B4-BE49-F238E27FC236}">
                <a16:creationId xmlns:a16="http://schemas.microsoft.com/office/drawing/2014/main" id="{8288C001-FB49-D8C0-49AB-7BF09939FC2F}"/>
              </a:ext>
            </a:extLst>
          </p:cNvPr>
          <p:cNvCxnSpPr>
            <a:cxnSpLocks/>
          </p:cNvCxnSpPr>
          <p:nvPr/>
        </p:nvCxnSpPr>
        <p:spPr>
          <a:xfrm flipH="1">
            <a:off x="5790333" y="5333290"/>
            <a:ext cx="412422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Ovale 151">
            <a:extLst>
              <a:ext uri="{FF2B5EF4-FFF2-40B4-BE49-F238E27FC236}">
                <a16:creationId xmlns:a16="http://schemas.microsoft.com/office/drawing/2014/main" id="{787D8D7E-AD95-BBC3-00C1-5563320D73F1}"/>
              </a:ext>
            </a:extLst>
          </p:cNvPr>
          <p:cNvSpPr/>
          <p:nvPr/>
        </p:nvSpPr>
        <p:spPr>
          <a:xfrm>
            <a:off x="6203288" y="4602277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3" name="Ovale 152">
            <a:extLst>
              <a:ext uri="{FF2B5EF4-FFF2-40B4-BE49-F238E27FC236}">
                <a16:creationId xmlns:a16="http://schemas.microsoft.com/office/drawing/2014/main" id="{2345772E-9E38-451B-423E-F5D7AA49B3FB}"/>
              </a:ext>
            </a:extLst>
          </p:cNvPr>
          <p:cNvSpPr/>
          <p:nvPr/>
        </p:nvSpPr>
        <p:spPr>
          <a:xfrm>
            <a:off x="6202755" y="5209241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Ovale 153">
            <a:extLst>
              <a:ext uri="{FF2B5EF4-FFF2-40B4-BE49-F238E27FC236}">
                <a16:creationId xmlns:a16="http://schemas.microsoft.com/office/drawing/2014/main" id="{D76D62BC-81BA-D4EF-6F6A-E403D1A86A94}"/>
              </a:ext>
            </a:extLst>
          </p:cNvPr>
          <p:cNvSpPr/>
          <p:nvPr/>
        </p:nvSpPr>
        <p:spPr>
          <a:xfrm>
            <a:off x="5646933" y="5210747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5" name="Ovale 154">
            <a:extLst>
              <a:ext uri="{FF2B5EF4-FFF2-40B4-BE49-F238E27FC236}">
                <a16:creationId xmlns:a16="http://schemas.microsoft.com/office/drawing/2014/main" id="{D6EE0EA8-9633-CF2B-C931-375A205AD196}"/>
              </a:ext>
            </a:extLst>
          </p:cNvPr>
          <p:cNvSpPr/>
          <p:nvPr/>
        </p:nvSpPr>
        <p:spPr>
          <a:xfrm>
            <a:off x="5924619" y="4915264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DEEB9E80-563A-6761-4B5E-997F103006C2}"/>
              </a:ext>
            </a:extLst>
          </p:cNvPr>
          <p:cNvCxnSpPr>
            <a:cxnSpLocks/>
          </p:cNvCxnSpPr>
          <p:nvPr/>
        </p:nvCxnSpPr>
        <p:spPr>
          <a:xfrm flipV="1">
            <a:off x="9019628" y="3073961"/>
            <a:ext cx="403619" cy="455734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nettore diritto 157">
            <a:extLst>
              <a:ext uri="{FF2B5EF4-FFF2-40B4-BE49-F238E27FC236}">
                <a16:creationId xmlns:a16="http://schemas.microsoft.com/office/drawing/2014/main" id="{56C90C76-29D4-1EB9-7BD5-FF32DB3713CF}"/>
              </a:ext>
            </a:extLst>
          </p:cNvPr>
          <p:cNvCxnSpPr>
            <a:cxnSpLocks/>
            <a:stCxn id="161" idx="1"/>
            <a:endCxn id="167" idx="5"/>
          </p:cNvCxnSpPr>
          <p:nvPr/>
        </p:nvCxnSpPr>
        <p:spPr>
          <a:xfrm>
            <a:off x="8867015" y="2949802"/>
            <a:ext cx="708558" cy="741524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Ovale 158">
            <a:extLst>
              <a:ext uri="{FF2B5EF4-FFF2-40B4-BE49-F238E27FC236}">
                <a16:creationId xmlns:a16="http://schemas.microsoft.com/office/drawing/2014/main" id="{64BE49C9-4E91-950B-6614-2335FCFA4174}"/>
              </a:ext>
            </a:extLst>
          </p:cNvPr>
          <p:cNvSpPr/>
          <p:nvPr/>
        </p:nvSpPr>
        <p:spPr>
          <a:xfrm>
            <a:off x="8487246" y="2608315"/>
            <a:ext cx="1440000" cy="1440000"/>
          </a:xfrm>
          <a:prstGeom prst="ellipse">
            <a:avLst/>
          </a:prstGeom>
          <a:noFill/>
          <a:ln w="38100"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0" name="Ovale 159">
            <a:extLst>
              <a:ext uri="{FF2B5EF4-FFF2-40B4-BE49-F238E27FC236}">
                <a16:creationId xmlns:a16="http://schemas.microsoft.com/office/drawing/2014/main" id="{628D0D27-EDC5-C204-A33B-F6E3B711040C}"/>
              </a:ext>
            </a:extLst>
          </p:cNvPr>
          <p:cNvSpPr/>
          <p:nvPr/>
        </p:nvSpPr>
        <p:spPr>
          <a:xfrm>
            <a:off x="8577246" y="2696200"/>
            <a:ext cx="1260000" cy="1260000"/>
          </a:xfrm>
          <a:prstGeom prst="ellipse">
            <a:avLst/>
          </a:prstGeom>
          <a:noFill/>
          <a:ln w="38100"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1" name="Ovale 160">
            <a:extLst>
              <a:ext uri="{FF2B5EF4-FFF2-40B4-BE49-F238E27FC236}">
                <a16:creationId xmlns:a16="http://schemas.microsoft.com/office/drawing/2014/main" id="{AACCAD70-B5E5-6AA2-586E-CEEB223BC39D}"/>
              </a:ext>
            </a:extLst>
          </p:cNvPr>
          <p:cNvSpPr/>
          <p:nvPr/>
        </p:nvSpPr>
        <p:spPr>
          <a:xfrm>
            <a:off x="8835383" y="2918170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148E4505-5A9A-06C1-A81D-B18A9DF954EE}"/>
              </a:ext>
            </a:extLst>
          </p:cNvPr>
          <p:cNvCxnSpPr>
            <a:cxnSpLocks/>
          </p:cNvCxnSpPr>
          <p:nvPr/>
        </p:nvCxnSpPr>
        <p:spPr>
          <a:xfrm>
            <a:off x="8942063" y="3123474"/>
            <a:ext cx="0" cy="43766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F4C26374-3207-4366-4C9B-CA39F9AF8751}"/>
              </a:ext>
            </a:extLst>
          </p:cNvPr>
          <p:cNvCxnSpPr>
            <a:cxnSpLocks/>
          </p:cNvCxnSpPr>
          <p:nvPr/>
        </p:nvCxnSpPr>
        <p:spPr>
          <a:xfrm>
            <a:off x="9499205" y="3092646"/>
            <a:ext cx="0" cy="43766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nettore diritto 164">
            <a:extLst>
              <a:ext uri="{FF2B5EF4-FFF2-40B4-BE49-F238E27FC236}">
                <a16:creationId xmlns:a16="http://schemas.microsoft.com/office/drawing/2014/main" id="{8B89E14A-0E8E-54D3-5B46-C934A53D7798}"/>
              </a:ext>
            </a:extLst>
          </p:cNvPr>
          <p:cNvCxnSpPr>
            <a:cxnSpLocks/>
          </p:cNvCxnSpPr>
          <p:nvPr/>
        </p:nvCxnSpPr>
        <p:spPr>
          <a:xfrm flipH="1">
            <a:off x="8978783" y="3631007"/>
            <a:ext cx="412422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Ovale 165">
            <a:extLst>
              <a:ext uri="{FF2B5EF4-FFF2-40B4-BE49-F238E27FC236}">
                <a16:creationId xmlns:a16="http://schemas.microsoft.com/office/drawing/2014/main" id="{4C3628EC-C39F-DA06-BACD-F804811C532B}"/>
              </a:ext>
            </a:extLst>
          </p:cNvPr>
          <p:cNvSpPr/>
          <p:nvPr/>
        </p:nvSpPr>
        <p:spPr>
          <a:xfrm>
            <a:off x="9391738" y="2899994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7" name="Ovale 166">
            <a:extLst>
              <a:ext uri="{FF2B5EF4-FFF2-40B4-BE49-F238E27FC236}">
                <a16:creationId xmlns:a16="http://schemas.microsoft.com/office/drawing/2014/main" id="{940D8A8C-6655-C937-DB64-9601D9328947}"/>
              </a:ext>
            </a:extLst>
          </p:cNvPr>
          <p:cNvSpPr/>
          <p:nvPr/>
        </p:nvSpPr>
        <p:spPr>
          <a:xfrm>
            <a:off x="9391205" y="3506958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8" name="Ovale 167">
            <a:extLst>
              <a:ext uri="{FF2B5EF4-FFF2-40B4-BE49-F238E27FC236}">
                <a16:creationId xmlns:a16="http://schemas.microsoft.com/office/drawing/2014/main" id="{1787D156-E69B-9B4A-1D37-50BCF3111A51}"/>
              </a:ext>
            </a:extLst>
          </p:cNvPr>
          <p:cNvSpPr/>
          <p:nvPr/>
        </p:nvSpPr>
        <p:spPr>
          <a:xfrm>
            <a:off x="8835383" y="3508464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9" name="Ovale 168">
            <a:extLst>
              <a:ext uri="{FF2B5EF4-FFF2-40B4-BE49-F238E27FC236}">
                <a16:creationId xmlns:a16="http://schemas.microsoft.com/office/drawing/2014/main" id="{FF6FBE03-8021-AD13-ED7A-3FCEACE1B6D4}"/>
              </a:ext>
            </a:extLst>
          </p:cNvPr>
          <p:cNvSpPr/>
          <p:nvPr/>
        </p:nvSpPr>
        <p:spPr>
          <a:xfrm>
            <a:off x="9113069" y="3212981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4" name="CasellaDiTesto 173">
            <a:extLst>
              <a:ext uri="{FF2B5EF4-FFF2-40B4-BE49-F238E27FC236}">
                <a16:creationId xmlns:a16="http://schemas.microsoft.com/office/drawing/2014/main" id="{A0C3B8B6-6A6B-BFCD-9CB0-B073C9B8F3F2}"/>
              </a:ext>
            </a:extLst>
          </p:cNvPr>
          <p:cNvSpPr txBox="1"/>
          <p:nvPr/>
        </p:nvSpPr>
        <p:spPr>
          <a:xfrm>
            <a:off x="3783898" y="3066741"/>
            <a:ext cx="271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156082"/>
                </a:solidFill>
              </a:rPr>
              <a:t>GRAPH NODE</a:t>
            </a:r>
          </a:p>
        </p:txBody>
      </p:sp>
      <p:sp>
        <p:nvSpPr>
          <p:cNvPr id="175" name="CasellaDiTesto 174">
            <a:extLst>
              <a:ext uri="{FF2B5EF4-FFF2-40B4-BE49-F238E27FC236}">
                <a16:creationId xmlns:a16="http://schemas.microsoft.com/office/drawing/2014/main" id="{0BC680E7-7BDD-CC1E-36F6-799ABF47CD3C}"/>
              </a:ext>
            </a:extLst>
          </p:cNvPr>
          <p:cNvSpPr txBox="1"/>
          <p:nvPr/>
        </p:nvSpPr>
        <p:spPr>
          <a:xfrm>
            <a:off x="3384546" y="3273062"/>
            <a:ext cx="249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(graph_node.py)</a:t>
            </a:r>
          </a:p>
        </p:txBody>
      </p:sp>
      <p:sp>
        <p:nvSpPr>
          <p:cNvPr id="176" name="Arco 175">
            <a:extLst>
              <a:ext uri="{FF2B5EF4-FFF2-40B4-BE49-F238E27FC236}">
                <a16:creationId xmlns:a16="http://schemas.microsoft.com/office/drawing/2014/main" id="{58DC01DA-113B-6695-D551-C19526816785}"/>
              </a:ext>
            </a:extLst>
          </p:cNvPr>
          <p:cNvSpPr/>
          <p:nvPr/>
        </p:nvSpPr>
        <p:spPr>
          <a:xfrm rot="18663821">
            <a:off x="5779273" y="3095507"/>
            <a:ext cx="746094" cy="720242"/>
          </a:xfrm>
          <a:prstGeom prst="arc">
            <a:avLst>
              <a:gd name="adj1" fmla="val 16200000"/>
              <a:gd name="adj2" fmla="val 592939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7" name="Arco 176">
            <a:extLst>
              <a:ext uri="{FF2B5EF4-FFF2-40B4-BE49-F238E27FC236}">
                <a16:creationId xmlns:a16="http://schemas.microsoft.com/office/drawing/2014/main" id="{7007BEBC-0A5D-AC14-11D4-8B9590E6821B}"/>
              </a:ext>
            </a:extLst>
          </p:cNvPr>
          <p:cNvSpPr/>
          <p:nvPr/>
        </p:nvSpPr>
        <p:spPr>
          <a:xfrm rot="6164801">
            <a:off x="4440010" y="2748518"/>
            <a:ext cx="1107285" cy="948433"/>
          </a:xfrm>
          <a:prstGeom prst="arc">
            <a:avLst>
              <a:gd name="adj1" fmla="val 18171249"/>
              <a:gd name="adj2" fmla="val 1802139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8" name="CasellaDiTesto 177">
            <a:extLst>
              <a:ext uri="{FF2B5EF4-FFF2-40B4-BE49-F238E27FC236}">
                <a16:creationId xmlns:a16="http://schemas.microsoft.com/office/drawing/2014/main" id="{A061E98E-42D1-356B-2D72-5686AB3BC9DF}"/>
              </a:ext>
            </a:extLst>
          </p:cNvPr>
          <p:cNvSpPr txBox="1"/>
          <p:nvPr/>
        </p:nvSpPr>
        <p:spPr>
          <a:xfrm>
            <a:off x="6319868" y="3147232"/>
            <a:ext cx="86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156082"/>
                </a:solidFill>
              </a:rPr>
              <a:t>RSM</a:t>
            </a:r>
          </a:p>
        </p:txBody>
      </p:sp>
      <p:sp>
        <p:nvSpPr>
          <p:cNvPr id="179" name="CasellaDiTesto 178">
            <a:extLst>
              <a:ext uri="{FF2B5EF4-FFF2-40B4-BE49-F238E27FC236}">
                <a16:creationId xmlns:a16="http://schemas.microsoft.com/office/drawing/2014/main" id="{71E3D609-50D9-675C-3D03-1721627B8ED2}"/>
              </a:ext>
            </a:extLst>
          </p:cNvPr>
          <p:cNvSpPr txBox="1"/>
          <p:nvPr/>
        </p:nvSpPr>
        <p:spPr>
          <a:xfrm>
            <a:off x="5397340" y="3355528"/>
            <a:ext cx="249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(RSM.py)</a:t>
            </a:r>
          </a:p>
        </p:txBody>
      </p:sp>
      <p:sp>
        <p:nvSpPr>
          <p:cNvPr id="180" name="Arco 179">
            <a:extLst>
              <a:ext uri="{FF2B5EF4-FFF2-40B4-BE49-F238E27FC236}">
                <a16:creationId xmlns:a16="http://schemas.microsoft.com/office/drawing/2014/main" id="{E4F45065-090C-5B60-E76A-05586BAB084D}"/>
              </a:ext>
            </a:extLst>
          </p:cNvPr>
          <p:cNvSpPr/>
          <p:nvPr/>
        </p:nvSpPr>
        <p:spPr>
          <a:xfrm rot="779776">
            <a:off x="10015626" y="1477343"/>
            <a:ext cx="807819" cy="742546"/>
          </a:xfrm>
          <a:prstGeom prst="arc">
            <a:avLst>
              <a:gd name="adj1" fmla="val 16200000"/>
              <a:gd name="adj2" fmla="val 3280617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187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 descr="Immagine che contiene testo, schermata, diagramma, Rettangolo&#10;&#10;Descrizione generata automaticamente">
            <a:extLst>
              <a:ext uri="{FF2B5EF4-FFF2-40B4-BE49-F238E27FC236}">
                <a16:creationId xmlns:a16="http://schemas.microsoft.com/office/drawing/2014/main" id="{95325BF4-C40C-D188-A972-0AEA848DE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39" y="1520944"/>
            <a:ext cx="3795168" cy="2846377"/>
          </a:xfrm>
        </p:spPr>
      </p:pic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34527D37-D69D-139A-E944-DB0A95AB06B7}"/>
              </a:ext>
            </a:extLst>
          </p:cNvPr>
          <p:cNvSpPr/>
          <p:nvPr/>
        </p:nvSpPr>
        <p:spPr>
          <a:xfrm>
            <a:off x="5372175" y="3529693"/>
            <a:ext cx="1930815" cy="746706"/>
          </a:xfrm>
          <a:prstGeom prst="roundRect">
            <a:avLst/>
          </a:prstGeom>
          <a:solidFill>
            <a:srgbClr val="ECEF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1247D409-1B1B-C8BF-2135-09C857D0FC95}"/>
              </a:ext>
            </a:extLst>
          </p:cNvPr>
          <p:cNvSpPr/>
          <p:nvPr/>
        </p:nvSpPr>
        <p:spPr>
          <a:xfrm>
            <a:off x="4508947" y="2644877"/>
            <a:ext cx="1930815" cy="746706"/>
          </a:xfrm>
          <a:prstGeom prst="roundRect">
            <a:avLst/>
          </a:prstGeom>
          <a:solidFill>
            <a:srgbClr val="ECEF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D5FAFA8-A161-1F52-978B-612E0AF15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4498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rgbClr val="0B76A0"/>
                </a:solidFill>
                <a:latin typeface="Berlin Sans FB Demi" panose="020E0802020502020306" pitchFamily="34" charset="0"/>
              </a:rPr>
              <a:t>EVALUATION ANALYSIS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0B58A183-5D13-A2F9-8AF5-080813CA993B}"/>
              </a:ext>
            </a:extLst>
          </p:cNvPr>
          <p:cNvCxnSpPr>
            <a:cxnSpLocks/>
          </p:cNvCxnSpPr>
          <p:nvPr/>
        </p:nvCxnSpPr>
        <p:spPr>
          <a:xfrm>
            <a:off x="838200" y="1412240"/>
            <a:ext cx="646479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BE08E66-E587-475D-94DB-B74AA8BEED13}"/>
              </a:ext>
            </a:extLst>
          </p:cNvPr>
          <p:cNvSpPr txBox="1"/>
          <p:nvPr/>
        </p:nvSpPr>
        <p:spPr>
          <a:xfrm>
            <a:off x="907026" y="4402846"/>
            <a:ext cx="4401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156082"/>
                </a:solidFill>
              </a:rPr>
              <a:t>LATENCIES AND THROUGHPUT </a:t>
            </a:r>
            <a:endParaRPr lang="it-IT" dirty="0"/>
          </a:p>
          <a:p>
            <a:r>
              <a:rPr lang="it-IT" dirty="0"/>
              <a:t>Time needed for send operations, considering: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15 send operations.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dirty="0"/>
              <a:t>AVG</a:t>
            </a:r>
            <a:r>
              <a:rPr lang="it-IT" dirty="0"/>
              <a:t>(</a:t>
            </a:r>
            <a:r>
              <a:rPr lang="it-IT" i="1" dirty="0"/>
              <a:t>i</a:t>
            </a:r>
            <a:r>
              <a:rPr lang="it-IT" dirty="0"/>
              <a:t>) = (TOTAL_TIME</a:t>
            </a:r>
            <a:r>
              <a:rPr lang="it-IT" sz="2400" baseline="-25000" dirty="0"/>
              <a:t>i</a:t>
            </a:r>
            <a:r>
              <a:rPr lang="it-IT" dirty="0"/>
              <a:t> – 15*DELAY) / 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dirty="0"/>
              <a:t>BEST_THROUGHPUT </a:t>
            </a:r>
            <a:r>
              <a:rPr lang="it-IT" dirty="0"/>
              <a:t>= 2.5 Send/sec</a:t>
            </a:r>
          </a:p>
        </p:txBody>
      </p:sp>
      <p:pic>
        <p:nvPicPr>
          <p:cNvPr id="3" name="Segnaposto contenuto 11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1275011E-6262-DDCD-7538-5ED6326CD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40" y="680302"/>
            <a:ext cx="3870051" cy="2902539"/>
          </a:xfrm>
          <a:prstGeom prst="rect">
            <a:avLst/>
          </a:prstGeom>
        </p:spPr>
      </p:pic>
      <p:pic>
        <p:nvPicPr>
          <p:cNvPr id="5" name="Immagine 4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AC9D10E2-5FBF-D103-0C0F-BE4F2DEFAF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39" y="3580881"/>
            <a:ext cx="3870052" cy="290253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84F018F-00E4-6335-498D-3D7EE1D3EA73}"/>
              </a:ext>
            </a:extLst>
          </p:cNvPr>
          <p:cNvSpPr txBox="1"/>
          <p:nvPr/>
        </p:nvSpPr>
        <p:spPr>
          <a:xfrm>
            <a:off x="4508947" y="2740740"/>
            <a:ext cx="1883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rgbClr val="156082"/>
                </a:solidFill>
              </a:rPr>
              <a:t>DEPENDABILITY EVALUATION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9B2F4C9-6CE4-A5D2-3611-DC8BD9B41C9C}"/>
              </a:ext>
            </a:extLst>
          </p:cNvPr>
          <p:cNvSpPr txBox="1"/>
          <p:nvPr/>
        </p:nvSpPr>
        <p:spPr>
          <a:xfrm>
            <a:off x="5440635" y="3610658"/>
            <a:ext cx="1862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rgbClr val="156082"/>
                </a:solidFill>
              </a:rPr>
              <a:t>SCALABILITY EVALUATION</a:t>
            </a:r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3A20AF84-4540-BDD3-E51D-FECC55EBEA95}"/>
              </a:ext>
            </a:extLst>
          </p:cNvPr>
          <p:cNvSpPr/>
          <p:nvPr/>
        </p:nvSpPr>
        <p:spPr>
          <a:xfrm rot="20583252">
            <a:off x="4219170" y="2302371"/>
            <a:ext cx="1107285" cy="948433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Arco 9">
            <a:extLst>
              <a:ext uri="{FF2B5EF4-FFF2-40B4-BE49-F238E27FC236}">
                <a16:creationId xmlns:a16="http://schemas.microsoft.com/office/drawing/2014/main" id="{276C0446-E2EB-7F29-5F5D-16B83F818BE1}"/>
              </a:ext>
            </a:extLst>
          </p:cNvPr>
          <p:cNvSpPr/>
          <p:nvPr/>
        </p:nvSpPr>
        <p:spPr>
          <a:xfrm rot="10379212">
            <a:off x="6404906" y="3744369"/>
            <a:ext cx="1107285" cy="948433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3752553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FBF2B0-7EF0-BEA2-6E6D-CB800AA3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B76A0"/>
                </a:solidFill>
                <a:latin typeface="Berlin Sans FB Demi" panose="020E0802020502020306" pitchFamily="34" charset="0"/>
              </a:rPr>
              <a:t>ARCHITECTURE LIMITATION</a:t>
            </a:r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6B5842BF-8186-4D19-C419-C524019877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783937"/>
              </p:ext>
            </p:extLst>
          </p:nvPr>
        </p:nvGraphicFramePr>
        <p:xfrm>
          <a:off x="838200" y="1721732"/>
          <a:ext cx="10515597" cy="4474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56233453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95450964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15654764"/>
                    </a:ext>
                  </a:extLst>
                </a:gridCol>
              </a:tblGrid>
              <a:tr h="97303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it-IT" dirty="0"/>
                    </a:p>
                    <a:p>
                      <a:r>
                        <a:rPr lang="it-IT" dirty="0"/>
                        <a:t>                    PROBLEM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it-IT" dirty="0"/>
                    </a:p>
                    <a:p>
                      <a:r>
                        <a:rPr lang="it-IT" dirty="0"/>
                        <a:t>                    SOLUTION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2133713094"/>
                  </a:ext>
                </a:extLst>
              </a:tr>
              <a:tr h="39325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Python Problems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574390073"/>
                  </a:ext>
                </a:extLst>
              </a:tr>
              <a:tr h="678767"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Stack Limitation: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 stack size that limits recursive calls</a:t>
                      </a:r>
                      <a:endParaRPr lang="it-IT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Increased stack size to 2,147,483,647 (max int size)</a:t>
                      </a:r>
                      <a:endParaRPr lang="it-IT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629296315"/>
                  </a:ext>
                </a:extLst>
              </a:tr>
              <a:tr h="678767"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Thread Limitation:</a:t>
                      </a:r>
                    </a:p>
                  </a:txBody>
                  <a:tcPr marL="91439" marR="91439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Poor thread optimization leads to increased CPU load</a:t>
                      </a:r>
                      <a:endParaRPr lang="it-IT" dirty="0"/>
                    </a:p>
                  </a:txBody>
                  <a:tcPr marL="91439" marR="91439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Increased thread limit to 210 to improve performance.</a:t>
                      </a:r>
                      <a:endParaRPr lang="it-IT" dirty="0"/>
                    </a:p>
                  </a:txBody>
                  <a:tcPr marL="91439" marR="91439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234312"/>
                  </a:ext>
                </a:extLst>
              </a:tr>
              <a:tr h="678767"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Ports </a:t>
                      </a:r>
                      <a:r>
                        <a:rPr lang="it-IT" dirty="0" err="1"/>
                        <a:t>conflicts</a:t>
                      </a:r>
                      <a:r>
                        <a:rPr lang="it-IT" dirty="0"/>
                        <a:t>: </a:t>
                      </a:r>
                    </a:p>
                  </a:txBody>
                  <a:tcPr marL="91439" marR="91439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Assigned</a:t>
                      </a:r>
                      <a:r>
                        <a:rPr lang="it-IT" dirty="0"/>
                        <a:t> port </a:t>
                      </a:r>
                      <a:r>
                        <a:rPr lang="it-IT" dirty="0" err="1"/>
                        <a:t>may</a:t>
                      </a:r>
                      <a:r>
                        <a:rPr lang="it-IT" dirty="0"/>
                        <a:t> be </a:t>
                      </a:r>
                      <a:r>
                        <a:rPr lang="it-IT" dirty="0" err="1"/>
                        <a:t>already</a:t>
                      </a:r>
                      <a:r>
                        <a:rPr lang="it-IT" dirty="0"/>
                        <a:t> in use </a:t>
                      </a:r>
                    </a:p>
                  </a:txBody>
                  <a:tcPr marL="91439" marR="91439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Different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attempts</a:t>
                      </a:r>
                      <a:r>
                        <a:rPr lang="it-IT" dirty="0"/>
                        <a:t> to use a port</a:t>
                      </a:r>
                    </a:p>
                  </a:txBody>
                  <a:tcPr marL="91439" marR="91439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847510"/>
                  </a:ext>
                </a:extLst>
              </a:tr>
              <a:tr h="39325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dirty="0"/>
                        <a:t>Architecture Problem</a:t>
                      </a:r>
                    </a:p>
                  </a:txBody>
                  <a:tcPr marL="91439" marR="91439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marL="91439" marR="91439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marL="91439" marR="91439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690824"/>
                  </a:ext>
                </a:extLst>
              </a:tr>
              <a:tr h="678767"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Cache issue:</a:t>
                      </a:r>
                    </a:p>
                  </a:txBody>
                  <a:tcPr marL="91439" marR="91439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Differences in cache generations between Linux and Windows</a:t>
                      </a:r>
                      <a:endParaRPr lang="it-IT" dirty="0"/>
                    </a:p>
                  </a:txBody>
                  <a:tcPr marL="91439" marR="91439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marL="91439" marR="91439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570769"/>
                  </a:ext>
                </a:extLst>
              </a:tr>
            </a:tbl>
          </a:graphicData>
        </a:graphic>
      </p:graphicFrame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4FB7CC0D-94EA-D15B-5797-7D85DF2F9377}"/>
              </a:ext>
            </a:extLst>
          </p:cNvPr>
          <p:cNvCxnSpPr>
            <a:cxnSpLocks/>
          </p:cNvCxnSpPr>
          <p:nvPr/>
        </p:nvCxnSpPr>
        <p:spPr>
          <a:xfrm>
            <a:off x="838200" y="1412240"/>
            <a:ext cx="773684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id="{75BB5B3F-8E90-330F-4103-5E0119E34A75}"/>
              </a:ext>
            </a:extLst>
          </p:cNvPr>
          <p:cNvSpPr/>
          <p:nvPr/>
        </p:nvSpPr>
        <p:spPr>
          <a:xfrm>
            <a:off x="4442460" y="1796027"/>
            <a:ext cx="802640" cy="7356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368C9B83-9B02-D3A1-7540-4E705E9BAE84}"/>
              </a:ext>
            </a:extLst>
          </p:cNvPr>
          <p:cNvSpPr/>
          <p:nvPr/>
        </p:nvSpPr>
        <p:spPr>
          <a:xfrm>
            <a:off x="7948928" y="1796663"/>
            <a:ext cx="802640" cy="7356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 descr="Immagine che contiene simbolo, logo, Elementi grafici, clipart&#10;&#10;Descrizione generata automaticamente">
            <a:extLst>
              <a:ext uri="{FF2B5EF4-FFF2-40B4-BE49-F238E27FC236}">
                <a16:creationId xmlns:a16="http://schemas.microsoft.com/office/drawing/2014/main" id="{CB19D2E1-173F-4985-1919-7A63EE66C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200" y="1893867"/>
            <a:ext cx="531159" cy="507327"/>
          </a:xfrm>
          <a:prstGeom prst="rect">
            <a:avLst/>
          </a:prstGeom>
        </p:spPr>
      </p:pic>
      <p:pic>
        <p:nvPicPr>
          <p:cNvPr id="19" name="Immagine 18" descr="Immagine che contiene clipart, Elementi grafici, design&#10;&#10;Descrizione generata automaticamente">
            <a:extLst>
              <a:ext uri="{FF2B5EF4-FFF2-40B4-BE49-F238E27FC236}">
                <a16:creationId xmlns:a16="http://schemas.microsoft.com/office/drawing/2014/main" id="{72533A35-B20D-5F79-C903-FDFADDD0F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447" y="1919129"/>
            <a:ext cx="508073" cy="48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3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8C5D81-E912-BA1B-7757-79B009C8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B76A0"/>
                </a:solidFill>
                <a:latin typeface="Berlin Sans FB Demi" panose="020E0802020502020306" pitchFamily="34" charset="0"/>
              </a:rPr>
              <a:t>CONCLUSION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5DC34B9-7675-6A98-9366-20E38B0BBAA8}"/>
              </a:ext>
            </a:extLst>
          </p:cNvPr>
          <p:cNvCxnSpPr>
            <a:cxnSpLocks/>
          </p:cNvCxnSpPr>
          <p:nvPr/>
        </p:nvCxnSpPr>
        <p:spPr>
          <a:xfrm>
            <a:off x="838200" y="1412240"/>
            <a:ext cx="417068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magine 6" descr="Immagine che contiene testo, schermata, biglietto da visita, Carattere&#10;&#10;Descrizione generata automaticamente">
            <a:extLst>
              <a:ext uri="{FF2B5EF4-FFF2-40B4-BE49-F238E27FC236}">
                <a16:creationId xmlns:a16="http://schemas.microsoft.com/office/drawing/2014/main" id="{7DF35A9A-D5E0-B169-46CD-E35BD1C7E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11" r="2730"/>
          <a:stretch/>
        </p:blipFill>
        <p:spPr>
          <a:xfrm>
            <a:off x="4965284" y="2203271"/>
            <a:ext cx="2691580" cy="3443718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66A6A41-8D63-C378-5B76-50674684F484}"/>
              </a:ext>
            </a:extLst>
          </p:cNvPr>
          <p:cNvCxnSpPr>
            <a:cxnSpLocks/>
          </p:cNvCxnSpPr>
          <p:nvPr/>
        </p:nvCxnSpPr>
        <p:spPr>
          <a:xfrm flipV="1">
            <a:off x="3781819" y="2930009"/>
            <a:ext cx="0" cy="989300"/>
          </a:xfrm>
          <a:prstGeom prst="straightConnector1">
            <a:avLst/>
          </a:prstGeom>
          <a:ln w="28575">
            <a:solidFill>
              <a:srgbClr val="1BB3E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4A8BC5E0-E2C1-1CBE-0537-0DD4BF540C49}"/>
              </a:ext>
            </a:extLst>
          </p:cNvPr>
          <p:cNvCxnSpPr>
            <a:cxnSpLocks/>
          </p:cNvCxnSpPr>
          <p:nvPr/>
        </p:nvCxnSpPr>
        <p:spPr>
          <a:xfrm>
            <a:off x="2726647" y="3938568"/>
            <a:ext cx="0" cy="889066"/>
          </a:xfrm>
          <a:prstGeom prst="straightConnector1">
            <a:avLst/>
          </a:prstGeom>
          <a:ln w="28575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Segnaposto contenuto 5">
            <a:extLst>
              <a:ext uri="{FF2B5EF4-FFF2-40B4-BE49-F238E27FC236}">
                <a16:creationId xmlns:a16="http://schemas.microsoft.com/office/drawing/2014/main" id="{07295D30-7715-EAD5-472A-B0CD190F1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54852" y="4895675"/>
            <a:ext cx="4902702" cy="1023172"/>
          </a:xfr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7BE1F240-DC7A-3496-9EA6-97ED6F1C21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918" y="1677037"/>
            <a:ext cx="5208481" cy="1028993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549C263-290A-B262-FE99-1858A42D41A4}"/>
              </a:ext>
            </a:extLst>
          </p:cNvPr>
          <p:cNvSpPr txBox="1"/>
          <p:nvPr/>
        </p:nvSpPr>
        <p:spPr>
          <a:xfrm>
            <a:off x="482928" y="3278263"/>
            <a:ext cx="1487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rgbClr val="156082"/>
                </a:solidFill>
              </a:rPr>
              <a:t>SEQUENCE </a:t>
            </a:r>
          </a:p>
          <a:p>
            <a:r>
              <a:rPr lang="it-IT" sz="1600" b="1" dirty="0">
                <a:solidFill>
                  <a:srgbClr val="156082"/>
                </a:solidFill>
              </a:rPr>
              <a:t>OF EVENTS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F0DA322A-FD41-C9F8-F2CD-8ECBF1A4A793}"/>
              </a:ext>
            </a:extLst>
          </p:cNvPr>
          <p:cNvCxnSpPr>
            <a:cxnSpLocks/>
          </p:cNvCxnSpPr>
          <p:nvPr/>
        </p:nvCxnSpPr>
        <p:spPr>
          <a:xfrm flipH="1" flipV="1">
            <a:off x="488012" y="3928839"/>
            <a:ext cx="4477271" cy="58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e 16">
            <a:extLst>
              <a:ext uri="{FF2B5EF4-FFF2-40B4-BE49-F238E27FC236}">
                <a16:creationId xmlns:a16="http://schemas.microsoft.com/office/drawing/2014/main" id="{5276740D-51A4-555C-5993-67C9F98A2AA0}"/>
              </a:ext>
            </a:extLst>
          </p:cNvPr>
          <p:cNvSpPr/>
          <p:nvPr/>
        </p:nvSpPr>
        <p:spPr>
          <a:xfrm>
            <a:off x="2623413" y="3825854"/>
            <a:ext cx="206468" cy="205200"/>
          </a:xfrm>
          <a:prstGeom prst="ellipse">
            <a:avLst/>
          </a:prstGeom>
          <a:solidFill>
            <a:srgbClr val="156082"/>
          </a:soli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761FD746-E0BB-6E8C-F1A2-92E61FFE04A4}"/>
              </a:ext>
            </a:extLst>
          </p:cNvPr>
          <p:cNvSpPr/>
          <p:nvPr/>
        </p:nvSpPr>
        <p:spPr>
          <a:xfrm>
            <a:off x="3683980" y="3821474"/>
            <a:ext cx="206468" cy="205200"/>
          </a:xfrm>
          <a:prstGeom prst="ellipse">
            <a:avLst/>
          </a:prstGeom>
          <a:solidFill>
            <a:srgbClr val="1BB3E4"/>
          </a:solidFill>
          <a:ln>
            <a:solidFill>
              <a:srgbClr val="1BB3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0" name="Segnaposto contenuto 10">
            <a:extLst>
              <a:ext uri="{FF2B5EF4-FFF2-40B4-BE49-F238E27FC236}">
                <a16:creationId xmlns:a16="http://schemas.microsoft.com/office/drawing/2014/main" id="{4AD4FF39-2928-2C9D-EDEC-919D067B40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7500" y="2100162"/>
            <a:ext cx="3538460" cy="848708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ADEA841C-FD3C-671C-A520-99531DEA96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6037" y="4047138"/>
            <a:ext cx="3549923" cy="858008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B453F993-0864-85C6-62D1-A1BE3AF551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7649" y="3161487"/>
            <a:ext cx="3549923" cy="659837"/>
          </a:xfrm>
          <a:prstGeom prst="rect">
            <a:avLst/>
          </a:prstGeom>
        </p:spPr>
      </p:pic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3895236F-C885-5E38-9550-7E3503633843}"/>
              </a:ext>
            </a:extLst>
          </p:cNvPr>
          <p:cNvSpPr txBox="1"/>
          <p:nvPr/>
        </p:nvSpPr>
        <p:spPr>
          <a:xfrm>
            <a:off x="8362133" y="5130960"/>
            <a:ext cx="35349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e</a:t>
            </a:r>
            <a:r>
              <a:rPr lang="it-IT" sz="1600" baseline="-25000" dirty="0"/>
              <a:t>0 </a:t>
            </a:r>
            <a:r>
              <a:rPr lang="it-IT" sz="1600" baseline="30000" dirty="0">
                <a:sym typeface="Wingdings" panose="05000000000000000000" pitchFamily="2" charset="2"/>
              </a:rPr>
              <a:t>1</a:t>
            </a:r>
            <a:r>
              <a:rPr lang="it-IT" sz="1600" dirty="0"/>
              <a:t> </a:t>
            </a:r>
            <a:r>
              <a:rPr lang="it-IT" sz="1600" dirty="0">
                <a:sym typeface="Wingdings" panose="05000000000000000000" pitchFamily="2" charset="2"/>
              </a:rPr>
              <a:t> e</a:t>
            </a:r>
            <a:r>
              <a:rPr lang="it-IT" sz="1600" baseline="-25000" dirty="0">
                <a:sym typeface="Wingdings" panose="05000000000000000000" pitchFamily="2" charset="2"/>
              </a:rPr>
              <a:t>2 </a:t>
            </a:r>
            <a:r>
              <a:rPr lang="it-IT" sz="1600" baseline="30000" dirty="0">
                <a:sym typeface="Wingdings" panose="05000000000000000000" pitchFamily="2" charset="2"/>
              </a:rPr>
              <a:t>1</a:t>
            </a:r>
            <a:r>
              <a:rPr lang="it-IT" sz="1600" dirty="0">
                <a:sym typeface="Wingdings" panose="05000000000000000000" pitchFamily="2" charset="2"/>
              </a:rPr>
              <a:t>                   V</a:t>
            </a:r>
            <a:r>
              <a:rPr lang="it-IT" sz="1600" baseline="-25000" dirty="0">
                <a:sym typeface="Wingdings" panose="05000000000000000000" pitchFamily="2" charset="2"/>
              </a:rPr>
              <a:t>2 </a:t>
            </a:r>
            <a:r>
              <a:rPr lang="it-IT" sz="1600" dirty="0">
                <a:sym typeface="Wingdings" panose="05000000000000000000" pitchFamily="2" charset="2"/>
              </a:rPr>
              <a:t>[1, 0] = 1 </a:t>
            </a:r>
            <a:r>
              <a:rPr lang="it-IT" sz="1600" dirty="0">
                <a:sym typeface="Symbol" panose="05050102010706020507" pitchFamily="18" charset="2"/>
              </a:rPr>
              <a:t></a:t>
            </a:r>
            <a:r>
              <a:rPr lang="it-IT" sz="1600" dirty="0">
                <a:sym typeface="Wingdings" panose="05000000000000000000" pitchFamily="2" charset="2"/>
              </a:rPr>
              <a:t> 1</a:t>
            </a:r>
          </a:p>
          <a:p>
            <a:r>
              <a:rPr lang="it-IT" sz="1600" dirty="0">
                <a:sym typeface="Wingdings" panose="05000000000000000000" pitchFamily="2" charset="2"/>
              </a:rPr>
              <a:t>e</a:t>
            </a:r>
            <a:r>
              <a:rPr lang="it-IT" sz="1600" baseline="-25000" dirty="0">
                <a:sym typeface="Wingdings" panose="05000000000000000000" pitchFamily="2" charset="2"/>
              </a:rPr>
              <a:t>1 </a:t>
            </a:r>
            <a:r>
              <a:rPr lang="it-IT" sz="1600" baseline="30000" dirty="0">
                <a:sym typeface="Wingdings" panose="05000000000000000000" pitchFamily="2" charset="2"/>
              </a:rPr>
              <a:t>2</a:t>
            </a:r>
            <a:r>
              <a:rPr lang="it-IT" sz="1600" dirty="0">
                <a:sym typeface="Wingdings" panose="05000000000000000000" pitchFamily="2" charset="2"/>
              </a:rPr>
              <a:t>  e</a:t>
            </a:r>
            <a:r>
              <a:rPr lang="it-IT" sz="1600" baseline="-25000" dirty="0">
                <a:sym typeface="Wingdings" panose="05000000000000000000" pitchFamily="2" charset="2"/>
              </a:rPr>
              <a:t>2 </a:t>
            </a:r>
            <a:r>
              <a:rPr lang="it-IT" sz="1600" baseline="30000" dirty="0">
                <a:sym typeface="Wingdings" panose="05000000000000000000" pitchFamily="2" charset="2"/>
              </a:rPr>
              <a:t>1                             </a:t>
            </a:r>
            <a:r>
              <a:rPr lang="it-IT" sz="1600" dirty="0">
                <a:sym typeface="Wingdings" panose="05000000000000000000" pitchFamily="2" charset="2"/>
              </a:rPr>
              <a:t>V</a:t>
            </a:r>
            <a:r>
              <a:rPr lang="it-IT" sz="1600" baseline="-25000" dirty="0">
                <a:sym typeface="Wingdings" panose="05000000000000000000" pitchFamily="2" charset="2"/>
              </a:rPr>
              <a:t>2 </a:t>
            </a:r>
            <a:r>
              <a:rPr lang="it-IT" sz="1600" dirty="0">
                <a:sym typeface="Wingdings" panose="05000000000000000000" pitchFamily="2" charset="2"/>
              </a:rPr>
              <a:t>[1, 1] = 0 </a:t>
            </a:r>
            <a:r>
              <a:rPr lang="it-IT" sz="1600" dirty="0">
                <a:sym typeface="Symbol" panose="05050102010706020507" pitchFamily="18" charset="2"/>
              </a:rPr>
              <a:t></a:t>
            </a:r>
            <a:r>
              <a:rPr lang="it-IT" sz="1600" dirty="0">
                <a:sym typeface="Wingdings" panose="05000000000000000000" pitchFamily="2" charset="2"/>
              </a:rPr>
              <a:t> 2 </a:t>
            </a:r>
          </a:p>
          <a:p>
            <a:endParaRPr lang="it-IT" sz="1600" dirty="0">
              <a:sym typeface="Wingdings" panose="05000000000000000000" pitchFamily="2" charset="2"/>
            </a:endParaRPr>
          </a:p>
          <a:p>
            <a:endParaRPr lang="it-IT" sz="1600" dirty="0">
              <a:sym typeface="Wingdings" panose="05000000000000000000" pitchFamily="2" charset="2"/>
            </a:endParaRPr>
          </a:p>
          <a:p>
            <a:endParaRPr lang="it-IT" dirty="0">
              <a:sym typeface="Wingdings" panose="05000000000000000000" pitchFamily="2" charset="2"/>
            </a:endParaRPr>
          </a:p>
        </p:txBody>
      </p: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748CE38E-3987-EA8B-26F4-5BD395D59946}"/>
              </a:ext>
            </a:extLst>
          </p:cNvPr>
          <p:cNvCxnSpPr>
            <a:cxnSpLocks/>
          </p:cNvCxnSpPr>
          <p:nvPr/>
        </p:nvCxnSpPr>
        <p:spPr>
          <a:xfrm>
            <a:off x="11597572" y="3171319"/>
            <a:ext cx="0" cy="6480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C5933A68-01EC-BC73-4A05-E3A5806E557A}"/>
              </a:ext>
            </a:extLst>
          </p:cNvPr>
          <p:cNvCxnSpPr>
            <a:cxnSpLocks/>
          </p:cNvCxnSpPr>
          <p:nvPr/>
        </p:nvCxnSpPr>
        <p:spPr>
          <a:xfrm>
            <a:off x="11585960" y="4047138"/>
            <a:ext cx="1780" cy="85800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Parentesi graffa chiusa 47">
            <a:extLst>
              <a:ext uri="{FF2B5EF4-FFF2-40B4-BE49-F238E27FC236}">
                <a16:creationId xmlns:a16="http://schemas.microsoft.com/office/drawing/2014/main" id="{3ACAF942-B29C-98F6-43E2-A14467287AFD}"/>
              </a:ext>
            </a:extLst>
          </p:cNvPr>
          <p:cNvSpPr/>
          <p:nvPr/>
        </p:nvSpPr>
        <p:spPr>
          <a:xfrm>
            <a:off x="7621814" y="1809135"/>
            <a:ext cx="319091" cy="3837854"/>
          </a:xfrm>
          <a:prstGeom prst="rightBrace">
            <a:avLst>
              <a:gd name="adj1" fmla="val 126770"/>
              <a:gd name="adj2" fmla="val 5281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122088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133C2A-A702-7BB0-01BC-F9DB2D6A4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29000"/>
            <a:ext cx="6278880" cy="1838960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0B76A0"/>
                </a:solidFill>
                <a:latin typeface="Berlin Sans FB Demi" panose="020E0802020502020306" pitchFamily="34" charset="0"/>
              </a:rPr>
              <a:t>THANKS FOR YOUR ATTENTION! </a:t>
            </a:r>
            <a:br>
              <a:rPr lang="it-IT" dirty="0">
                <a:solidFill>
                  <a:srgbClr val="0B76A0"/>
                </a:solidFill>
                <a:latin typeface="Berlin Sans FB Demi" panose="020E0802020502020306" pitchFamily="34" charset="0"/>
              </a:rPr>
            </a:br>
            <a:endParaRPr lang="it-IT" dirty="0">
              <a:solidFill>
                <a:srgbClr val="0B76A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8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1621</TotalTime>
  <Words>418</Words>
  <Application>Microsoft Office PowerPoint</Application>
  <PresentationFormat>Widescreen</PresentationFormat>
  <Paragraphs>81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Berlin Sans FB Demi</vt:lpstr>
      <vt:lpstr>Symbol</vt:lpstr>
      <vt:lpstr>Wingdings</vt:lpstr>
      <vt:lpstr>Tema di Office</vt:lpstr>
      <vt:lpstr>Detecting Causality in the Presence of Byzantine Processes:  The Synchronous Systems Case</vt:lpstr>
      <vt:lpstr>INTRODUCTION</vt:lpstr>
      <vt:lpstr>TECHNOLOGIES</vt:lpstr>
      <vt:lpstr>SYSTEM ARCHITECTURE</vt:lpstr>
      <vt:lpstr>IMPLEMENTATION </vt:lpstr>
      <vt:lpstr>EVALUATION ANALYSIS</vt:lpstr>
      <vt:lpstr>ARCHITECTURE LIMITATION</vt:lpstr>
      <vt:lpstr>CONCLUSION</vt:lpstr>
      <vt:lpstr>THANKS FOR YOUR ATTENTION!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Daniele Valentini</dc:creator>
  <cp:lastModifiedBy>Daniele Valentini</cp:lastModifiedBy>
  <cp:revision>6</cp:revision>
  <dcterms:created xsi:type="dcterms:W3CDTF">2024-09-13T19:33:38Z</dcterms:created>
  <dcterms:modified xsi:type="dcterms:W3CDTF">2024-09-15T21:22:20Z</dcterms:modified>
</cp:coreProperties>
</file>