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7" r:id="rId4"/>
    <p:sldId id="258" r:id="rId5"/>
    <p:sldId id="259" r:id="rId6"/>
    <p:sldId id="261" r:id="rId7"/>
    <p:sldId id="262" r:id="rId8"/>
    <p:sldId id="284" r:id="rId9"/>
    <p:sldId id="286" r:id="rId10"/>
    <p:sldId id="263" r:id="rId11"/>
    <p:sldId id="265" r:id="rId12"/>
    <p:sldId id="266" r:id="rId13"/>
    <p:sldId id="283" r:id="rId14"/>
    <p:sldId id="269" r:id="rId15"/>
    <p:sldId id="288" r:id="rId1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84" autoAdjust="0"/>
  </p:normalViewPr>
  <p:slideViewPr>
    <p:cSldViewPr>
      <p:cViewPr varScale="1">
        <p:scale>
          <a:sx n="132" d="100"/>
          <a:sy n="132" d="100"/>
        </p:scale>
        <p:origin x="5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3149" cy="465462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298" y="1"/>
            <a:ext cx="2973149" cy="465462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pPr>
              <a:defRPr/>
            </a:pPr>
            <a:fld id="{7884EE58-9387-4A14-8353-06EEFDD7DBBA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334"/>
            <a:ext cx="2973149" cy="465462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298" y="8829334"/>
            <a:ext cx="2973149" cy="465462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pPr>
              <a:defRPr/>
            </a:pPr>
            <a:fld id="{1B3A4ADB-DDBD-4F76-A418-BCCD9B4DA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200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3149" cy="4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3" tIns="46582" rIns="93163" bIns="4658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298" y="1"/>
            <a:ext cx="2973149" cy="4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3" tIns="46582" rIns="93163" bIns="4658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111" y="4417075"/>
            <a:ext cx="5485778" cy="41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3" tIns="46582" rIns="93163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334"/>
            <a:ext cx="2973149" cy="4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3" tIns="46582" rIns="93163" bIns="4658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298" y="8829334"/>
            <a:ext cx="2973149" cy="4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3" tIns="46582" rIns="93163" bIns="4658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9E03900-81BA-482D-8071-CC2CF66C8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32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3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9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2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5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7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0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6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9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9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0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4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1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263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21247A3-B2A0-4D63-8710-0FB734491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D5FB2-631F-4914-B0CA-E9E85BA5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8A4F2-82FE-42B3-8A5F-B4C4469A7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F76F5-FF49-4897-982E-10B58EDD1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9D4CE-F09B-4E01-9386-D5D51AB41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9FF78-C3D5-4E8E-A98D-A45AE0243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15FD-0831-4585-BDF6-1C8145B01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3775C-DE4C-4206-8133-F86287420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D9616-4707-46C3-878B-EC9247D27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51929-EB37-433C-BF52-EC774C1F1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4B4D4-585F-4E89-B55D-91C47AF49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9C730B3-9F8E-47A4-A54F-B50E5ACFD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Review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8001000" cy="1752600"/>
          </a:xfrm>
        </p:spPr>
        <p:txBody>
          <a:bodyPr/>
          <a:lstStyle/>
          <a:p>
            <a:pPr eaLnBrk="1" hangingPunct="1"/>
            <a:r>
              <a:rPr lang="en-US"/>
              <a:t>CSci 474: Operating Systems Concepts</a:t>
            </a:r>
          </a:p>
          <a:p>
            <a:pPr eaLnBrk="1" hangingPunct="1"/>
            <a:r>
              <a:rPr lang="en-US"/>
              <a:t>Instructor: Dr. Jun Kong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Chapter 3. Process Description and Control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772400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800" dirty="0"/>
              <a:t>1. Process</a:t>
            </a:r>
          </a:p>
          <a:p>
            <a:pPr marL="990600" lvl="1" indent="-533400"/>
            <a:r>
              <a:rPr lang="en-US" sz="2400" dirty="0"/>
              <a:t>Definition</a:t>
            </a:r>
          </a:p>
          <a:p>
            <a:pPr marL="990600" lvl="1" indent="-533400"/>
            <a:r>
              <a:rPr lang="en-US" sz="2400" dirty="0"/>
              <a:t>PCB: process identification, processor state information, process control information</a:t>
            </a:r>
          </a:p>
          <a:p>
            <a:pPr marL="990600" lvl="1" indent="-533400"/>
            <a:r>
              <a:rPr lang="en-US" sz="2400" dirty="0"/>
              <a:t>Process image</a:t>
            </a:r>
          </a:p>
          <a:p>
            <a:pPr marL="990600" lvl="1" indent="-533400"/>
            <a:r>
              <a:rPr lang="en-US" sz="2400" dirty="0"/>
              <a:t>Trace the execution of processes </a:t>
            </a:r>
          </a:p>
          <a:p>
            <a:pPr marL="990600" lvl="1" indent="-533400"/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Chapter 3. Process Description and Control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9200" y="2438400"/>
          <a:ext cx="69405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4" imgW="6973273" imgH="4133333" progId="Paint.Picture">
                  <p:embed/>
                </p:oleObj>
              </mc:Choice>
              <mc:Fallback>
                <p:oleObj name="Bitmap Image" r:id="rId4" imgW="6973273" imgH="4133333" progId="Paint.Picture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94055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905000"/>
            <a:ext cx="71628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2. Seven state process model</a:t>
            </a:r>
          </a:p>
          <a:p>
            <a:pPr eaLnBrk="1" hangingPunct="1"/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Chapter 3. Process Description and Control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86800" cy="4611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3. Mode of execution</a:t>
            </a:r>
          </a:p>
          <a:p>
            <a:pPr lvl="1"/>
            <a:r>
              <a:rPr lang="en-US" dirty="0"/>
              <a:t>Kernel mode: privileged mode having complete control of system</a:t>
            </a:r>
          </a:p>
          <a:p>
            <a:pPr lvl="1"/>
            <a:r>
              <a:rPr lang="en-US" dirty="0"/>
              <a:t>User mode: running user programs</a:t>
            </a:r>
          </a:p>
          <a:p>
            <a:pPr lvl="1"/>
            <a:r>
              <a:rPr lang="en-US" dirty="0"/>
              <a:t>Mode switch</a:t>
            </a:r>
          </a:p>
          <a:p>
            <a:pPr lvl="2" eaLnBrk="1" hangingPunct="1"/>
            <a:r>
              <a:rPr lang="en-US" dirty="0"/>
              <a:t>Switch from process to interrupt handler</a:t>
            </a:r>
          </a:p>
          <a:p>
            <a:pPr lvl="2" eaLnBrk="1" hangingPunct="1"/>
            <a:r>
              <a:rPr lang="en-US" dirty="0"/>
              <a:t>Typically, the PSW has a mode bit to indicate the current mode.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3. Process Description and Control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4. Process Switch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Save context of processor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Update PCB for process to non-running state.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Move PCB of process to an appropriate queue for the state.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Select another process to run (runs scheduler routine)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Update the PCB of the selected process to the running state.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Update memory-management data structures.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Restore state of newly selected process.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Chapter 3. Process Description and Control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2296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5. Three relations between the kernel and process</a:t>
            </a:r>
          </a:p>
          <a:p>
            <a:pPr lvl="1"/>
            <a:r>
              <a:rPr lang="en-US" dirty="0" err="1"/>
              <a:t>Nonprocess</a:t>
            </a:r>
            <a:r>
              <a:rPr lang="en-US" dirty="0"/>
              <a:t> Kernel</a:t>
            </a:r>
          </a:p>
          <a:p>
            <a:pPr lvl="1"/>
            <a:r>
              <a:rPr lang="en-US" dirty="0"/>
              <a:t>Execution within User Processes</a:t>
            </a:r>
          </a:p>
          <a:p>
            <a:pPr lvl="1"/>
            <a:r>
              <a:rPr lang="en-US" dirty="0"/>
              <a:t>Process-Based 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8049-07DE-4E9C-9AD3-D863A20D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F362-84F8-4185-A3F1-AA109414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fork/pipe </a:t>
            </a:r>
            <a:r>
              <a:rPr lang="en-US" dirty="0"/>
              <a:t>to write pseudocode</a:t>
            </a:r>
          </a:p>
          <a:p>
            <a:r>
              <a:rPr lang="en-US" dirty="0"/>
              <a:t>Identify the errors in pseudocode</a:t>
            </a:r>
          </a:p>
        </p:txBody>
      </p:sp>
    </p:spTree>
    <p:extLst>
      <p:ext uri="{BB962C8B-B14F-4D97-AF65-F5344CB8AC3E}">
        <p14:creationId xmlns:p14="http://schemas.microsoft.com/office/powerpoint/2010/main" val="97192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1. Computer System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153400" cy="4459287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2800" dirty="0"/>
              <a:t>1. Registers</a:t>
            </a:r>
          </a:p>
          <a:p>
            <a:pPr lvl="1" indent="-342900" eaLnBrk="1" hangingPunct="1">
              <a:defRPr/>
            </a:pPr>
            <a:r>
              <a:rPr lang="en-US" sz="2000" dirty="0"/>
              <a:t>User-visible registers</a:t>
            </a:r>
          </a:p>
          <a:p>
            <a:pPr lvl="1" indent="-342900" eaLnBrk="1" hangingPunct="1">
              <a:defRPr/>
            </a:pPr>
            <a:r>
              <a:rPr lang="en-US" sz="2000" dirty="0"/>
              <a:t>Control and status registers (program counter, instruction register, program status word)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2400" dirty="0"/>
              <a:t>2. Instruction cycle: the processing of a single instruction, involving fetch cycle and execute cycle.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The processor fetches the instruction from memory into IR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The instruction in the IR is decoded to determine what the processor should do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After each fetch, the PC is normally incremented so that it is ready to fetch the next instruction.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600"/>
              <a:t>Example of Program Execution</a:t>
            </a:r>
          </a:p>
        </p:txBody>
      </p:sp>
      <p:pic>
        <p:nvPicPr>
          <p:cNvPr id="33795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143000"/>
            <a:ext cx="4811713" cy="5715000"/>
          </a:xfrm>
          <a:noFill/>
        </p:spPr>
      </p:pic>
      <p:sp>
        <p:nvSpPr>
          <p:cNvPr id="33797" name="Rectangle 12"/>
          <p:cNvSpPr>
            <a:spLocks noChangeArrowheads="1"/>
          </p:cNvSpPr>
          <p:nvPr/>
        </p:nvSpPr>
        <p:spPr bwMode="auto">
          <a:xfrm>
            <a:off x="4572000" y="9906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b="1"/>
              <a:t>Fetch stage</a:t>
            </a:r>
          </a:p>
        </p:txBody>
      </p:sp>
      <p:sp>
        <p:nvSpPr>
          <p:cNvPr id="33798" name="Rectangle 13"/>
          <p:cNvSpPr>
            <a:spLocks noChangeArrowheads="1"/>
          </p:cNvSpPr>
          <p:nvPr/>
        </p:nvSpPr>
        <p:spPr bwMode="auto">
          <a:xfrm>
            <a:off x="6477000" y="990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b="1"/>
              <a:t>Execute stage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84150" y="2538413"/>
            <a:ext cx="3876406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kern="0"/>
              <a:t>0x01 = Load AC from Memory</a:t>
            </a:r>
          </a:p>
          <a:p>
            <a:pPr marL="0" indent="0">
              <a:buFontTx/>
              <a:buNone/>
              <a:defRPr/>
            </a:pPr>
            <a:r>
              <a:rPr lang="en-US" sz="2000" kern="0"/>
              <a:t>0x02 = Store AC to Memory</a:t>
            </a:r>
          </a:p>
          <a:p>
            <a:pPr marL="0" indent="0">
              <a:buFontTx/>
              <a:buNone/>
              <a:defRPr/>
            </a:pPr>
            <a:r>
              <a:rPr lang="en-US" sz="2000" kern="0"/>
              <a:t>0x05 = Add to AC from Memory</a:t>
            </a:r>
          </a:p>
          <a:p>
            <a:pPr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0481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1. Computer System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2017713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3. Interrupt</a:t>
            </a:r>
          </a:p>
          <a:p>
            <a:pPr lvl="1"/>
            <a:r>
              <a:rPr lang="en-US" dirty="0"/>
              <a:t>Notifying the processor of an event VERSUS making the processor wait</a:t>
            </a:r>
          </a:p>
          <a:p>
            <a:pPr lvl="1"/>
            <a:r>
              <a:rPr lang="en-US" dirty="0"/>
              <a:t>Multiple interrupts:</a:t>
            </a:r>
          </a:p>
          <a:p>
            <a:pPr lvl="2"/>
            <a:r>
              <a:rPr lang="en-US" dirty="0"/>
              <a:t>Handle interrupts based on arrival time</a:t>
            </a:r>
          </a:p>
          <a:p>
            <a:pPr lvl="2"/>
            <a:r>
              <a:rPr lang="en-US" dirty="0"/>
              <a:t>Interrupt priority</a:t>
            </a:r>
          </a:p>
          <a:p>
            <a:pPr lvl="1"/>
            <a:r>
              <a:rPr lang="en-US" dirty="0"/>
              <a:t>Program execution sequences with and without interrupts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1. Computer System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4. Memory hierarchy</a:t>
            </a:r>
          </a:p>
          <a:p>
            <a:pPr lvl="1"/>
            <a:r>
              <a:rPr lang="en-US" sz="2400"/>
              <a:t>Motivation: great capacity, fast access time and low cost</a:t>
            </a:r>
          </a:p>
          <a:p>
            <a:pPr lvl="1"/>
            <a:r>
              <a:rPr lang="en-US" sz="2400"/>
              <a:t>Locality of reference: program execution of instructions and data occur in cluster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2. Operating System Overview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772400" cy="411480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dirty="0"/>
              <a:t>1. Single batch system: introduce the concept of “monitor”</a:t>
            </a:r>
          </a:p>
          <a:p>
            <a:pPr marL="914400" lvl="1" indent="-514350"/>
            <a:r>
              <a:rPr lang="en-US" sz="2000" dirty="0"/>
              <a:t>Hardware features</a:t>
            </a:r>
          </a:p>
          <a:p>
            <a:pPr lvl="2" eaLnBrk="1" hangingPunct="1"/>
            <a:r>
              <a:rPr lang="en-US" sz="2000" dirty="0"/>
              <a:t>Memory protection: do not overwrite the monitor!</a:t>
            </a:r>
          </a:p>
          <a:p>
            <a:pPr lvl="2" eaLnBrk="1" hangingPunct="1"/>
            <a:r>
              <a:rPr lang="en-US" sz="2000" dirty="0"/>
              <a:t>Timer: prevents a job from monopolizing the system</a:t>
            </a:r>
          </a:p>
          <a:p>
            <a:pPr lvl="2" eaLnBrk="1" hangingPunct="1"/>
            <a:r>
              <a:rPr lang="en-US" sz="2000" dirty="0"/>
              <a:t>Privileged Instructions: only the monitor can do certain things.</a:t>
            </a:r>
          </a:p>
          <a:p>
            <a:pPr lvl="2" eaLnBrk="1" hangingPunct="1"/>
            <a:r>
              <a:rPr lang="en-US" sz="2000" dirty="0"/>
              <a:t>Interrupts:  provides better way to handle transfer of control from the monitor to user programs.</a:t>
            </a:r>
          </a:p>
          <a:p>
            <a:pPr lvl="1" eaLnBrk="1" hangingPunct="1"/>
            <a:r>
              <a:rPr lang="en-US" sz="2000" dirty="0"/>
              <a:t>Calculate the elapsed time, throughput rate and mean response time. 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2. Operating System Overview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2. </a:t>
            </a:r>
            <a:r>
              <a:rPr lang="en-US" dirty="0" err="1"/>
              <a:t>Multiprogrammed</a:t>
            </a:r>
            <a:r>
              <a:rPr lang="en-US" dirty="0"/>
              <a:t> batch systems</a:t>
            </a:r>
          </a:p>
          <a:p>
            <a:pPr lvl="1"/>
            <a:r>
              <a:rPr lang="en-US" dirty="0"/>
              <a:t>Calculate the elapsed time, throughput rate and mean response time.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3. Time-sharing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Processor’s time is split among the set of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Multiple users simultaneously access the system terminals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Chapter 2. Operating System Overview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4. Symmetric multiprocessing</a:t>
            </a:r>
          </a:p>
          <a:p>
            <a:pPr lvl="1" eaLnBrk="1" hangingPunct="1"/>
            <a:r>
              <a:rPr lang="en-US" dirty="0"/>
              <a:t>Multiple processors</a:t>
            </a:r>
          </a:p>
          <a:p>
            <a:pPr lvl="1" eaLnBrk="1" hangingPunct="1"/>
            <a:r>
              <a:rPr lang="en-US" dirty="0"/>
              <a:t>There processors share the same main memory and I/O facilities</a:t>
            </a:r>
          </a:p>
          <a:p>
            <a:pPr lvl="1" eaLnBrk="1" hangingPunct="1"/>
            <a:r>
              <a:rPr lang="en-US" dirty="0"/>
              <a:t>All processors can perform the same functions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2. Operating System Overview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2"/>
            <a:ext cx="8345488" cy="45354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5. Microkernel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Small operating system core and contains only essential core operating systems functions.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6. Distributed 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Provide the illusion of a single main memory and single secondary memory space for a cluster of separate computers</a:t>
            </a:r>
          </a:p>
        </p:txBody>
      </p:sp>
    </p:spTree>
    <p:extLst>
      <p:ext uri="{BB962C8B-B14F-4D97-AF65-F5344CB8AC3E}">
        <p14:creationId xmlns:p14="http://schemas.microsoft.com/office/powerpoint/2010/main" val="25589216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595</Words>
  <Application>Microsoft Office PowerPoint</Application>
  <PresentationFormat>On-screen Show (4:3)</PresentationFormat>
  <Paragraphs>84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Tahoma</vt:lpstr>
      <vt:lpstr>Wingdings</vt:lpstr>
      <vt:lpstr>Blends</vt:lpstr>
      <vt:lpstr>Bitmap Image</vt:lpstr>
      <vt:lpstr>Review 1</vt:lpstr>
      <vt:lpstr>Chapter 1. Computer System</vt:lpstr>
      <vt:lpstr>Example of Program Execution</vt:lpstr>
      <vt:lpstr>Chapter 1. Computer System</vt:lpstr>
      <vt:lpstr>Chapter 1. Computer System</vt:lpstr>
      <vt:lpstr>Chapter 2. Operating System Overview</vt:lpstr>
      <vt:lpstr>Chapter 2. Operating System Overview</vt:lpstr>
      <vt:lpstr>Chapter 2. Operating System Overview</vt:lpstr>
      <vt:lpstr>Chapter 2. Operating System Overview</vt:lpstr>
      <vt:lpstr>Chapter 3. Process Description and Control</vt:lpstr>
      <vt:lpstr>Chapter 3. Process Description and Control</vt:lpstr>
      <vt:lpstr>Chapter 3. Process Description and Control</vt:lpstr>
      <vt:lpstr>Chapter 3. Process Description and Control</vt:lpstr>
      <vt:lpstr>Chapter 3. Process Description and Control</vt:lpstr>
      <vt:lpstr>Fork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Kong</dc:creator>
  <cp:lastModifiedBy>Kong, Jun</cp:lastModifiedBy>
  <cp:revision>103</cp:revision>
  <cp:lastPrinted>2018-09-26T17:04:43Z</cp:lastPrinted>
  <dcterms:created xsi:type="dcterms:W3CDTF">1601-01-01T00:00:00Z</dcterms:created>
  <dcterms:modified xsi:type="dcterms:W3CDTF">2023-09-28T15:39:38Z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