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60" r:id="rId3"/>
    <p:sldId id="295" r:id="rId4"/>
    <p:sldId id="298" r:id="rId5"/>
    <p:sldId id="296" r:id="rId6"/>
    <p:sldId id="299" r:id="rId7"/>
    <p:sldId id="300" r:id="rId8"/>
    <p:sldId id="301" r:id="rId9"/>
    <p:sldId id="302" r:id="rId10"/>
    <p:sldId id="303" r:id="rId11"/>
    <p:sldId id="29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DCA15-76A7-4415-B210-C3B03E2CFBF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19282-56A6-4EE0-BA14-95BAAF57B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6E82-8F31-4C98-B7D2-3255F8C93808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0" y="451948"/>
            <a:ext cx="6521445" cy="118813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524000" y="2369127"/>
            <a:ext cx="9144000" cy="114083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БудьЗащищён!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524000" y="3429000"/>
            <a:ext cx="9144000" cy="1140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</a:rPr>
              <a:t>Основы кибербезопасности в Интернете для старшего поколения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-318655" y="5546145"/>
            <a:ext cx="5929745" cy="1140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</a:rPr>
              <a:t>Команда «КЗИ ОМГТУ»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8134405" y="475599"/>
            <a:ext cx="3863632" cy="1140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</a:rPr>
              <a:t>Омск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22-24 июня 2019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471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КОМАНДА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10</a:t>
            </a:fld>
            <a:endParaRPr lang="ru-RU" b="1" dirty="0">
              <a:solidFill>
                <a:srgbClr val="FF00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1210439" y="1581846"/>
            <a:ext cx="848134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Команда проекта состоит из экспертов по информационной безопасности, преподавателей и аспирантов кафедры «Комплексная защита информации»  Омского Политеха</a:t>
            </a:r>
            <a:endParaRPr lang="en-US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Евгений Трапезников – </a:t>
            </a:r>
            <a:r>
              <a:rPr lang="en-US" sz="2200" dirty="0" smtClean="0">
                <a:solidFill>
                  <a:srgbClr val="0100FE"/>
                </a:solidFill>
              </a:rPr>
              <a:t>backend</a:t>
            </a:r>
            <a:endParaRPr lang="ru-RU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Егор Литвинов – </a:t>
            </a:r>
            <a:r>
              <a:rPr lang="en-US" sz="2200" dirty="0" smtClean="0">
                <a:solidFill>
                  <a:srgbClr val="0100FE"/>
                </a:solidFill>
              </a:rPr>
              <a:t>backend</a:t>
            </a:r>
            <a:endParaRPr lang="ru-RU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Константин Черепанов – </a:t>
            </a:r>
            <a:r>
              <a:rPr lang="en-US" sz="2200" dirty="0" smtClean="0">
                <a:solidFill>
                  <a:srgbClr val="0100FE"/>
                </a:solidFill>
              </a:rPr>
              <a:t>frontend, design</a:t>
            </a:r>
            <a:endParaRPr lang="ru-RU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Михаил Семиколенов – </a:t>
            </a:r>
            <a:r>
              <a:rPr lang="en-US" sz="2200" dirty="0" smtClean="0">
                <a:solidFill>
                  <a:srgbClr val="0100FE"/>
                </a:solidFill>
              </a:rPr>
              <a:t>frontend</a:t>
            </a:r>
            <a:r>
              <a:rPr lang="ru-RU" sz="2200" dirty="0" smtClean="0">
                <a:solidFill>
                  <a:srgbClr val="0100FE"/>
                </a:solidFill>
              </a:rPr>
              <a:t>, бизнес-модель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1866826" y="1379741"/>
            <a:ext cx="8205429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Многие представители старшего </a:t>
            </a:r>
            <a:r>
              <a:rPr lang="ru-RU" sz="2200" dirty="0" smtClean="0">
                <a:solidFill>
                  <a:srgbClr val="0100FE"/>
                </a:solidFill>
              </a:rPr>
              <a:t>поколения не </a:t>
            </a:r>
            <a:r>
              <a:rPr lang="ru-RU" sz="2200" dirty="0">
                <a:solidFill>
                  <a:srgbClr val="0100FE"/>
                </a:solidFill>
              </a:rPr>
              <a:t>могут полноценно пользоваться цифровыми </a:t>
            </a:r>
            <a:r>
              <a:rPr lang="ru-RU" sz="2200" dirty="0" smtClean="0">
                <a:solidFill>
                  <a:srgbClr val="0100FE"/>
                </a:solidFill>
              </a:rPr>
              <a:t>услугами: сайтом «</a:t>
            </a:r>
            <a:r>
              <a:rPr lang="ru-RU" sz="2200" dirty="0" err="1" smtClean="0">
                <a:solidFill>
                  <a:srgbClr val="0100FE"/>
                </a:solidFill>
              </a:rPr>
              <a:t>Госуслуг</a:t>
            </a:r>
            <a:r>
              <a:rPr lang="ru-RU" sz="2200" dirty="0" smtClean="0">
                <a:solidFill>
                  <a:srgbClr val="0100FE"/>
                </a:solidFill>
              </a:rPr>
              <a:t>», </a:t>
            </a:r>
            <a:r>
              <a:rPr lang="ru-RU" sz="2200" dirty="0">
                <a:solidFill>
                  <a:srgbClr val="0100FE"/>
                </a:solidFill>
              </a:rPr>
              <a:t>онлайн </a:t>
            </a:r>
            <a:r>
              <a:rPr lang="ru-RU" sz="2200" dirty="0" smtClean="0">
                <a:solidFill>
                  <a:srgbClr val="0100FE"/>
                </a:solidFill>
              </a:rPr>
              <a:t>платежами, онлайн передачей </a:t>
            </a:r>
            <a:r>
              <a:rPr lang="ru-RU" sz="2200" dirty="0">
                <a:solidFill>
                  <a:srgbClr val="0100FE"/>
                </a:solidFill>
              </a:rPr>
              <a:t>показаний счётчиков </a:t>
            </a:r>
            <a:r>
              <a:rPr lang="ru-RU" sz="2200" dirty="0" smtClean="0">
                <a:solidFill>
                  <a:srgbClr val="0100FE"/>
                </a:solidFill>
              </a:rPr>
              <a:t>ЖКХ, </a:t>
            </a:r>
            <a:r>
              <a:rPr lang="ru-RU" sz="2200" dirty="0">
                <a:solidFill>
                  <a:srgbClr val="0100FE"/>
                </a:solidFill>
              </a:rPr>
              <a:t>потому что </a:t>
            </a:r>
            <a:r>
              <a:rPr lang="ru-RU" sz="2200" dirty="0" smtClean="0">
                <a:solidFill>
                  <a:srgbClr val="0100FE"/>
                </a:solidFill>
              </a:rPr>
              <a:t>не </a:t>
            </a:r>
            <a:r>
              <a:rPr lang="ru-RU" sz="2200" dirty="0">
                <a:solidFill>
                  <a:srgbClr val="0100FE"/>
                </a:solidFill>
              </a:rPr>
              <a:t>уверены в </a:t>
            </a:r>
            <a:r>
              <a:rPr lang="ru-RU" sz="2200" dirty="0" smtClean="0">
                <a:solidFill>
                  <a:srgbClr val="0100FE"/>
                </a:solidFill>
              </a:rPr>
              <a:t>надежности этих сервисов и своей безопасности при их использовании.</a:t>
            </a: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pic>
        <p:nvPicPr>
          <p:cNvPr id="1026" name="Picture 2" descr="ÐÐ°ÑÑÐ¸Ð½ÐºÐ¸ Ð¿Ð¾ Ð·Ð°Ð¿ÑÐ¾ÑÑ Ð³Ð¾ÑÑÑÐ»ÑÐ³Ð¸ Ð»Ð¾Ð³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69" y="3878042"/>
            <a:ext cx="1758771" cy="17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ÑÐ±ÐµÑÐ±Ð°Ð½Ðº Ð¾Ð½Ð»Ð°Ð¹Ð½ Ð»Ð¾Ð³Ð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27" y="4286847"/>
            <a:ext cx="3719581" cy="10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masterc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40" y="4122262"/>
            <a:ext cx="2262415" cy="13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2</a:t>
            </a:fld>
            <a:endParaRPr lang="ru-RU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3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РЕШЕНИЕ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2038994" y="2344240"/>
            <a:ext cx="758558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Коробочное решение для банков и корпораций, образовательная и тестирующая система, освещающая ключевые темы кибербезопасности.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0100FE"/>
                </a:solidFill>
              </a:rPr>
              <a:t>Работа с паролями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0100FE"/>
                </a:solidFill>
              </a:rPr>
              <a:t>Работа с личными данными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0100FE"/>
                </a:solidFill>
              </a:rPr>
              <a:t>Использование банковских карт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0100FE"/>
                </a:solidFill>
              </a:rPr>
              <a:t>Противодействие социальной инженерии</a:t>
            </a: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3</a:t>
            </a:fld>
            <a:endParaRPr lang="ru-RU" b="1" dirty="0">
              <a:solidFill>
                <a:srgbClr val="FF0066"/>
              </a:solidFill>
            </a:endParaRPr>
          </a:p>
        </p:txBody>
      </p:sp>
      <p:pic>
        <p:nvPicPr>
          <p:cNvPr id="9217" name="Picture 1" descr="E:\GitHub\CyberSecTrainer\site\themes\bootstrap\assets\images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46" y="1420063"/>
            <a:ext cx="1368136" cy="13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3491347" y="1711716"/>
            <a:ext cx="3948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ru-RU" sz="2400" dirty="0" smtClean="0">
                <a:solidFill>
                  <a:srgbClr val="0100FE"/>
                </a:solidFill>
              </a:rPr>
              <a:t>Образовательный сервис</a:t>
            </a:r>
          </a:p>
          <a:p>
            <a:pPr algn="just">
              <a:lnSpc>
                <a:spcPts val="2700"/>
              </a:lnSpc>
            </a:pPr>
            <a:r>
              <a:rPr lang="ru-RU" sz="2400" dirty="0" smtClean="0">
                <a:solidFill>
                  <a:srgbClr val="0100FE"/>
                </a:solidFill>
              </a:rPr>
              <a:t>«БудьЗащищён!»</a:t>
            </a:r>
            <a:endParaRPr lang="ru-RU" sz="2400" dirty="0">
              <a:solidFill>
                <a:srgbClr val="01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КАК ОНО РАБОТАЕТ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4</a:t>
            </a:fld>
            <a:endParaRPr lang="ru-RU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6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АНАЛОГИ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1866827" y="1379741"/>
            <a:ext cx="92029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400" dirty="0" smtClean="0">
                <a:solidFill>
                  <a:srgbClr val="0100FE"/>
                </a:solidFill>
              </a:rPr>
              <a:t>Корпоративные курсы по промбезопасности и охране труда, коробочные и </a:t>
            </a:r>
            <a:r>
              <a:rPr lang="en-US" sz="2400" dirty="0" smtClean="0">
                <a:solidFill>
                  <a:srgbClr val="0100FE"/>
                </a:solidFill>
              </a:rPr>
              <a:t>SaaS </a:t>
            </a:r>
            <a:r>
              <a:rPr lang="ru-RU" sz="2400" dirty="0" smtClean="0">
                <a:solidFill>
                  <a:srgbClr val="0100FE"/>
                </a:solidFill>
              </a:rPr>
              <a:t>решения</a:t>
            </a:r>
          </a:p>
          <a:p>
            <a:pPr>
              <a:lnSpc>
                <a:spcPts val="2700"/>
              </a:lnSpc>
            </a:pPr>
            <a:endParaRPr lang="ru-RU" sz="24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100FE"/>
                </a:solidFill>
              </a:rPr>
              <a:t>АСУПБ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100FE"/>
                </a:solidFill>
              </a:rPr>
              <a:t> 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100FE"/>
                </a:solidFill>
              </a:rPr>
              <a:t> </a:t>
            </a:r>
            <a:endParaRPr lang="ru-RU" sz="2800" dirty="0" smtClean="0"/>
          </a:p>
          <a:p>
            <a:pPr>
              <a:lnSpc>
                <a:spcPts val="2700"/>
              </a:lnSpc>
            </a:pPr>
            <a:endParaRPr lang="ru-RU" sz="24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400" dirty="0" smtClean="0">
                <a:solidFill>
                  <a:srgbClr val="0100FE"/>
                </a:solidFill>
              </a:rPr>
              <a:t>Проводятся различные оффлайн-мероприятия по обучению старшего поколения цифровой грамотности на базе ВУЗов, библиотек, гос. учреждений</a:t>
            </a:r>
            <a:endParaRPr lang="ru-RU" sz="22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5</a:t>
            </a:fld>
            <a:endParaRPr lang="ru-RU" b="1" dirty="0">
              <a:solidFill>
                <a:srgbClr val="FF0066"/>
              </a:solidFill>
            </a:endParaRPr>
          </a:p>
        </p:txBody>
      </p:sp>
      <p:pic>
        <p:nvPicPr>
          <p:cNvPr id="8194" name="Picture 2" descr="Ð»Ð¾Ð³Ð¾ÑÐ¸Ð¿ ÐÐ»Ð¸Ð¼Ð¿Ð¾ÐºÑ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75" y="3317587"/>
            <a:ext cx="1905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56" y="4075847"/>
            <a:ext cx="1675126" cy="50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6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508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ОБЪЁМ </a:t>
            </a:r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РЫНКА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621091" y="1836941"/>
            <a:ext cx="396593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1 трлн $ всемирный ущерб от компьютерных преступлений за последние годы</a:t>
            </a:r>
          </a:p>
          <a:p>
            <a:pPr>
              <a:lnSpc>
                <a:spcPts val="2700"/>
              </a:lnSpc>
            </a:pPr>
            <a:endParaRPr lang="ru-RU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203 </a:t>
            </a:r>
            <a:r>
              <a:rPr lang="ru-RU" sz="2200" dirty="0">
                <a:solidFill>
                  <a:srgbClr val="0100FE"/>
                </a:solidFill>
              </a:rPr>
              <a:t>млрд рублей </a:t>
            </a:r>
            <a:r>
              <a:rPr lang="ru-RU" sz="2200" dirty="0" smtClean="0">
                <a:solidFill>
                  <a:srgbClr val="0100FE"/>
                </a:solidFill>
              </a:rPr>
              <a:t>ущерб</a:t>
            </a:r>
            <a:r>
              <a:rPr lang="ru-RU" sz="2200" dirty="0">
                <a:solidFill>
                  <a:srgbClr val="0100FE"/>
                </a:solidFill>
              </a:rPr>
              <a:t>, нанесенный экономике России в 2015 году от действий </a:t>
            </a:r>
            <a:r>
              <a:rPr lang="ru-RU" sz="2200" dirty="0" smtClean="0">
                <a:solidFill>
                  <a:srgbClr val="0100FE"/>
                </a:solidFill>
              </a:rPr>
              <a:t>киберпреступников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750 млн </a:t>
            </a:r>
            <a:r>
              <a:rPr lang="ru-RU" sz="2200" dirty="0" smtClean="0">
                <a:solidFill>
                  <a:srgbClr val="0100FE"/>
                </a:solidFill>
              </a:rPr>
              <a:t>рублей мошенники </a:t>
            </a:r>
            <a:r>
              <a:rPr lang="ru-RU" sz="2200" dirty="0">
                <a:solidFill>
                  <a:srgbClr val="0100FE"/>
                </a:solidFill>
              </a:rPr>
              <a:t>похитили с банковских карт россиян в 2017 году</a:t>
            </a:r>
            <a:endParaRPr lang="ru-RU" sz="2200" dirty="0" smtClean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6</a:t>
            </a:fld>
            <a:endParaRPr lang="ru-RU" b="1" dirty="0">
              <a:solidFill>
                <a:srgbClr val="FF0066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67" y="1177636"/>
            <a:ext cx="5562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067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БИЗНЕС-МОДЕЛЬ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845298" y="1258589"/>
            <a:ext cx="9517902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400" dirty="0" smtClean="0">
                <a:solidFill>
                  <a:srgbClr val="0100FE"/>
                </a:solidFill>
              </a:rPr>
              <a:t>Мы предлагаем нашим корпоративным клиентам следующие ВЫГОДЫ:</a:t>
            </a:r>
          </a:p>
          <a:p>
            <a:pPr>
              <a:lnSpc>
                <a:spcPts val="2700"/>
              </a:lnSpc>
            </a:pPr>
            <a:endParaRPr lang="ru-RU" sz="24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100FE"/>
                </a:solidFill>
              </a:rPr>
              <a:t>Снижение риска ущерба от </a:t>
            </a:r>
            <a:r>
              <a:rPr lang="ru-RU" sz="2400" dirty="0" err="1" smtClean="0">
                <a:solidFill>
                  <a:srgbClr val="0100FE"/>
                </a:solidFill>
              </a:rPr>
              <a:t>кибер</a:t>
            </a:r>
            <a:r>
              <a:rPr lang="ru-RU" sz="2400" dirty="0" smtClean="0">
                <a:solidFill>
                  <a:srgbClr val="0100FE"/>
                </a:solidFill>
              </a:rPr>
              <a:t>-преступлений за счёт повышения компьютерной грамотности сотрудников и клиентов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100FE"/>
                </a:solidFill>
              </a:rPr>
              <a:t>Увеличение доходов за счёт вовлечения в использование цифровых услуг тех категорий населения, которые ещё ими не охвачены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7</a:t>
            </a:fld>
            <a:endParaRPr lang="ru-RU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СДЕЛАНО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1210439" y="1525783"/>
            <a:ext cx="9319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Приветственная страница, объясняющая, какую информацию «знает» о пользователе любая веб-страница.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Первые два обучающих модуля, в интерактивном режиме объясняющие зачем нужно создавать сложный пароль, и как решать проблему с его запоминанием.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Набросок бизнес-модели по шаблону </a:t>
            </a:r>
            <a:r>
              <a:rPr lang="en-US" sz="2200" dirty="0" smtClean="0">
                <a:solidFill>
                  <a:srgbClr val="0100FE"/>
                </a:solidFill>
              </a:rPr>
              <a:t>Business Canvas</a:t>
            </a: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Набросок финансовой модели в сервисе Финолог (для экспериментов)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8</a:t>
            </a:fld>
            <a:endParaRPr lang="ru-RU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50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 smtClean="0">
                <a:solidFill>
                  <a:srgbClr val="0100FE"/>
                </a:solidFill>
                <a:latin typeface="Geometria" panose="020B0503020204020204" pitchFamily="34" charset="0"/>
              </a:rPr>
              <a:t>ЧТО ПЛАНИРУЕТСЯ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46B9D-28B6-4DA3-B4D5-1833500325F9}"/>
              </a:ext>
            </a:extLst>
          </p:cNvPr>
          <p:cNvSpPr txBox="1"/>
          <p:nvPr/>
        </p:nvSpPr>
        <p:spPr>
          <a:xfrm>
            <a:off x="1210439" y="1581846"/>
            <a:ext cx="848134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Интерактивный обучающий модуль «Банковские карты», объясняющий, как безопасно платить в Интернете, и какие данные карты можно передавать третьим лицам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Интерактивный обучающий модуль «Социальная инженерия», объясняющий основные уловки мошенников и меры противодействия им.</a:t>
            </a:r>
            <a:endParaRPr lang="en-US" sz="2200" dirty="0" smtClean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Система достижений («ачивок»).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 smtClean="0">
                <a:solidFill>
                  <a:srgbClr val="0100FE"/>
                </a:solidFill>
              </a:rPr>
              <a:t>Поиск индустриального партнёра для пилотного решения.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20945" y="6206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3B8A965-2DEB-482F-882D-FAD5FB196B76}" type="slidenum">
              <a:rPr lang="ru-RU" sz="2800" b="1" smtClean="0">
                <a:solidFill>
                  <a:srgbClr val="FF0066"/>
                </a:solidFill>
              </a:rPr>
              <a:t>9</a:t>
            </a:fld>
            <a:endParaRPr lang="ru-RU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84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370</Words>
  <Application>Microsoft Office PowerPoint</Application>
  <PresentationFormat>Произвольный</PresentationFormat>
  <Paragraphs>84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БудьЗащищён!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ВЛАДИВОСТОК</dc:title>
  <dc:creator>Пользователь Windows</dc:creator>
  <cp:lastModifiedBy>Румата Эсторский</cp:lastModifiedBy>
  <cp:revision>100</cp:revision>
  <dcterms:created xsi:type="dcterms:W3CDTF">2019-06-06T09:36:14Z</dcterms:created>
  <dcterms:modified xsi:type="dcterms:W3CDTF">2019-06-23T08:23:13Z</dcterms:modified>
</cp:coreProperties>
</file>