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7C2"/>
    <a:srgbClr val="BD0D18"/>
    <a:srgbClr val="A70400"/>
    <a:srgbClr val="DA0500"/>
    <a:srgbClr val="A90100"/>
    <a:srgbClr val="AE281D"/>
    <a:srgbClr val="F40F1A"/>
    <a:srgbClr val="996D4A"/>
    <a:srgbClr val="553622"/>
    <a:srgbClr val="2723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5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22.9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24575,'5'0'0,"1"0"-8191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23.6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35.7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 24575,'0'-4'0,"0"-2"-8191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5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6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8.3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18:06:31.5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1 184 24575,'-1'30'0,"2"0"0,1-1 0,1 1 0,2-1 0,1 1 0,1-2 0,1 1 0,15 33 0,-7-21 0,-3 0 0,18 87 0,-30-120 0,0-6 0,-1 0 0,1 0 0,-1 1 0,1-1 0,0 0 0,-1 0 0,1 0 0,0 0 0,1 0 0,-1 0 0,0 0 0,0 0 0,1-1 0,-1 1 0,1 0 0,0-1 0,-1 1 0,1-1 0,0 0 0,0 0 0,3 2 0,-2-2 0,0 0 0,1 0 0,-1-1 0,0 1 0,1-1 0,-1 0 0,1 0 0,-1 0 0,0-1 0,1 1 0,-1-1 0,7-2 0,8-3 0,0-2 0,-1 0 0,0-1 0,17-13 0,-20 14 0,172-126 0,-34 36 0,-20 23 0,-78 42 0,-31 20 0,0-1 0,26-21 0,139-104 0,-50 45 0,-44 56-1365,-89 34-5461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18:06:32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5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6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6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8.3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8.3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22.9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24575,'5'0'0,"1"0"-8191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23.6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35.7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 24575,'0'-4'0,"0"-2"-8191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5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6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8.3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6E3BAC-D13E-4D44-9EFA-38BE1F330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5EE177B-0AAB-40DB-B9BF-42172C8A9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B695E05-00D4-4127-AF1F-CCE0AA3A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9CC9AA2-E6F4-434E-8AC9-857D2D83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FAC452-E51F-412D-91D8-B4061965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7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3330B4-8129-4F45-B2CB-D4934A6B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7D9C2A3-AE90-4056-92B7-19FDB418D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7BF741-7A6A-498A-9556-3130A984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05D00E6-0030-4135-8192-63868132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F24BE5F-9449-443F-A99D-2DA0CFFC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80E42D5-D41A-4565-95F0-0F2E122E5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4792B9F-C6CA-4F7B-8197-5D0B3FB8E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98B696-295E-45A9-866C-26C0382C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362083-BCA4-4888-9AC0-D89BCA9B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C8B807E-616F-4D60-B194-6105F468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9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604A1A-1C40-4FEE-AB21-91B59876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26450C-318C-449E-9A9E-5A9D7A37F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135120-69B8-48CF-A906-E91AE7173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018E9CE-3B3F-41D7-BFD1-969E8115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87342B-C367-4070-8AF9-EF2D11F6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9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588FDE-845A-4610-8AF9-07DB6840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D270A46-6637-4096-A781-E4878BBB3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50BE4C3-E45C-4C91-B5A5-43B978C1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9ADE09E-3CDD-4059-8EF8-4E624606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A47698-E3C9-4D3A-AD1F-A3AE9BE5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2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3A97DB-A020-4307-A386-A48B6568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2A6BC8-EE1F-4B2B-8DC3-277A1C4C6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2E297E2-88C4-4553-9F84-3D454A1A6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B953A92-50F4-4309-A34F-F2266588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4C50AC9-EAF8-4EE3-A394-ED3B7CB1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1CFA33D-0C71-4877-96D9-D6086CCB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C018BF-1C93-42BC-91F5-1D2EE8227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35ACAB-0E2B-460B-BE41-3A8BB5874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9B615D1-2246-4911-A1B2-51A9D11EF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F449402-6BE4-4931-9499-31DC171C6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745C83A-31C6-42C4-AD11-519783B53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D204E8D-3603-403C-B0E1-FD40CD4B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B6D4E1F-6102-4BE2-83D3-7E16EE0C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7D6F186-117E-4549-9019-D0ED3820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65B716-22E3-496F-A595-EB4A7ABF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5342EF1-D118-426C-B6EC-33686B4B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735579C-B1BD-43F0-8B58-28FC46DA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51A259E-BADA-44AC-921C-4C444745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9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F505EC6-7635-47A7-89EC-48C56F2E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EAC1DA4-68C2-48B9-B2EB-CDC28AF6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F5EC1B8-E02C-4720-A8AD-58820B84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7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EE5432-8E2C-4D21-9874-4258CAD0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FF528A-7495-4A1E-9A2D-80D9EFD97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025F608-0F6F-44FF-B296-61C86D721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5AEEEDD-A36C-4262-ABB1-3AA0E3BE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74D22FE-D916-4055-BA01-57CDDC7B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8582389-A20F-4696-9A03-ED4C2439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5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E47E47-219E-4262-9979-B67EBA04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13F108D-3577-44F8-B3A8-0DAF03008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3F230A9-4C59-4DEC-9322-90CA04CC3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8DF309D-9ED2-45B6-B033-9AB2B463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FC88C6F-795D-4347-8C42-74B2076F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4750150-80BF-442A-8873-9250E38C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1B303F3-6F31-407A-B239-EC48232B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AEF6E33-3F74-4703-96D9-0F1F6AB5F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2FE50D-60E8-48AA-B8AB-76CCCB21D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DE028-BE6F-42E2-948E-BA7064402EF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ADF7220-192D-458A-8323-913F6CD52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4C6B199-C5AD-472F-B30C-3F613FFBC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image" Target="../media/image4.png"/><Relationship Id="rId5" Type="http://schemas.openxmlformats.org/officeDocument/2006/relationships/customXml" Target="../ink/ink3.xml"/><Relationship Id="rId10" Type="http://schemas.openxmlformats.org/officeDocument/2006/relationships/image" Target="../media/image3.png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11" Type="http://schemas.openxmlformats.org/officeDocument/2006/relationships/image" Target="../media/image4.png"/><Relationship Id="rId5" Type="http://schemas.openxmlformats.org/officeDocument/2006/relationships/customXml" Target="../ink/ink9.xml"/><Relationship Id="rId10" Type="http://schemas.openxmlformats.org/officeDocument/2006/relationships/image" Target="../media/image10.png"/><Relationship Id="rId4" Type="http://schemas.openxmlformats.org/officeDocument/2006/relationships/customXml" Target="../ink/ink8.xml"/><Relationship Id="rId9" Type="http://schemas.openxmlformats.org/officeDocument/2006/relationships/customXml" Target="../ink/ink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customXml" Target="../ink/ink16.xml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15.xml"/><Relationship Id="rId10" Type="http://schemas.openxmlformats.org/officeDocument/2006/relationships/image" Target="../media/image6.png"/><Relationship Id="rId4" Type="http://schemas.openxmlformats.org/officeDocument/2006/relationships/customXml" Target="../ink/ink14.xml"/><Relationship Id="rId9" Type="http://schemas.openxmlformats.org/officeDocument/2006/relationships/customXml" Target="../ink/ink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20.xml"/><Relationship Id="rId4" Type="http://schemas.openxmlformats.org/officeDocument/2006/relationships/customXml" Target="../ink/ink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1D4B0EED-B93F-4E73-9FC0-6FED5681A0E2}"/>
              </a:ext>
            </a:extLst>
          </p:cNvPr>
          <p:cNvSpPr/>
          <p:nvPr/>
        </p:nvSpPr>
        <p:spPr>
          <a:xfrm>
            <a:off x="0" y="-63397"/>
            <a:ext cx="12192000" cy="863497"/>
          </a:xfrm>
          <a:prstGeom prst="rect">
            <a:avLst/>
          </a:prstGeom>
          <a:solidFill>
            <a:srgbClr val="BD0D1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39182016-5379-4D63-A7C6-4ECA52EFB311}"/>
              </a:ext>
            </a:extLst>
          </p:cNvPr>
          <p:cNvSpPr/>
          <p:nvPr/>
        </p:nvSpPr>
        <p:spPr>
          <a:xfrm>
            <a:off x="295074" y="135985"/>
            <a:ext cx="1267028" cy="37836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C7C2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BB8EC08-8C2F-4ABA-9E8A-75D7E81C9A71}"/>
              </a:ext>
            </a:extLst>
          </p:cNvPr>
          <p:cNvSpPr txBox="1"/>
          <p:nvPr/>
        </p:nvSpPr>
        <p:spPr>
          <a:xfrm>
            <a:off x="482792" y="143972"/>
            <a:ext cx="8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  <a:cs typeface="Calibri Light" panose="020F0302020204030204" pitchFamily="34" charset="0"/>
              </a:rPr>
              <a:t>Főoldal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FA26D5D-10B3-41E5-AD90-3795A2B29EA6}"/>
              </a:ext>
            </a:extLst>
          </p:cNvPr>
          <p:cNvSpPr/>
          <p:nvPr/>
        </p:nvSpPr>
        <p:spPr>
          <a:xfrm>
            <a:off x="1761009" y="134939"/>
            <a:ext cx="1267028" cy="378365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</a:rPr>
              <a:t>Kereső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1D2B0348-42C5-4CAC-ADE0-3D07B740285F}"/>
              </a:ext>
            </a:extLst>
          </p:cNvPr>
          <p:cNvSpPr/>
          <p:nvPr/>
        </p:nvSpPr>
        <p:spPr>
          <a:xfrm>
            <a:off x="3226944" y="135985"/>
            <a:ext cx="2192781" cy="378365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Corbel" panose="020B0503020204020204" pitchFamily="34" charset="0"/>
              </a:rPr>
              <a:t>Adatok módosítása</a:t>
            </a:r>
            <a:endParaRPr lang="en-US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10" name="Táblázat 10">
            <a:extLst>
              <a:ext uri="{FF2B5EF4-FFF2-40B4-BE49-F238E27FC236}">
                <a16:creationId xmlns:a16="http://schemas.microsoft.com/office/drawing/2014/main" id="{211977C9-38BA-4815-AF45-A11264BA0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345036"/>
              </p:ext>
            </p:extLst>
          </p:nvPr>
        </p:nvGraphicFramePr>
        <p:xfrm>
          <a:off x="251407" y="946530"/>
          <a:ext cx="3771901" cy="2349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213">
                  <a:extLst>
                    <a:ext uri="{9D8B030D-6E8A-4147-A177-3AD203B41FA5}">
                      <a16:colId xmlns:a16="http://schemas.microsoft.com/office/drawing/2014/main" val="1674264119"/>
                    </a:ext>
                  </a:extLst>
                </a:gridCol>
                <a:gridCol w="1908688">
                  <a:extLst>
                    <a:ext uri="{9D8B030D-6E8A-4147-A177-3AD203B41FA5}">
                      <a16:colId xmlns:a16="http://schemas.microsoft.com/office/drawing/2014/main" val="251440785"/>
                    </a:ext>
                  </a:extLst>
                </a:gridCol>
              </a:tblGrid>
              <a:tr h="2349075">
                <a:tc>
                  <a:txBody>
                    <a:bodyPr/>
                    <a:lstStyle/>
                    <a:p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Összes vér(ml):</a:t>
                      </a:r>
                    </a:p>
                    <a:p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+A-s vér(ml):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-A-s vér(ml):</a:t>
                      </a:r>
                    </a:p>
                    <a:p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+B-s vér(ml):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-B-s vér(ml):</a:t>
                      </a:r>
                    </a:p>
                    <a:p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+AB-s vér(ml):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-AB-s vér(ml):</a:t>
                      </a:r>
                    </a:p>
                    <a:p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+0-s vér(ml):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-0-s vér(ml):</a:t>
                      </a:r>
                      <a:endParaRPr lang="en-US" sz="16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rgbClr val="CAC7C2"/>
                        </a:solidFill>
                      </a:endParaRPr>
                    </a:p>
                    <a:p>
                      <a:endParaRPr lang="en-US" dirty="0">
                        <a:solidFill>
                          <a:srgbClr val="CAC7C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988936"/>
                  </a:ext>
                </a:extLst>
              </a:tr>
            </a:tbl>
          </a:graphicData>
        </a:graphic>
      </p:graphicFrame>
      <p:sp>
        <p:nvSpPr>
          <p:cNvPr id="16" name="Téglalap 15">
            <a:extLst>
              <a:ext uri="{FF2B5EF4-FFF2-40B4-BE49-F238E27FC236}">
                <a16:creationId xmlns:a16="http://schemas.microsoft.com/office/drawing/2014/main" id="{314190A6-6BD7-4298-AB6D-D10DBAD7A3AA}"/>
              </a:ext>
            </a:extLst>
          </p:cNvPr>
          <p:cNvSpPr/>
          <p:nvPr/>
        </p:nvSpPr>
        <p:spPr>
          <a:xfrm>
            <a:off x="0" y="704675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40301329-4F36-46D4-8946-B36A3EB2EA09}"/>
              </a:ext>
            </a:extLst>
          </p:cNvPr>
          <p:cNvSpPr/>
          <p:nvPr/>
        </p:nvSpPr>
        <p:spPr>
          <a:xfrm>
            <a:off x="12058449" y="708343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CE1557B0-0A2A-49E5-8882-BEB7ED996FAF}"/>
              </a:ext>
            </a:extLst>
          </p:cNvPr>
          <p:cNvSpPr/>
          <p:nvPr/>
        </p:nvSpPr>
        <p:spPr>
          <a:xfrm>
            <a:off x="0" y="6715125"/>
            <a:ext cx="12191798" cy="1428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89FB0E39-1E09-4702-B237-853511944CA5}"/>
              </a:ext>
            </a:extLst>
          </p:cNvPr>
          <p:cNvGrpSpPr/>
          <p:nvPr/>
        </p:nvGrpSpPr>
        <p:grpSpPr>
          <a:xfrm>
            <a:off x="6133860" y="533100"/>
            <a:ext cx="360" cy="360"/>
            <a:chOff x="6133860" y="53310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14:cNvPr>
              <p14:cNvContentPartPr/>
              <p14:nvPr/>
            </p14:nvContentPartPr>
            <p14:xfrm>
              <a:off x="6514740" y="289020"/>
              <a:ext cx="360" cy="360"/>
            </p14:xfrm>
          </p:contentPart>
        </mc:Choice>
        <mc:Fallback xmlns="">
          <p:pic>
            <p:nvPicPr>
              <p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0420" y="28470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Szabadkéz 22">
                <a:extLst>
                  <a:ext uri="{FF2B5EF4-FFF2-40B4-BE49-F238E27FC236}">
                    <a16:creationId xmlns:a16="http://schemas.microsoft.com/office/drawing/2014/main" id="{561A43DB-4DDE-4398-89A8-E7FB1517AFE5}"/>
                  </a:ext>
                </a:extLst>
              </p14:cNvPr>
              <p14:cNvContentPartPr/>
              <p14:nvPr/>
            </p14:nvContentPartPr>
            <p14:xfrm>
              <a:off x="1304775" y="1895310"/>
              <a:ext cx="3960" cy="360"/>
            </p14:xfrm>
          </p:contentPart>
        </mc:Choice>
        <mc:Fallback xmlns="">
          <p:pic>
            <p:nvPicPr>
              <p:cNvPr id="23" name="Szabadkéz 22">
                <a:extLst>
                  <a:ext uri="{FF2B5EF4-FFF2-40B4-BE49-F238E27FC236}">
                    <a16:creationId xmlns:a16="http://schemas.microsoft.com/office/drawing/2014/main" id="{561A43DB-4DDE-4398-89A8-E7FB1517AF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0455" y="1890990"/>
                <a:ext cx="126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Szabadkéz 23">
                <a:extLst>
                  <a:ext uri="{FF2B5EF4-FFF2-40B4-BE49-F238E27FC236}">
                    <a16:creationId xmlns:a16="http://schemas.microsoft.com/office/drawing/2014/main" id="{80DDE641-8FF5-4108-9008-5B92FCA9BE13}"/>
                  </a:ext>
                </a:extLst>
              </p14:cNvPr>
              <p14:cNvContentPartPr/>
              <p14:nvPr/>
            </p14:nvContentPartPr>
            <p14:xfrm>
              <a:off x="2390535" y="2038230"/>
              <a:ext cx="360" cy="360"/>
            </p14:xfrm>
          </p:contentPart>
        </mc:Choice>
        <mc:Fallback xmlns="">
          <p:pic>
            <p:nvPicPr>
              <p:cNvPr id="24" name="Szabadkéz 23">
                <a:extLst>
                  <a:ext uri="{FF2B5EF4-FFF2-40B4-BE49-F238E27FC236}">
                    <a16:creationId xmlns:a16="http://schemas.microsoft.com/office/drawing/2014/main" id="{80DDE641-8FF5-4108-9008-5B92FCA9BE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6215" y="203391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Szabadkéz 27">
                <a:extLst>
                  <a:ext uri="{FF2B5EF4-FFF2-40B4-BE49-F238E27FC236}">
                    <a16:creationId xmlns:a16="http://schemas.microsoft.com/office/drawing/2014/main" id="{B9E47C26-B89C-441D-A09F-4329E72EF25D}"/>
                  </a:ext>
                </a:extLst>
              </p14:cNvPr>
              <p14:cNvContentPartPr/>
              <p14:nvPr/>
            </p14:nvContentPartPr>
            <p14:xfrm>
              <a:off x="3647655" y="1529190"/>
              <a:ext cx="360" cy="3960"/>
            </p14:xfrm>
          </p:contentPart>
        </mc:Choice>
        <mc:Fallback xmlns="">
          <p:pic>
            <p:nvPicPr>
              <p:cNvPr id="28" name="Szabadkéz 27">
                <a:extLst>
                  <a:ext uri="{FF2B5EF4-FFF2-40B4-BE49-F238E27FC236}">
                    <a16:creationId xmlns:a16="http://schemas.microsoft.com/office/drawing/2014/main" id="{B9E47C26-B89C-441D-A09F-4329E72EF25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43335" y="1524870"/>
                <a:ext cx="9000" cy="12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5" name="Táblázat 7">
            <a:extLst>
              <a:ext uri="{FF2B5EF4-FFF2-40B4-BE49-F238E27FC236}">
                <a16:creationId xmlns:a16="http://schemas.microsoft.com/office/drawing/2014/main" id="{D6D3DAE7-CF9E-4915-B8D7-8DBEECACD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96145"/>
              </p:ext>
            </p:extLst>
          </p:nvPr>
        </p:nvGraphicFramePr>
        <p:xfrm>
          <a:off x="4105053" y="946530"/>
          <a:ext cx="7765370" cy="5539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074">
                  <a:extLst>
                    <a:ext uri="{9D8B030D-6E8A-4147-A177-3AD203B41FA5}">
                      <a16:colId xmlns:a16="http://schemas.microsoft.com/office/drawing/2014/main" val="2598443847"/>
                    </a:ext>
                  </a:extLst>
                </a:gridCol>
                <a:gridCol w="1553074">
                  <a:extLst>
                    <a:ext uri="{9D8B030D-6E8A-4147-A177-3AD203B41FA5}">
                      <a16:colId xmlns:a16="http://schemas.microsoft.com/office/drawing/2014/main" val="2935347366"/>
                    </a:ext>
                  </a:extLst>
                </a:gridCol>
                <a:gridCol w="1553074">
                  <a:extLst>
                    <a:ext uri="{9D8B030D-6E8A-4147-A177-3AD203B41FA5}">
                      <a16:colId xmlns:a16="http://schemas.microsoft.com/office/drawing/2014/main" val="2368300544"/>
                    </a:ext>
                  </a:extLst>
                </a:gridCol>
                <a:gridCol w="1553074">
                  <a:extLst>
                    <a:ext uri="{9D8B030D-6E8A-4147-A177-3AD203B41FA5}">
                      <a16:colId xmlns:a16="http://schemas.microsoft.com/office/drawing/2014/main" val="3644187451"/>
                    </a:ext>
                  </a:extLst>
                </a:gridCol>
                <a:gridCol w="1553074">
                  <a:extLst>
                    <a:ext uri="{9D8B030D-6E8A-4147-A177-3AD203B41FA5}">
                      <a16:colId xmlns:a16="http://schemas.microsoft.com/office/drawing/2014/main" val="616371910"/>
                    </a:ext>
                  </a:extLst>
                </a:gridCol>
              </a:tblGrid>
              <a:tr h="462820">
                <a:tc>
                  <a:txBody>
                    <a:bodyPr/>
                    <a:lstStyle/>
                    <a:p>
                      <a:pPr algn="ctr"/>
                      <a:r>
                        <a:rPr lang="hu-HU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Azonosító</a:t>
                      </a:r>
                      <a:endParaRPr lang="en-US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Név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Vércsoport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i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Mennyiség(ml)</a:t>
                      </a:r>
                      <a:endParaRPr lang="en-US" sz="1400" i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Korház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694189"/>
                  </a:ext>
                </a:extLst>
              </a:tr>
              <a:tr h="5077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266130"/>
                  </a:ext>
                </a:extLst>
              </a:tr>
            </a:tbl>
          </a:graphicData>
        </a:graphic>
      </p:graphicFrame>
      <p:pic>
        <p:nvPicPr>
          <p:cNvPr id="26" name="Tartalom helye 4">
            <a:extLst>
              <a:ext uri="{FF2B5EF4-FFF2-40B4-BE49-F238E27FC236}">
                <a16:creationId xmlns:a16="http://schemas.microsoft.com/office/drawing/2014/main" id="{F1B7D6CC-2BE7-45FD-99BB-DF29FEA5AB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070" y="-137834"/>
            <a:ext cx="973029" cy="97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1D4B0EED-B93F-4E73-9FC0-6FED5681A0E2}"/>
              </a:ext>
            </a:extLst>
          </p:cNvPr>
          <p:cNvSpPr/>
          <p:nvPr/>
        </p:nvSpPr>
        <p:spPr>
          <a:xfrm>
            <a:off x="0" y="-63397"/>
            <a:ext cx="12192000" cy="863497"/>
          </a:xfrm>
          <a:prstGeom prst="rect">
            <a:avLst/>
          </a:prstGeom>
          <a:solidFill>
            <a:srgbClr val="BD0D1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39182016-5379-4D63-A7C6-4ECA52EFB311}"/>
              </a:ext>
            </a:extLst>
          </p:cNvPr>
          <p:cNvSpPr/>
          <p:nvPr/>
        </p:nvSpPr>
        <p:spPr>
          <a:xfrm>
            <a:off x="295074" y="135985"/>
            <a:ext cx="1267028" cy="37836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C7C2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BB8EC08-8C2F-4ABA-9E8A-75D7E81C9A71}"/>
              </a:ext>
            </a:extLst>
          </p:cNvPr>
          <p:cNvSpPr txBox="1"/>
          <p:nvPr/>
        </p:nvSpPr>
        <p:spPr>
          <a:xfrm>
            <a:off x="482792" y="143972"/>
            <a:ext cx="8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  <a:cs typeface="Calibri Light" panose="020F0302020204030204" pitchFamily="34" charset="0"/>
              </a:rPr>
              <a:t>Főoldal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FA26D5D-10B3-41E5-AD90-3795A2B29EA6}"/>
              </a:ext>
            </a:extLst>
          </p:cNvPr>
          <p:cNvSpPr/>
          <p:nvPr/>
        </p:nvSpPr>
        <p:spPr>
          <a:xfrm>
            <a:off x="1761009" y="134939"/>
            <a:ext cx="1267028" cy="378365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</a:rPr>
              <a:t>Kereső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1D2B0348-42C5-4CAC-ADE0-3D07B740285F}"/>
              </a:ext>
            </a:extLst>
          </p:cNvPr>
          <p:cNvSpPr/>
          <p:nvPr/>
        </p:nvSpPr>
        <p:spPr>
          <a:xfrm>
            <a:off x="3226944" y="135985"/>
            <a:ext cx="2192781" cy="378365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Corbel" panose="020B0503020204020204" pitchFamily="34" charset="0"/>
              </a:rPr>
              <a:t>Adatok módosítása</a:t>
            </a:r>
            <a:endParaRPr lang="en-US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314190A6-6BD7-4298-AB6D-D10DBAD7A3AA}"/>
              </a:ext>
            </a:extLst>
          </p:cNvPr>
          <p:cNvSpPr/>
          <p:nvPr/>
        </p:nvSpPr>
        <p:spPr>
          <a:xfrm>
            <a:off x="0" y="704675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40301329-4F36-46D4-8946-B36A3EB2EA09}"/>
              </a:ext>
            </a:extLst>
          </p:cNvPr>
          <p:cNvSpPr/>
          <p:nvPr/>
        </p:nvSpPr>
        <p:spPr>
          <a:xfrm>
            <a:off x="12058449" y="708343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CE1557B0-0A2A-49E5-8882-BEB7ED996FAF}"/>
              </a:ext>
            </a:extLst>
          </p:cNvPr>
          <p:cNvSpPr/>
          <p:nvPr/>
        </p:nvSpPr>
        <p:spPr>
          <a:xfrm>
            <a:off x="0" y="6715125"/>
            <a:ext cx="12191798" cy="1428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89FB0E39-1E09-4702-B237-853511944CA5}"/>
              </a:ext>
            </a:extLst>
          </p:cNvPr>
          <p:cNvGrpSpPr/>
          <p:nvPr/>
        </p:nvGrpSpPr>
        <p:grpSpPr>
          <a:xfrm>
            <a:off x="6133860" y="533100"/>
            <a:ext cx="360" cy="360"/>
            <a:chOff x="6133860" y="53310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14:cNvPr>
              <p14:cNvContentPartPr/>
              <p14:nvPr/>
            </p14:nvContentPartPr>
            <p14:xfrm>
              <a:off x="6514740" y="289020"/>
              <a:ext cx="360" cy="360"/>
            </p14:xfrm>
          </p:contentPart>
        </mc:Choice>
        <mc:Fallback xmlns="">
          <p:pic>
            <p:nvPicPr>
              <p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0420" y="28470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Szabadkéz 22">
                <a:extLst>
                  <a:ext uri="{FF2B5EF4-FFF2-40B4-BE49-F238E27FC236}">
                    <a16:creationId xmlns:a16="http://schemas.microsoft.com/office/drawing/2014/main" id="{561A43DB-4DDE-4398-89A8-E7FB1517AFE5}"/>
                  </a:ext>
                </a:extLst>
              </p14:cNvPr>
              <p14:cNvContentPartPr/>
              <p14:nvPr/>
            </p14:nvContentPartPr>
            <p14:xfrm>
              <a:off x="1304775" y="1895310"/>
              <a:ext cx="3960" cy="360"/>
            </p14:xfrm>
          </p:contentPart>
        </mc:Choice>
        <mc:Fallback xmlns="">
          <p:pic>
            <p:nvPicPr>
              <p:cNvPr id="23" name="Szabadkéz 22">
                <a:extLst>
                  <a:ext uri="{FF2B5EF4-FFF2-40B4-BE49-F238E27FC236}">
                    <a16:creationId xmlns:a16="http://schemas.microsoft.com/office/drawing/2014/main" id="{561A43DB-4DDE-4398-89A8-E7FB1517AF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0815" y="1890990"/>
                <a:ext cx="118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Szabadkéz 23">
                <a:extLst>
                  <a:ext uri="{FF2B5EF4-FFF2-40B4-BE49-F238E27FC236}">
                    <a16:creationId xmlns:a16="http://schemas.microsoft.com/office/drawing/2014/main" id="{80DDE641-8FF5-4108-9008-5B92FCA9BE13}"/>
                  </a:ext>
                </a:extLst>
              </p14:cNvPr>
              <p14:cNvContentPartPr/>
              <p14:nvPr/>
            </p14:nvContentPartPr>
            <p14:xfrm>
              <a:off x="2390535" y="2038230"/>
              <a:ext cx="360" cy="360"/>
            </p14:xfrm>
          </p:contentPart>
        </mc:Choice>
        <mc:Fallback xmlns="">
          <p:pic>
            <p:nvPicPr>
              <p:cNvPr id="24" name="Szabadkéz 23">
                <a:extLst>
                  <a:ext uri="{FF2B5EF4-FFF2-40B4-BE49-F238E27FC236}">
                    <a16:creationId xmlns:a16="http://schemas.microsoft.com/office/drawing/2014/main" id="{80DDE641-8FF5-4108-9008-5B92FCA9BE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6215" y="203391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Szabadkéz 27">
                <a:extLst>
                  <a:ext uri="{FF2B5EF4-FFF2-40B4-BE49-F238E27FC236}">
                    <a16:creationId xmlns:a16="http://schemas.microsoft.com/office/drawing/2014/main" id="{B9E47C26-B89C-441D-A09F-4329E72EF25D}"/>
                  </a:ext>
                </a:extLst>
              </p14:cNvPr>
              <p14:cNvContentPartPr/>
              <p14:nvPr/>
            </p14:nvContentPartPr>
            <p14:xfrm>
              <a:off x="3647655" y="1529190"/>
              <a:ext cx="360" cy="3960"/>
            </p14:xfrm>
          </p:contentPart>
        </mc:Choice>
        <mc:Fallback xmlns="">
          <p:pic>
            <p:nvPicPr>
              <p:cNvPr id="28" name="Szabadkéz 27">
                <a:extLst>
                  <a:ext uri="{FF2B5EF4-FFF2-40B4-BE49-F238E27FC236}">
                    <a16:creationId xmlns:a16="http://schemas.microsoft.com/office/drawing/2014/main" id="{B9E47C26-B89C-441D-A09F-4329E72EF25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43335" y="1524870"/>
                <a:ext cx="90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CA582CD2-BD9E-4892-926B-0727874A393C}"/>
              </a:ext>
            </a:extLst>
          </p:cNvPr>
          <p:cNvSpPr/>
          <p:nvPr/>
        </p:nvSpPr>
        <p:spPr>
          <a:xfrm>
            <a:off x="366398" y="1272838"/>
            <a:ext cx="3174445" cy="3693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56E042B7-CC3B-44AF-A1D7-DFB10E0B6C11}"/>
              </a:ext>
            </a:extLst>
          </p:cNvPr>
          <p:cNvSpPr txBox="1"/>
          <p:nvPr/>
        </p:nvSpPr>
        <p:spPr>
          <a:xfrm>
            <a:off x="366398" y="1266906"/>
            <a:ext cx="3287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Név/Azonosító:______________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1" name="Táblázat 15">
            <a:extLst>
              <a:ext uri="{FF2B5EF4-FFF2-40B4-BE49-F238E27FC236}">
                <a16:creationId xmlns:a16="http://schemas.microsoft.com/office/drawing/2014/main" id="{86933752-E350-4CFC-9B88-C92C4EE06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02121"/>
              </p:ext>
            </p:extLst>
          </p:nvPr>
        </p:nvGraphicFramePr>
        <p:xfrm>
          <a:off x="1993182" y="2162082"/>
          <a:ext cx="178377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889">
                  <a:extLst>
                    <a:ext uri="{9D8B030D-6E8A-4147-A177-3AD203B41FA5}">
                      <a16:colId xmlns:a16="http://schemas.microsoft.com/office/drawing/2014/main" val="2819556351"/>
                    </a:ext>
                  </a:extLst>
                </a:gridCol>
                <a:gridCol w="891889">
                  <a:extLst>
                    <a:ext uri="{9D8B030D-6E8A-4147-A177-3AD203B41FA5}">
                      <a16:colId xmlns:a16="http://schemas.microsoft.com/office/drawing/2014/main" val="1223631071"/>
                    </a:ext>
                  </a:extLst>
                </a:gridCol>
              </a:tblGrid>
              <a:tr h="351666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Mennyiség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7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hu-HU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tól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hu-HU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ig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097003"/>
                  </a:ext>
                </a:extLst>
              </a:tr>
            </a:tbl>
          </a:graphicData>
        </a:graphic>
      </p:graphicFrame>
      <p:graphicFrame>
        <p:nvGraphicFramePr>
          <p:cNvPr id="32" name="Táblázat 8">
            <a:extLst>
              <a:ext uri="{FF2B5EF4-FFF2-40B4-BE49-F238E27FC236}">
                <a16:creationId xmlns:a16="http://schemas.microsoft.com/office/drawing/2014/main" id="{E65AEBBE-164A-4D0F-B668-820D1CF57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560378"/>
              </p:ext>
            </p:extLst>
          </p:nvPr>
        </p:nvGraphicFramePr>
        <p:xfrm>
          <a:off x="366398" y="2166377"/>
          <a:ext cx="1476607" cy="3703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143">
                  <a:extLst>
                    <a:ext uri="{9D8B030D-6E8A-4147-A177-3AD203B41FA5}">
                      <a16:colId xmlns:a16="http://schemas.microsoft.com/office/drawing/2014/main" val="4180460754"/>
                    </a:ext>
                  </a:extLst>
                </a:gridCol>
                <a:gridCol w="708464">
                  <a:extLst>
                    <a:ext uri="{9D8B030D-6E8A-4147-A177-3AD203B41FA5}">
                      <a16:colId xmlns:a16="http://schemas.microsoft.com/office/drawing/2014/main" val="4019892239"/>
                    </a:ext>
                  </a:extLst>
                </a:gridCol>
              </a:tblGrid>
              <a:tr h="631306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Vércsoport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152642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+A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628443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-A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7947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+B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124990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-B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90778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+AB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28856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-AB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626940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+0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592510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-0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251045"/>
                  </a:ext>
                </a:extLst>
              </a:tr>
            </a:tbl>
          </a:graphicData>
        </a:graphic>
      </p:graphicFrame>
      <p:graphicFrame>
        <p:nvGraphicFramePr>
          <p:cNvPr id="33" name="Táblázat 7">
            <a:extLst>
              <a:ext uri="{FF2B5EF4-FFF2-40B4-BE49-F238E27FC236}">
                <a16:creationId xmlns:a16="http://schemas.microsoft.com/office/drawing/2014/main" id="{0F5286E0-FB4C-41A9-9C19-515A07A93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780049"/>
              </p:ext>
            </p:extLst>
          </p:nvPr>
        </p:nvGraphicFramePr>
        <p:xfrm>
          <a:off x="3773892" y="885877"/>
          <a:ext cx="8202610" cy="5545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522">
                  <a:extLst>
                    <a:ext uri="{9D8B030D-6E8A-4147-A177-3AD203B41FA5}">
                      <a16:colId xmlns:a16="http://schemas.microsoft.com/office/drawing/2014/main" val="2598443847"/>
                    </a:ext>
                  </a:extLst>
                </a:gridCol>
                <a:gridCol w="1640522">
                  <a:extLst>
                    <a:ext uri="{9D8B030D-6E8A-4147-A177-3AD203B41FA5}">
                      <a16:colId xmlns:a16="http://schemas.microsoft.com/office/drawing/2014/main" val="2935347366"/>
                    </a:ext>
                  </a:extLst>
                </a:gridCol>
                <a:gridCol w="1640522">
                  <a:extLst>
                    <a:ext uri="{9D8B030D-6E8A-4147-A177-3AD203B41FA5}">
                      <a16:colId xmlns:a16="http://schemas.microsoft.com/office/drawing/2014/main" val="2368300544"/>
                    </a:ext>
                  </a:extLst>
                </a:gridCol>
                <a:gridCol w="1640522">
                  <a:extLst>
                    <a:ext uri="{9D8B030D-6E8A-4147-A177-3AD203B41FA5}">
                      <a16:colId xmlns:a16="http://schemas.microsoft.com/office/drawing/2014/main" val="3644187451"/>
                    </a:ext>
                  </a:extLst>
                </a:gridCol>
                <a:gridCol w="1640522">
                  <a:extLst>
                    <a:ext uri="{9D8B030D-6E8A-4147-A177-3AD203B41FA5}">
                      <a16:colId xmlns:a16="http://schemas.microsoft.com/office/drawing/2014/main" val="616371910"/>
                    </a:ext>
                  </a:extLst>
                </a:gridCol>
              </a:tblGrid>
              <a:tr h="414417">
                <a:tc>
                  <a:txBody>
                    <a:bodyPr/>
                    <a:lstStyle/>
                    <a:p>
                      <a:pPr algn="ctr"/>
                      <a:r>
                        <a:rPr lang="hu-HU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Azonosító</a:t>
                      </a:r>
                      <a:endParaRPr lang="en-US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Név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Vércsoport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Mennyiség(ml)</a:t>
                      </a:r>
                      <a:endParaRPr lang="en-US" sz="16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Korház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694189"/>
                  </a:ext>
                </a:extLst>
              </a:tr>
              <a:tr h="51315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266130"/>
                  </a:ext>
                </a:extLst>
              </a:tr>
            </a:tbl>
          </a:graphicData>
        </a:graphic>
      </p:graphicFrame>
      <p:pic>
        <p:nvPicPr>
          <p:cNvPr id="34" name="Tartalom helye 4">
            <a:extLst>
              <a:ext uri="{FF2B5EF4-FFF2-40B4-BE49-F238E27FC236}">
                <a16:creationId xmlns:a16="http://schemas.microsoft.com/office/drawing/2014/main" id="{ADC048E5-6A2B-4021-8E3F-3AB6E4B283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070" y="-137834"/>
            <a:ext cx="973029" cy="97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4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1D4B0EED-B93F-4E73-9FC0-6FED5681A0E2}"/>
              </a:ext>
            </a:extLst>
          </p:cNvPr>
          <p:cNvSpPr/>
          <p:nvPr/>
        </p:nvSpPr>
        <p:spPr>
          <a:xfrm>
            <a:off x="0" y="-63397"/>
            <a:ext cx="12192000" cy="863497"/>
          </a:xfrm>
          <a:prstGeom prst="rect">
            <a:avLst/>
          </a:prstGeom>
          <a:solidFill>
            <a:srgbClr val="BD0D1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39182016-5379-4D63-A7C6-4ECA52EFB311}"/>
              </a:ext>
            </a:extLst>
          </p:cNvPr>
          <p:cNvSpPr/>
          <p:nvPr/>
        </p:nvSpPr>
        <p:spPr>
          <a:xfrm>
            <a:off x="295074" y="135985"/>
            <a:ext cx="1267028" cy="37836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C7C2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BB8EC08-8C2F-4ABA-9E8A-75D7E81C9A71}"/>
              </a:ext>
            </a:extLst>
          </p:cNvPr>
          <p:cNvSpPr txBox="1"/>
          <p:nvPr/>
        </p:nvSpPr>
        <p:spPr>
          <a:xfrm>
            <a:off x="482792" y="143972"/>
            <a:ext cx="8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  <a:cs typeface="Calibri Light" panose="020F0302020204030204" pitchFamily="34" charset="0"/>
              </a:rPr>
              <a:t>Főoldal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FA26D5D-10B3-41E5-AD90-3795A2B29EA6}"/>
              </a:ext>
            </a:extLst>
          </p:cNvPr>
          <p:cNvSpPr/>
          <p:nvPr/>
        </p:nvSpPr>
        <p:spPr>
          <a:xfrm>
            <a:off x="1761009" y="134939"/>
            <a:ext cx="1267028" cy="378365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</a:rPr>
              <a:t>Kereső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1D2B0348-42C5-4CAC-ADE0-3D07B740285F}"/>
              </a:ext>
            </a:extLst>
          </p:cNvPr>
          <p:cNvSpPr/>
          <p:nvPr/>
        </p:nvSpPr>
        <p:spPr>
          <a:xfrm>
            <a:off x="3226944" y="135985"/>
            <a:ext cx="2192781" cy="378365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Corbel" panose="020B0503020204020204" pitchFamily="34" charset="0"/>
              </a:rPr>
              <a:t>Adatok módosítása</a:t>
            </a:r>
            <a:endParaRPr lang="en-US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3" name="Táblázat 7">
            <a:extLst>
              <a:ext uri="{FF2B5EF4-FFF2-40B4-BE49-F238E27FC236}">
                <a16:creationId xmlns:a16="http://schemas.microsoft.com/office/drawing/2014/main" id="{AA3780FE-A12D-4978-8625-B5CECDA91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347962"/>
              </p:ext>
            </p:extLst>
          </p:nvPr>
        </p:nvGraphicFramePr>
        <p:xfrm>
          <a:off x="3325853" y="866767"/>
          <a:ext cx="8658084" cy="5726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014">
                  <a:extLst>
                    <a:ext uri="{9D8B030D-6E8A-4147-A177-3AD203B41FA5}">
                      <a16:colId xmlns:a16="http://schemas.microsoft.com/office/drawing/2014/main" val="2598443847"/>
                    </a:ext>
                  </a:extLst>
                </a:gridCol>
                <a:gridCol w="1443014">
                  <a:extLst>
                    <a:ext uri="{9D8B030D-6E8A-4147-A177-3AD203B41FA5}">
                      <a16:colId xmlns:a16="http://schemas.microsoft.com/office/drawing/2014/main" val="2935347366"/>
                    </a:ext>
                  </a:extLst>
                </a:gridCol>
                <a:gridCol w="1443014">
                  <a:extLst>
                    <a:ext uri="{9D8B030D-6E8A-4147-A177-3AD203B41FA5}">
                      <a16:colId xmlns:a16="http://schemas.microsoft.com/office/drawing/2014/main" val="2368300544"/>
                    </a:ext>
                  </a:extLst>
                </a:gridCol>
                <a:gridCol w="1443014">
                  <a:extLst>
                    <a:ext uri="{9D8B030D-6E8A-4147-A177-3AD203B41FA5}">
                      <a16:colId xmlns:a16="http://schemas.microsoft.com/office/drawing/2014/main" val="3644187451"/>
                    </a:ext>
                  </a:extLst>
                </a:gridCol>
                <a:gridCol w="1443014">
                  <a:extLst>
                    <a:ext uri="{9D8B030D-6E8A-4147-A177-3AD203B41FA5}">
                      <a16:colId xmlns:a16="http://schemas.microsoft.com/office/drawing/2014/main" val="616371910"/>
                    </a:ext>
                  </a:extLst>
                </a:gridCol>
                <a:gridCol w="1443014">
                  <a:extLst>
                    <a:ext uri="{9D8B030D-6E8A-4147-A177-3AD203B41FA5}">
                      <a16:colId xmlns:a16="http://schemas.microsoft.com/office/drawing/2014/main" val="4105414953"/>
                    </a:ext>
                  </a:extLst>
                </a:gridCol>
              </a:tblGrid>
              <a:tr h="505503">
                <a:tc>
                  <a:txBody>
                    <a:bodyPr/>
                    <a:lstStyle/>
                    <a:p>
                      <a:pPr algn="ctr"/>
                      <a:r>
                        <a:rPr lang="hu-HU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Azonosító</a:t>
                      </a:r>
                      <a:endParaRPr lang="en-US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Név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Vércsoport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Mennyiség(ml)</a:t>
                      </a:r>
                      <a:endParaRPr lang="en-US" sz="16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Korház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694189"/>
                  </a:ext>
                </a:extLst>
              </a:tr>
              <a:tr h="51473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266130"/>
                  </a:ext>
                </a:extLst>
              </a:tr>
            </a:tbl>
          </a:graphicData>
        </a:graphic>
      </p:graphicFrame>
      <p:sp>
        <p:nvSpPr>
          <p:cNvPr id="16" name="Téglalap 15">
            <a:extLst>
              <a:ext uri="{FF2B5EF4-FFF2-40B4-BE49-F238E27FC236}">
                <a16:creationId xmlns:a16="http://schemas.microsoft.com/office/drawing/2014/main" id="{314190A6-6BD7-4298-AB6D-D10DBAD7A3AA}"/>
              </a:ext>
            </a:extLst>
          </p:cNvPr>
          <p:cNvSpPr/>
          <p:nvPr/>
        </p:nvSpPr>
        <p:spPr>
          <a:xfrm>
            <a:off x="0" y="704675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40301329-4F36-46D4-8946-B36A3EB2EA09}"/>
              </a:ext>
            </a:extLst>
          </p:cNvPr>
          <p:cNvSpPr/>
          <p:nvPr/>
        </p:nvSpPr>
        <p:spPr>
          <a:xfrm>
            <a:off x="12058449" y="708343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CE1557B0-0A2A-49E5-8882-BEB7ED996FAF}"/>
              </a:ext>
            </a:extLst>
          </p:cNvPr>
          <p:cNvSpPr/>
          <p:nvPr/>
        </p:nvSpPr>
        <p:spPr>
          <a:xfrm>
            <a:off x="0" y="6715125"/>
            <a:ext cx="12191798" cy="1428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89FB0E39-1E09-4702-B237-853511944CA5}"/>
              </a:ext>
            </a:extLst>
          </p:cNvPr>
          <p:cNvGrpSpPr/>
          <p:nvPr/>
        </p:nvGrpSpPr>
        <p:grpSpPr>
          <a:xfrm>
            <a:off x="6133860" y="533100"/>
            <a:ext cx="360" cy="360"/>
            <a:chOff x="6133860" y="53310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14:cNvPr>
              <p14:cNvContentPartPr/>
              <p14:nvPr/>
            </p14:nvContentPartPr>
            <p14:xfrm>
              <a:off x="6514740" y="289020"/>
              <a:ext cx="360" cy="360"/>
            </p14:xfrm>
          </p:contentPart>
        </mc:Choice>
        <mc:Fallback xmlns="">
          <p:pic>
            <p:nvPicPr>
              <p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0420" y="284700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9E70D457-9B50-4CC6-9DD7-96CD98846152}"/>
              </a:ext>
            </a:extLst>
          </p:cNvPr>
          <p:cNvSpPr/>
          <p:nvPr/>
        </p:nvSpPr>
        <p:spPr>
          <a:xfrm>
            <a:off x="214907" y="1640015"/>
            <a:ext cx="2929699" cy="6355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Téglalap: lekerekített 33">
            <a:extLst>
              <a:ext uri="{FF2B5EF4-FFF2-40B4-BE49-F238E27FC236}">
                <a16:creationId xmlns:a16="http://schemas.microsoft.com/office/drawing/2014/main" id="{2063A7C5-92F9-46EB-9EE9-A318C2EEB6D8}"/>
              </a:ext>
            </a:extLst>
          </p:cNvPr>
          <p:cNvSpPr/>
          <p:nvPr/>
        </p:nvSpPr>
        <p:spPr>
          <a:xfrm>
            <a:off x="222455" y="906759"/>
            <a:ext cx="2929699" cy="6355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Adat hozzáadása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6992FE84-D128-4EB2-8749-2FC8DF018877}"/>
              </a:ext>
            </a:extLst>
          </p:cNvPr>
          <p:cNvSpPr txBox="1"/>
          <p:nvPr/>
        </p:nvSpPr>
        <p:spPr>
          <a:xfrm>
            <a:off x="280341" y="1726952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Adatok törlése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églalap: lekerekített 35">
            <a:extLst>
              <a:ext uri="{FF2B5EF4-FFF2-40B4-BE49-F238E27FC236}">
                <a16:creationId xmlns:a16="http://schemas.microsoft.com/office/drawing/2014/main" id="{F54EBBCD-FFA9-4291-9FAA-10DC9681F3F8}"/>
              </a:ext>
            </a:extLst>
          </p:cNvPr>
          <p:cNvSpPr/>
          <p:nvPr/>
        </p:nvSpPr>
        <p:spPr>
          <a:xfrm>
            <a:off x="174028" y="2384345"/>
            <a:ext cx="2929699" cy="6355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1A0466DA-B3A3-4D4B-9DA2-B962475D4139}"/>
              </a:ext>
            </a:extLst>
          </p:cNvPr>
          <p:cNvSpPr txBox="1"/>
          <p:nvPr/>
        </p:nvSpPr>
        <p:spPr>
          <a:xfrm>
            <a:off x="222455" y="2453386"/>
            <a:ext cx="2727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Adatok </a:t>
            </a:r>
            <a:r>
              <a:rPr lang="hu-HU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módosítása</a:t>
            </a:r>
            <a:endParaRPr lang="en-US" sz="2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6" name="Tartalom helye 4">
            <a:extLst>
              <a:ext uri="{FF2B5EF4-FFF2-40B4-BE49-F238E27FC236}">
                <a16:creationId xmlns:a16="http://schemas.microsoft.com/office/drawing/2014/main" id="{ADD8714E-AF85-45C0-B7BE-67E6C61C8D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070" y="-137834"/>
            <a:ext cx="973029" cy="973029"/>
          </a:xfrm>
          <a:prstGeom prst="rect">
            <a:avLst/>
          </a:prstGeom>
        </p:spPr>
      </p:pic>
      <p:graphicFrame>
        <p:nvGraphicFramePr>
          <p:cNvPr id="23" name="Táblázat 7">
            <a:extLst>
              <a:ext uri="{FF2B5EF4-FFF2-40B4-BE49-F238E27FC236}">
                <a16:creationId xmlns:a16="http://schemas.microsoft.com/office/drawing/2014/main" id="{E217F380-D97E-44F4-BE96-37168D9DC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171533"/>
              </p:ext>
            </p:extLst>
          </p:nvPr>
        </p:nvGraphicFramePr>
        <p:xfrm>
          <a:off x="3325853" y="831672"/>
          <a:ext cx="8658084" cy="5652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014">
                  <a:extLst>
                    <a:ext uri="{9D8B030D-6E8A-4147-A177-3AD203B41FA5}">
                      <a16:colId xmlns:a16="http://schemas.microsoft.com/office/drawing/2014/main" val="2598443847"/>
                    </a:ext>
                  </a:extLst>
                </a:gridCol>
                <a:gridCol w="1443014">
                  <a:extLst>
                    <a:ext uri="{9D8B030D-6E8A-4147-A177-3AD203B41FA5}">
                      <a16:colId xmlns:a16="http://schemas.microsoft.com/office/drawing/2014/main" val="2935347366"/>
                    </a:ext>
                  </a:extLst>
                </a:gridCol>
                <a:gridCol w="1623436">
                  <a:extLst>
                    <a:ext uri="{9D8B030D-6E8A-4147-A177-3AD203B41FA5}">
                      <a16:colId xmlns:a16="http://schemas.microsoft.com/office/drawing/2014/main" val="2368300544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3644187451"/>
                    </a:ext>
                  </a:extLst>
                </a:gridCol>
                <a:gridCol w="1602298">
                  <a:extLst>
                    <a:ext uri="{9D8B030D-6E8A-4147-A177-3AD203B41FA5}">
                      <a16:colId xmlns:a16="http://schemas.microsoft.com/office/drawing/2014/main" val="616371910"/>
                    </a:ext>
                  </a:extLst>
                </a:gridCol>
                <a:gridCol w="675577">
                  <a:extLst>
                    <a:ext uri="{9D8B030D-6E8A-4147-A177-3AD203B41FA5}">
                      <a16:colId xmlns:a16="http://schemas.microsoft.com/office/drawing/2014/main" val="4105414953"/>
                    </a:ext>
                  </a:extLst>
                </a:gridCol>
              </a:tblGrid>
              <a:tr h="505503">
                <a:tc>
                  <a:txBody>
                    <a:bodyPr/>
                    <a:lstStyle/>
                    <a:p>
                      <a:pPr algn="ctr"/>
                      <a:r>
                        <a:rPr lang="hu-HU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Azonosító</a:t>
                      </a:r>
                      <a:endParaRPr lang="en-US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Név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Vércsoport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Mennyiség(ml)</a:t>
                      </a:r>
                      <a:endParaRPr lang="en-US" sz="16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Korház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694189"/>
                  </a:ext>
                </a:extLst>
              </a:tr>
              <a:tr h="51473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26613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Szabadkéz 7">
                <a:extLst>
                  <a:ext uri="{FF2B5EF4-FFF2-40B4-BE49-F238E27FC236}">
                    <a16:creationId xmlns:a16="http://schemas.microsoft.com/office/drawing/2014/main" id="{4F0F6AB5-C88D-4F9D-B647-E8503631142E}"/>
                  </a:ext>
                </a:extLst>
              </p14:cNvPr>
              <p14:cNvContentPartPr/>
              <p14:nvPr/>
            </p14:nvContentPartPr>
            <p14:xfrm>
              <a:off x="11400160" y="915100"/>
              <a:ext cx="489240" cy="267840"/>
            </p14:xfrm>
          </p:contentPart>
        </mc:Choice>
        <mc:Fallback>
          <p:pic>
            <p:nvPicPr>
              <p:cNvPr id="8" name="Szabadkéz 7">
                <a:extLst>
                  <a:ext uri="{FF2B5EF4-FFF2-40B4-BE49-F238E27FC236}">
                    <a16:creationId xmlns:a16="http://schemas.microsoft.com/office/drawing/2014/main" id="{4F0F6AB5-C88D-4F9D-B647-E850363114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395840" y="910780"/>
                <a:ext cx="49788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Szabadkéz 8">
                <a:extLst>
                  <a:ext uri="{FF2B5EF4-FFF2-40B4-BE49-F238E27FC236}">
                    <a16:creationId xmlns:a16="http://schemas.microsoft.com/office/drawing/2014/main" id="{C1498437-A89A-4D10-A1B0-412777E299F2}"/>
                  </a:ext>
                </a:extLst>
              </p14:cNvPr>
              <p14:cNvContentPartPr/>
              <p14:nvPr/>
            </p14:nvContentPartPr>
            <p14:xfrm>
              <a:off x="1954480" y="4563340"/>
              <a:ext cx="360" cy="360"/>
            </p14:xfrm>
          </p:contentPart>
        </mc:Choice>
        <mc:Fallback>
          <p:pic>
            <p:nvPicPr>
              <p:cNvPr id="9" name="Szabadkéz 8">
                <a:extLst>
                  <a:ext uri="{FF2B5EF4-FFF2-40B4-BE49-F238E27FC236}">
                    <a16:creationId xmlns:a16="http://schemas.microsoft.com/office/drawing/2014/main" id="{C1498437-A89A-4D10-A1B0-412777E299F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50160" y="4559020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463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1D4B0EED-B93F-4E73-9FC0-6FED5681A0E2}"/>
              </a:ext>
            </a:extLst>
          </p:cNvPr>
          <p:cNvSpPr/>
          <p:nvPr/>
        </p:nvSpPr>
        <p:spPr>
          <a:xfrm>
            <a:off x="0" y="-63397"/>
            <a:ext cx="12192000" cy="863497"/>
          </a:xfrm>
          <a:prstGeom prst="rect">
            <a:avLst/>
          </a:prstGeom>
          <a:solidFill>
            <a:srgbClr val="BD0D1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39182016-5379-4D63-A7C6-4ECA52EFB311}"/>
              </a:ext>
            </a:extLst>
          </p:cNvPr>
          <p:cNvSpPr/>
          <p:nvPr/>
        </p:nvSpPr>
        <p:spPr>
          <a:xfrm>
            <a:off x="295074" y="135985"/>
            <a:ext cx="1267028" cy="37836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C7C2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BB8EC08-8C2F-4ABA-9E8A-75D7E81C9A71}"/>
              </a:ext>
            </a:extLst>
          </p:cNvPr>
          <p:cNvSpPr txBox="1"/>
          <p:nvPr/>
        </p:nvSpPr>
        <p:spPr>
          <a:xfrm>
            <a:off x="482792" y="143972"/>
            <a:ext cx="8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  <a:cs typeface="Calibri Light" panose="020F0302020204030204" pitchFamily="34" charset="0"/>
              </a:rPr>
              <a:t>Főoldal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FA26D5D-10B3-41E5-AD90-3795A2B29EA6}"/>
              </a:ext>
            </a:extLst>
          </p:cNvPr>
          <p:cNvSpPr/>
          <p:nvPr/>
        </p:nvSpPr>
        <p:spPr>
          <a:xfrm>
            <a:off x="1761009" y="134939"/>
            <a:ext cx="1267028" cy="378365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</a:rPr>
              <a:t>Kereső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1D2B0348-42C5-4CAC-ADE0-3D07B740285F}"/>
              </a:ext>
            </a:extLst>
          </p:cNvPr>
          <p:cNvSpPr/>
          <p:nvPr/>
        </p:nvSpPr>
        <p:spPr>
          <a:xfrm>
            <a:off x="3226944" y="135985"/>
            <a:ext cx="2192781" cy="378365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Corbel" panose="020B0503020204020204" pitchFamily="34" charset="0"/>
              </a:rPr>
              <a:t>Adatok módosítása</a:t>
            </a:r>
            <a:endParaRPr lang="en-US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3" name="Táblázat 7">
            <a:extLst>
              <a:ext uri="{FF2B5EF4-FFF2-40B4-BE49-F238E27FC236}">
                <a16:creationId xmlns:a16="http://schemas.microsoft.com/office/drawing/2014/main" id="{AA3780FE-A12D-4978-8625-B5CECDA91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65752"/>
              </p:ext>
            </p:extLst>
          </p:nvPr>
        </p:nvGraphicFramePr>
        <p:xfrm>
          <a:off x="3318417" y="870290"/>
          <a:ext cx="8544909" cy="5782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8303">
                  <a:extLst>
                    <a:ext uri="{9D8B030D-6E8A-4147-A177-3AD203B41FA5}">
                      <a16:colId xmlns:a16="http://schemas.microsoft.com/office/drawing/2014/main" val="2598443847"/>
                    </a:ext>
                  </a:extLst>
                </a:gridCol>
                <a:gridCol w="2848303">
                  <a:extLst>
                    <a:ext uri="{9D8B030D-6E8A-4147-A177-3AD203B41FA5}">
                      <a16:colId xmlns:a16="http://schemas.microsoft.com/office/drawing/2014/main" val="2935347366"/>
                    </a:ext>
                  </a:extLst>
                </a:gridCol>
                <a:gridCol w="2848303">
                  <a:extLst>
                    <a:ext uri="{9D8B030D-6E8A-4147-A177-3AD203B41FA5}">
                      <a16:colId xmlns:a16="http://schemas.microsoft.com/office/drawing/2014/main" val="2368300544"/>
                    </a:ext>
                  </a:extLst>
                </a:gridCol>
              </a:tblGrid>
              <a:tr h="517070">
                <a:tc>
                  <a:txBody>
                    <a:bodyPr/>
                    <a:lstStyle/>
                    <a:p>
                      <a:pPr algn="ctr"/>
                      <a:r>
                        <a:rPr lang="hu-HU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Azonosító</a:t>
                      </a:r>
                      <a:endParaRPr lang="en-US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Korház neve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Nyitvatartás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694189"/>
                  </a:ext>
                </a:extLst>
              </a:tr>
              <a:tr h="5265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266130"/>
                  </a:ext>
                </a:extLst>
              </a:tr>
            </a:tbl>
          </a:graphicData>
        </a:graphic>
      </p:graphicFrame>
      <p:sp>
        <p:nvSpPr>
          <p:cNvPr id="16" name="Téglalap 15">
            <a:extLst>
              <a:ext uri="{FF2B5EF4-FFF2-40B4-BE49-F238E27FC236}">
                <a16:creationId xmlns:a16="http://schemas.microsoft.com/office/drawing/2014/main" id="{314190A6-6BD7-4298-AB6D-D10DBAD7A3AA}"/>
              </a:ext>
            </a:extLst>
          </p:cNvPr>
          <p:cNvSpPr/>
          <p:nvPr/>
        </p:nvSpPr>
        <p:spPr>
          <a:xfrm>
            <a:off x="0" y="704675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40301329-4F36-46D4-8946-B36A3EB2EA09}"/>
              </a:ext>
            </a:extLst>
          </p:cNvPr>
          <p:cNvSpPr/>
          <p:nvPr/>
        </p:nvSpPr>
        <p:spPr>
          <a:xfrm>
            <a:off x="12058449" y="708343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CE1557B0-0A2A-49E5-8882-BEB7ED996FAF}"/>
              </a:ext>
            </a:extLst>
          </p:cNvPr>
          <p:cNvSpPr/>
          <p:nvPr/>
        </p:nvSpPr>
        <p:spPr>
          <a:xfrm>
            <a:off x="0" y="6715125"/>
            <a:ext cx="12191798" cy="1428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89FB0E39-1E09-4702-B237-853511944CA5}"/>
              </a:ext>
            </a:extLst>
          </p:cNvPr>
          <p:cNvGrpSpPr/>
          <p:nvPr/>
        </p:nvGrpSpPr>
        <p:grpSpPr>
          <a:xfrm>
            <a:off x="6133860" y="533100"/>
            <a:ext cx="360" cy="360"/>
            <a:chOff x="6133860" y="53310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14:cNvPr>
              <p14:cNvContentPartPr/>
              <p14:nvPr/>
            </p14:nvContentPartPr>
            <p14:xfrm>
              <a:off x="6514740" y="289020"/>
              <a:ext cx="360" cy="360"/>
            </p14:xfrm>
          </p:contentPart>
        </mc:Choice>
        <mc:Fallback xmlns="">
          <p:pic>
            <p:nvPicPr>
              <p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0420" y="284700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E9F041D1-17E3-4737-8584-EA050431A911}"/>
              </a:ext>
            </a:extLst>
          </p:cNvPr>
          <p:cNvSpPr/>
          <p:nvPr/>
        </p:nvSpPr>
        <p:spPr>
          <a:xfrm>
            <a:off x="222455" y="906759"/>
            <a:ext cx="2929699" cy="6355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Név módosítása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8BD877FE-B909-4D5A-8971-D383A6640832}"/>
              </a:ext>
            </a:extLst>
          </p:cNvPr>
          <p:cNvSpPr/>
          <p:nvPr/>
        </p:nvSpPr>
        <p:spPr>
          <a:xfrm>
            <a:off x="222455" y="1747056"/>
            <a:ext cx="2929699" cy="6355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Nyitvatartás módosítása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5" name="Tartalom helye 4">
            <a:extLst>
              <a:ext uri="{FF2B5EF4-FFF2-40B4-BE49-F238E27FC236}">
                <a16:creationId xmlns:a16="http://schemas.microsoft.com/office/drawing/2014/main" id="{3A0FB02A-9EE3-4964-9391-3B9D8431C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070" y="-137834"/>
            <a:ext cx="973029" cy="97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72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TM16401371[[fn=Atlasz]]</Template>
  <TotalTime>373</TotalTime>
  <Words>141</Words>
  <Application>Microsoft Office PowerPoint</Application>
  <PresentationFormat>Szélesvásznú</PresentationFormat>
  <Paragraphs>62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Corbel</vt:lpstr>
      <vt:lpstr>Office-téma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Zsiros</dc:creator>
  <cp:lastModifiedBy>Zsiros</cp:lastModifiedBy>
  <cp:revision>57</cp:revision>
  <dcterms:created xsi:type="dcterms:W3CDTF">2022-03-13T18:53:07Z</dcterms:created>
  <dcterms:modified xsi:type="dcterms:W3CDTF">2022-04-03T18:06:32Z</dcterms:modified>
</cp:coreProperties>
</file>