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83" r:id="rId3"/>
    <p:sldId id="295" r:id="rId4"/>
    <p:sldId id="296" r:id="rId5"/>
    <p:sldId id="298" r:id="rId6"/>
    <p:sldId id="299" r:id="rId8"/>
    <p:sldId id="259" r:id="rId9"/>
    <p:sldId id="300" r:id="rId10"/>
    <p:sldId id="301" r:id="rId11"/>
    <p:sldId id="302" r:id="rId12"/>
    <p:sldId id="304" r:id="rId13"/>
    <p:sldId id="303" r:id="rId14"/>
    <p:sldId id="305" r:id="rId15"/>
    <p:sldId id="321" r:id="rId16"/>
    <p:sldId id="307" r:id="rId17"/>
    <p:sldId id="308" r:id="rId18"/>
    <p:sldId id="309" r:id="rId19"/>
    <p:sldId id="310" r:id="rId20"/>
    <p:sldId id="312" r:id="rId21"/>
    <p:sldId id="311" r:id="rId22"/>
    <p:sldId id="322" r:id="rId23"/>
    <p:sldId id="313" r:id="rId24"/>
    <p:sldId id="314" r:id="rId25"/>
    <p:sldId id="323" r:id="rId26"/>
    <p:sldId id="315" r:id="rId27"/>
    <p:sldId id="324" r:id="rId28"/>
    <p:sldId id="275" r:id="rId29"/>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guide id="3" pos="18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B37"/>
    <a:srgbClr val="DC3C00"/>
    <a:srgbClr val="ECF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6" autoAdjust="0"/>
    <p:restoredTop sz="88662" autoAdjust="0"/>
  </p:normalViewPr>
  <p:slideViewPr>
    <p:cSldViewPr snapToGrid="0" showGuides="1">
      <p:cViewPr varScale="1">
        <p:scale>
          <a:sx n="64" d="100"/>
          <a:sy n="64" d="100"/>
        </p:scale>
        <p:origin x="978" y="60"/>
      </p:cViewPr>
      <p:guideLst>
        <p:guide orient="horz" pos="2183"/>
        <p:guide pos="3840"/>
        <p:guide pos="1867"/>
      </p:guideLst>
    </p:cSldViewPr>
  </p:slideViewPr>
  <p:notesTextViewPr>
    <p:cViewPr>
      <p:scale>
        <a:sx n="1" d="1"/>
        <a:sy n="1" d="1"/>
      </p:scale>
      <p:origin x="0" y="-36"/>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0D49B-8AB1-4855-A4A4-08C0E4F52BD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65D5F-0965-4E51-9C70-23D48B456A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首先对模拟音频信号进行采样，转化为</a:t>
            </a:r>
            <a:r>
              <a:rPr lang="en-US" altLang="zh-CN" dirty="0"/>
              <a:t>PCM</a:t>
            </a:r>
            <a:r>
              <a:rPr lang="zh-CN" altLang="zh-CN" dirty="0"/>
              <a:t>信号，</a:t>
            </a:r>
            <a:r>
              <a:rPr lang="en-US" altLang="zh-CN" dirty="0"/>
              <a:t>PCM</a:t>
            </a:r>
            <a:r>
              <a:rPr lang="zh-CN" altLang="zh-CN" dirty="0"/>
              <a:t>信号经过子带滤波器组后，被均匀地等分成</a:t>
            </a:r>
            <a:r>
              <a:rPr lang="en-US" altLang="zh-CN" dirty="0"/>
              <a:t>32</a:t>
            </a:r>
            <a:r>
              <a:rPr lang="zh-CN" altLang="zh-CN" dirty="0"/>
              <a:t>个子带信号，接着再对各个子带信号做</a:t>
            </a:r>
            <a:r>
              <a:rPr lang="en-US" altLang="zh-CN" dirty="0"/>
              <a:t>MDCT</a:t>
            </a:r>
            <a:r>
              <a:rPr lang="zh-CN" altLang="zh-CN" dirty="0"/>
              <a:t>变换，将各个子带信号的时域样值转换成频域样值。同时，</a:t>
            </a:r>
            <a:r>
              <a:rPr lang="en-US" altLang="zh-CN" dirty="0"/>
              <a:t>PCM</a:t>
            </a:r>
            <a:r>
              <a:rPr lang="zh-CN" altLang="zh-CN" dirty="0"/>
              <a:t>信号还要再通过心理声学模型计算出</a:t>
            </a:r>
            <a:r>
              <a:rPr lang="en-US" altLang="zh-CN" dirty="0"/>
              <a:t>MDCT</a:t>
            </a:r>
            <a:r>
              <a:rPr lang="zh-CN" altLang="zh-CN" dirty="0"/>
              <a:t>变换的块类型和</a:t>
            </a:r>
            <a:r>
              <a:rPr lang="en-US" altLang="zh-CN" dirty="0"/>
              <a:t>PE</a:t>
            </a:r>
            <a:r>
              <a:rPr lang="zh-CN" altLang="zh-CN" dirty="0"/>
              <a:t>值，通过这些参数的辅助对频域样值进行量化和编码，最后进行比特流的组帧封装完成</a:t>
            </a:r>
            <a:r>
              <a:rPr lang="en-US" altLang="zh-CN" dirty="0"/>
              <a:t>MP3</a:t>
            </a:r>
            <a:r>
              <a:rPr lang="zh-CN" altLang="zh-CN" dirty="0"/>
              <a:t>码流的</a:t>
            </a:r>
            <a:r>
              <a:rPr lang="zh-CN" altLang="zh-CN"/>
              <a:t>输出。</a:t>
            </a:r>
            <a:endParaRPr lang="zh-CN" altLang="en-US" dirty="0"/>
          </a:p>
        </p:txBody>
      </p:sp>
      <p:sp>
        <p:nvSpPr>
          <p:cNvPr id="4" name="灯片编号占位符 3"/>
          <p:cNvSpPr>
            <a:spLocks noGrp="1"/>
          </p:cNvSpPr>
          <p:nvPr>
            <p:ph type="sldNum" sz="quarter" idx="10"/>
          </p:nvPr>
        </p:nvSpPr>
        <p:spPr/>
        <p:txBody>
          <a:bodyPr/>
          <a:lstStyle/>
          <a:p>
            <a:fld id="{E3965D5F-0965-4E51-9C70-23D48B456A4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7181D0-A797-4AF9-BA7D-F9EDE7CA232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1E4D9B-0B73-4C3A-834C-B3116E5F4DB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37181D0-A797-4AF9-BA7D-F9EDE7CA232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1E4D9B-0B73-4C3A-834C-B3116E5F4DB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37181D0-A797-4AF9-BA7D-F9EDE7CA232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1E4D9B-0B73-4C3A-834C-B3116E5F4DB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37181D0-A797-4AF9-BA7D-F9EDE7CA232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1E4D9B-0B73-4C3A-834C-B3116E5F4DB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7181D0-A797-4AF9-BA7D-F9EDE7CA232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1E4D9B-0B73-4C3A-834C-B3116E5F4DB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37181D0-A797-4AF9-BA7D-F9EDE7CA232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1E4D9B-0B73-4C3A-834C-B3116E5F4DB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37181D0-A797-4AF9-BA7D-F9EDE7CA232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41E4D9B-0B73-4C3A-834C-B3116E5F4DB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7181D0-A797-4AF9-BA7D-F9EDE7CA232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41E4D9B-0B73-4C3A-834C-B3116E5F4DB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7181D0-A797-4AF9-BA7D-F9EDE7CA232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1E4D9B-0B73-4C3A-834C-B3116E5F4DB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7181D0-A797-4AF9-BA7D-F9EDE7CA232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1E4D9B-0B73-4C3A-834C-B3116E5F4DB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7181D0-A797-4AF9-BA7D-F9EDE7CA232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1E4D9B-0B73-4C3A-834C-B3116E5F4DB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181D0-A797-4AF9-BA7D-F9EDE7CA232C}"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E4D9B-0B73-4C3A-834C-B3116E5F4D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843465"/>
            <a:ext cx="12192000" cy="20145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990516" y="1855409"/>
            <a:ext cx="8650979" cy="1323439"/>
          </a:xfrm>
          <a:prstGeom prst="rect">
            <a:avLst/>
          </a:prstGeom>
          <a:noFill/>
        </p:spPr>
        <p:txBody>
          <a:bodyPr wrap="square" rtlCol="0">
            <a:spAutoFit/>
          </a:bodyPr>
          <a:lstStyle/>
          <a:p>
            <a:pPr algn="ctr"/>
            <a:r>
              <a:rPr lang="zh-CN" altLang="zh-CN" sz="8000" dirty="0">
                <a:solidFill>
                  <a:srgbClr val="0F2B37"/>
                </a:solidFill>
                <a:latin typeface="+mj-lt"/>
              </a:rPr>
              <a:t>媒体文件格式剖析</a:t>
            </a:r>
            <a:endParaRPr lang="zh-CN" altLang="en-US" sz="8000" dirty="0">
              <a:solidFill>
                <a:srgbClr val="0F2B37"/>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tretch>
            <a:fillRect/>
          </a:stretch>
        </p:blipFill>
        <p:spPr>
          <a:xfrm>
            <a:off x="2123841" y="1373066"/>
            <a:ext cx="7570225" cy="1694400"/>
          </a:xfrm>
          <a:prstGeom prst="rect">
            <a:avLst/>
          </a:prstGeom>
        </p:spPr>
      </p:pic>
      <p:pic>
        <p:nvPicPr>
          <p:cNvPr id="5" name="图片 4"/>
          <p:cNvPicPr>
            <a:picLocks noChangeAspect="1"/>
          </p:cNvPicPr>
          <p:nvPr/>
        </p:nvPicPr>
        <p:blipFill>
          <a:blip r:embed="rId2"/>
          <a:stretch>
            <a:fillRect/>
          </a:stretch>
        </p:blipFill>
        <p:spPr>
          <a:xfrm>
            <a:off x="717452" y="3494589"/>
            <a:ext cx="6771293" cy="2892959"/>
          </a:xfrm>
          <a:prstGeom prst="rect">
            <a:avLst/>
          </a:prstGeom>
        </p:spPr>
      </p:pic>
      <p:sp>
        <p:nvSpPr>
          <p:cNvPr id="6" name="文本框 5"/>
          <p:cNvSpPr txBox="1"/>
          <p:nvPr/>
        </p:nvSpPr>
        <p:spPr>
          <a:xfrm>
            <a:off x="717452" y="407963"/>
            <a:ext cx="4389120" cy="584775"/>
          </a:xfrm>
          <a:prstGeom prst="rect">
            <a:avLst/>
          </a:prstGeom>
          <a:noFill/>
        </p:spPr>
        <p:txBody>
          <a:bodyPr wrap="square" rtlCol="0">
            <a:spAutoFit/>
          </a:bodyPr>
          <a:lstStyle/>
          <a:p>
            <a:r>
              <a:rPr lang="en-US" altLang="zh-CN" sz="3200" b="1" dirty="0"/>
              <a:t>ID3V2.3</a:t>
            </a:r>
            <a:r>
              <a:rPr lang="zh-CN" altLang="zh-CN" sz="3200" dirty="0"/>
              <a:t>标签帧</a:t>
            </a:r>
            <a:endParaRPr lang="zh-CN" altLang="en-US" sz="3200" dirty="0"/>
          </a:p>
        </p:txBody>
      </p:sp>
      <p:sp>
        <p:nvSpPr>
          <p:cNvPr id="2" name="文本框 1"/>
          <p:cNvSpPr txBox="1"/>
          <p:nvPr/>
        </p:nvSpPr>
        <p:spPr>
          <a:xfrm>
            <a:off x="7939318" y="3471191"/>
            <a:ext cx="3908125" cy="2807435"/>
          </a:xfrm>
          <a:prstGeom prst="rect">
            <a:avLst/>
          </a:prstGeom>
          <a:noFill/>
        </p:spPr>
        <p:txBody>
          <a:bodyPr wrap="square" rtlCol="0">
            <a:spAutoFit/>
          </a:bodyPr>
          <a:lstStyle/>
          <a:p>
            <a:pPr>
              <a:lnSpc>
                <a:spcPct val="150000"/>
              </a:lnSpc>
            </a:pPr>
            <a:r>
              <a:rPr lang="zh-CN" altLang="en-US" sz="2000" dirty="0"/>
              <a:t>帧标识：</a:t>
            </a:r>
            <a:r>
              <a:rPr lang="zh-CN" altLang="zh-CN" sz="2000" dirty="0"/>
              <a:t>用四个字符标识一个帧，说明一个帧的内容含义</a:t>
            </a:r>
            <a:endParaRPr lang="en-US" altLang="zh-CN" sz="2000" dirty="0"/>
          </a:p>
          <a:p>
            <a:pPr>
              <a:lnSpc>
                <a:spcPct val="150000"/>
              </a:lnSpc>
            </a:pPr>
            <a:r>
              <a:rPr lang="en-US" altLang="zh-CN" sz="2000" dirty="0"/>
              <a:t>TIT2=</a:t>
            </a:r>
            <a:r>
              <a:rPr lang="zh-CN" altLang="zh-CN" sz="2000" dirty="0"/>
              <a:t>标题</a:t>
            </a:r>
            <a:r>
              <a:rPr lang="zh-CN" altLang="en-US" sz="2000" dirty="0"/>
              <a:t>，</a:t>
            </a:r>
            <a:r>
              <a:rPr lang="zh-CN" altLang="zh-CN" sz="2000" dirty="0"/>
              <a:t>表示内容为这首歌的标题，下同</a:t>
            </a:r>
            <a:endParaRPr lang="zh-CN" altLang="zh-CN" sz="2000" dirty="0"/>
          </a:p>
          <a:p>
            <a:pPr>
              <a:lnSpc>
                <a:spcPct val="150000"/>
              </a:lnSpc>
            </a:pPr>
            <a:r>
              <a:rPr lang="en-US" altLang="zh-CN" sz="2000" dirty="0"/>
              <a:t>TPE1=</a:t>
            </a:r>
            <a:r>
              <a:rPr lang="zh-CN" altLang="zh-CN" sz="2000" dirty="0"/>
              <a:t>作者</a:t>
            </a:r>
            <a:endParaRPr lang="zh-CN" altLang="zh-CN" sz="2000" dirty="0"/>
          </a:p>
          <a:p>
            <a:pPr>
              <a:lnSpc>
                <a:spcPct val="150000"/>
              </a:lnSpc>
            </a:pPr>
            <a:r>
              <a:rPr lang="en-US" altLang="zh-CN" sz="2000" dirty="0"/>
              <a:t>TALB=</a:t>
            </a:r>
            <a:r>
              <a:rPr lang="zh-CN" altLang="zh-CN" sz="2000" dirty="0"/>
              <a:t>专辑</a:t>
            </a:r>
            <a:endParaRPr lang="zh-CN" altLang="zh-C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3642" y="1110008"/>
            <a:ext cx="5403575" cy="7358133"/>
          </a:xfrm>
        </p:spPr>
        <p:txBody>
          <a:bodyPr>
            <a:normAutofit/>
          </a:bodyPr>
          <a:lstStyle/>
          <a:p>
            <a:pPr marL="0" indent="0">
              <a:lnSpc>
                <a:spcPct val="150000"/>
              </a:lnSpc>
              <a:buNone/>
            </a:pPr>
            <a:r>
              <a:rPr lang="en-US" altLang="zh-CN" sz="2400" dirty="0"/>
              <a:t>    </a:t>
            </a:r>
            <a:r>
              <a:rPr lang="zh-CN" altLang="zh-CN" sz="2400" dirty="0"/>
              <a:t>帧，在文件的中间位置</a:t>
            </a:r>
            <a:r>
              <a:rPr lang="zh-CN" altLang="en-US" sz="2400" dirty="0"/>
              <a:t>。</a:t>
            </a:r>
            <a:r>
              <a:rPr lang="zh-CN" altLang="zh-CN" sz="2400" dirty="0"/>
              <a:t>每桢都由</a:t>
            </a:r>
            <a:r>
              <a:rPr lang="en-US" altLang="zh-CN" sz="2400" dirty="0"/>
              <a:t>4</a:t>
            </a:r>
            <a:r>
              <a:rPr lang="zh-CN" altLang="zh-CN" sz="2400" dirty="0"/>
              <a:t>部分组成：</a:t>
            </a:r>
            <a:r>
              <a:rPr lang="zh-CN" altLang="zh-CN" sz="2400" dirty="0">
                <a:solidFill>
                  <a:srgbClr val="00B050"/>
                </a:solidFill>
              </a:rPr>
              <a:t>帧头、</a:t>
            </a:r>
            <a:r>
              <a:rPr lang="en-US" altLang="zh-CN" sz="2400" dirty="0">
                <a:solidFill>
                  <a:srgbClr val="00B050"/>
                </a:solidFill>
              </a:rPr>
              <a:t>CRC</a:t>
            </a:r>
            <a:r>
              <a:rPr lang="zh-CN" altLang="zh-CN" sz="2400" dirty="0">
                <a:solidFill>
                  <a:srgbClr val="00B050"/>
                </a:solidFill>
              </a:rPr>
              <a:t>校验值、音频数据和附加数据</a:t>
            </a:r>
            <a:r>
              <a:rPr lang="zh-CN" altLang="zh-CN" sz="2400" dirty="0"/>
              <a:t>。</a:t>
            </a:r>
            <a:r>
              <a:rPr lang="en-US" altLang="zh-CN" sz="2400" dirty="0"/>
              <a:t>    </a:t>
            </a:r>
            <a:endParaRPr lang="en-US" altLang="zh-CN" sz="2400" dirty="0"/>
          </a:p>
          <a:p>
            <a:pPr marL="0" indent="0">
              <a:lnSpc>
                <a:spcPct val="150000"/>
              </a:lnSpc>
              <a:buNone/>
            </a:pPr>
            <a:r>
              <a:rPr lang="en-US" altLang="zh-CN" sz="2400" dirty="0"/>
              <a:t>    </a:t>
            </a:r>
            <a:r>
              <a:rPr lang="zh-CN" altLang="zh-CN" sz="2400" dirty="0"/>
              <a:t>帧头长度是</a:t>
            </a:r>
            <a:r>
              <a:rPr lang="en-US" altLang="zh-CN" sz="2400" dirty="0"/>
              <a:t>4Byte</a:t>
            </a:r>
            <a:r>
              <a:rPr lang="zh-CN" altLang="zh-CN" sz="2400" dirty="0"/>
              <a:t>（</a:t>
            </a:r>
            <a:r>
              <a:rPr lang="en-US" altLang="zh-CN" sz="2400" dirty="0"/>
              <a:t>32bit</a:t>
            </a:r>
            <a:r>
              <a:rPr lang="zh-CN" altLang="zh-CN" sz="2400" dirty="0"/>
              <a:t>）</a:t>
            </a:r>
            <a:r>
              <a:rPr lang="en-US" altLang="zh-CN" sz="2400" dirty="0"/>
              <a:t>,</a:t>
            </a:r>
            <a:r>
              <a:rPr lang="zh-CN" altLang="zh-CN" sz="2400" dirty="0"/>
              <a:t>帧头后面可能有两个字节的</a:t>
            </a:r>
            <a:r>
              <a:rPr lang="en-US" altLang="zh-CN" sz="2400" dirty="0"/>
              <a:t>CRC </a:t>
            </a:r>
            <a:r>
              <a:rPr lang="zh-CN" altLang="zh-CN" sz="2400" dirty="0"/>
              <a:t>校验值</a:t>
            </a:r>
            <a:r>
              <a:rPr lang="zh-CN" altLang="en-US" sz="2400" dirty="0"/>
              <a:t>（</a:t>
            </a:r>
            <a:r>
              <a:rPr lang="zh-CN" altLang="zh-CN" sz="2400" dirty="0"/>
              <a:t>这两个字节的是否存在决定于</a:t>
            </a:r>
            <a:r>
              <a:rPr lang="en-US" altLang="zh-CN" sz="2400" dirty="0"/>
              <a:t>Header </a:t>
            </a:r>
            <a:r>
              <a:rPr lang="zh-CN" altLang="zh-CN" sz="2400" dirty="0"/>
              <a:t>信息的第</a:t>
            </a:r>
            <a:r>
              <a:rPr lang="en-US" altLang="zh-CN" sz="2400" dirty="0"/>
              <a:t>16bit</a:t>
            </a:r>
            <a:r>
              <a:rPr lang="zh-CN" altLang="zh-CN" sz="2400" dirty="0"/>
              <a:t>，为</a:t>
            </a:r>
            <a:r>
              <a:rPr lang="en-US" altLang="zh-CN" sz="2400" dirty="0"/>
              <a:t>0 </a:t>
            </a:r>
            <a:r>
              <a:rPr lang="zh-CN" altLang="zh-CN" sz="2400" dirty="0"/>
              <a:t>则帧头后面无校验，为</a:t>
            </a:r>
            <a:r>
              <a:rPr lang="en-US" altLang="zh-CN" sz="2400" dirty="0"/>
              <a:t>1 </a:t>
            </a:r>
            <a:r>
              <a:rPr lang="zh-CN" altLang="zh-CN" sz="2400" dirty="0"/>
              <a:t>则有校验，校验值长度为</a:t>
            </a:r>
            <a:r>
              <a:rPr lang="en-US" altLang="zh-CN" sz="2400" dirty="0"/>
              <a:t>2 </a:t>
            </a:r>
            <a:r>
              <a:rPr lang="zh-CN" altLang="zh-CN" sz="2400" dirty="0"/>
              <a:t>个字节</a:t>
            </a:r>
            <a:r>
              <a:rPr lang="zh-CN" altLang="en-US" sz="2400" dirty="0"/>
              <a:t>）</a:t>
            </a:r>
            <a:r>
              <a:rPr lang="zh-CN" altLang="zh-CN" sz="2400" dirty="0"/>
              <a:t>，接着就是帧的实体数据</a:t>
            </a:r>
            <a:r>
              <a:rPr lang="zh-CN" altLang="en-US" sz="2400" dirty="0"/>
              <a:t>和附加数据</a:t>
            </a:r>
            <a:r>
              <a:rPr lang="zh-CN" altLang="zh-CN" sz="2400" dirty="0"/>
              <a:t>。</a:t>
            </a:r>
            <a:endParaRPr lang="zh-CN" altLang="zh-CN" sz="2400" dirty="0"/>
          </a:p>
        </p:txBody>
      </p:sp>
      <p:pic>
        <p:nvPicPr>
          <p:cNvPr id="4" name="图片 3"/>
          <p:cNvPicPr/>
          <p:nvPr/>
        </p:nvPicPr>
        <p:blipFill rotWithShape="1">
          <a:blip r:embed="rId1"/>
          <a:srcRect l="8269" r="12500"/>
          <a:stretch>
            <a:fillRect/>
          </a:stretch>
        </p:blipFill>
        <p:spPr>
          <a:xfrm>
            <a:off x="6241774" y="1216024"/>
            <a:ext cx="5459895" cy="4770782"/>
          </a:xfrm>
          <a:prstGeom prst="rect">
            <a:avLst/>
          </a:prstGeom>
        </p:spPr>
      </p:pic>
      <p:sp>
        <p:nvSpPr>
          <p:cNvPr id="5" name="文本框 4"/>
          <p:cNvSpPr txBox="1"/>
          <p:nvPr/>
        </p:nvSpPr>
        <p:spPr>
          <a:xfrm>
            <a:off x="493642" y="221272"/>
            <a:ext cx="3094892" cy="707886"/>
          </a:xfrm>
          <a:prstGeom prst="rect">
            <a:avLst/>
          </a:prstGeom>
          <a:noFill/>
        </p:spPr>
        <p:txBody>
          <a:bodyPr wrap="square" rtlCol="0">
            <a:spAutoFit/>
          </a:bodyPr>
          <a:lstStyle/>
          <a:p>
            <a:r>
              <a:rPr lang="zh-CN" altLang="en-US" sz="4000" b="1" dirty="0"/>
              <a:t>帧</a:t>
            </a:r>
            <a:endParaRPr lang="zh-CN" altLang="en-US"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tretch>
            <a:fillRect/>
          </a:stretch>
        </p:blipFill>
        <p:spPr>
          <a:xfrm>
            <a:off x="185530" y="1322146"/>
            <a:ext cx="7893784" cy="2105172"/>
          </a:xfrm>
          <a:prstGeom prst="rect">
            <a:avLst/>
          </a:prstGeom>
        </p:spPr>
      </p:pic>
      <p:pic>
        <p:nvPicPr>
          <p:cNvPr id="5" name="图片 4"/>
          <p:cNvPicPr>
            <a:picLocks noChangeAspect="1"/>
          </p:cNvPicPr>
          <p:nvPr/>
        </p:nvPicPr>
        <p:blipFill>
          <a:blip r:embed="rId2"/>
          <a:stretch>
            <a:fillRect/>
          </a:stretch>
        </p:blipFill>
        <p:spPr>
          <a:xfrm>
            <a:off x="6149009" y="175541"/>
            <a:ext cx="5871925" cy="6503555"/>
          </a:xfrm>
          <a:prstGeom prst="rect">
            <a:avLst/>
          </a:prstGeom>
        </p:spPr>
      </p:pic>
      <p:sp>
        <p:nvSpPr>
          <p:cNvPr id="6" name="文本框 5"/>
          <p:cNvSpPr txBox="1"/>
          <p:nvPr/>
        </p:nvSpPr>
        <p:spPr>
          <a:xfrm>
            <a:off x="185530" y="4098625"/>
            <a:ext cx="3094892" cy="584775"/>
          </a:xfrm>
          <a:prstGeom prst="rect">
            <a:avLst/>
          </a:prstGeom>
          <a:noFill/>
        </p:spPr>
        <p:txBody>
          <a:bodyPr wrap="square" rtlCol="0">
            <a:spAutoFit/>
          </a:bodyPr>
          <a:lstStyle/>
          <a:p>
            <a:r>
              <a:rPr lang="zh-CN" altLang="en-US" sz="3200" b="1" dirty="0"/>
              <a:t>帧头：</a:t>
            </a:r>
            <a:endParaRPr lang="zh-CN" altLang="en-US" sz="3200" dirty="0"/>
          </a:p>
        </p:txBody>
      </p:sp>
      <p:sp>
        <p:nvSpPr>
          <p:cNvPr id="2" name="文本框 1"/>
          <p:cNvSpPr txBox="1"/>
          <p:nvPr/>
        </p:nvSpPr>
        <p:spPr>
          <a:xfrm>
            <a:off x="185530" y="4973362"/>
            <a:ext cx="6436886" cy="830997"/>
          </a:xfrm>
          <a:prstGeom prst="rect">
            <a:avLst/>
          </a:prstGeom>
          <a:noFill/>
        </p:spPr>
        <p:txBody>
          <a:bodyPr wrap="square" rtlCol="0">
            <a:spAutoFit/>
          </a:bodyPr>
          <a:lstStyle/>
          <a:p>
            <a:r>
              <a:rPr lang="zh-CN" altLang="zh-CN" sz="2400" dirty="0"/>
              <a:t>帧头</a:t>
            </a:r>
            <a:r>
              <a:rPr lang="zh-CN" altLang="en-US" sz="2400" dirty="0"/>
              <a:t>（</a:t>
            </a:r>
            <a:r>
              <a:rPr lang="en-US" altLang="zh-CN" sz="2400" dirty="0"/>
              <a:t> 4Byte </a:t>
            </a:r>
            <a:r>
              <a:rPr lang="zh-CN" altLang="en-US" sz="2400" dirty="0"/>
              <a:t>）</a:t>
            </a:r>
            <a:r>
              <a:rPr lang="zh-CN" altLang="zh-CN" sz="2400" dirty="0"/>
              <a:t>为</a:t>
            </a:r>
            <a:r>
              <a:rPr lang="en-US" altLang="zh-CN" sz="2400" dirty="0"/>
              <a:t> FF FB 90 64</a:t>
            </a:r>
            <a:endParaRPr lang="en-US" altLang="zh-CN" sz="2400" dirty="0"/>
          </a:p>
          <a:p>
            <a:r>
              <a:rPr lang="en-US" altLang="zh-CN" sz="2400" dirty="0"/>
              <a:t>1111 1111 1111 1011 1001 0000 0110 0010</a:t>
            </a:r>
            <a:endParaRPr lang="en-US" altLang="zh-CN" sz="2400" dirty="0"/>
          </a:p>
        </p:txBody>
      </p:sp>
      <p:sp>
        <p:nvSpPr>
          <p:cNvPr id="7" name="文本框 6"/>
          <p:cNvSpPr txBox="1"/>
          <p:nvPr/>
        </p:nvSpPr>
        <p:spPr>
          <a:xfrm>
            <a:off x="185530" y="362137"/>
            <a:ext cx="3094892" cy="584775"/>
          </a:xfrm>
          <a:prstGeom prst="rect">
            <a:avLst/>
          </a:prstGeom>
          <a:noFill/>
        </p:spPr>
        <p:txBody>
          <a:bodyPr wrap="square" rtlCol="0">
            <a:spAutoFit/>
          </a:bodyPr>
          <a:lstStyle/>
          <a:p>
            <a:r>
              <a:rPr lang="zh-CN" altLang="en-US" sz="3200" b="1" dirty="0"/>
              <a:t>帧：</a:t>
            </a:r>
            <a:endParaRPr lang="zh-CN" alt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9178" y="1303494"/>
            <a:ext cx="10461674" cy="1754326"/>
          </a:xfrm>
          <a:prstGeom prst="rect">
            <a:avLst/>
          </a:prstGeom>
          <a:noFill/>
        </p:spPr>
        <p:txBody>
          <a:bodyPr wrap="square" rtlCol="0">
            <a:spAutoFit/>
          </a:bodyPr>
          <a:lstStyle/>
          <a:p>
            <a:pPr>
              <a:lnSpc>
                <a:spcPct val="150000"/>
              </a:lnSpc>
            </a:pPr>
            <a:r>
              <a:rPr lang="en-US" altLang="zh-CN" sz="2400" dirty="0"/>
              <a:t>    </a:t>
            </a:r>
            <a:r>
              <a:rPr lang="zh-CN" altLang="zh-CN" sz="2400" dirty="0"/>
              <a:t>如果帧头的校验位为</a:t>
            </a:r>
            <a:r>
              <a:rPr lang="en-US" altLang="zh-CN" sz="2400" dirty="0"/>
              <a:t>0</a:t>
            </a:r>
            <a:r>
              <a:rPr lang="zh-CN" altLang="zh-CN" sz="2400" dirty="0"/>
              <a:t>，则帧头后就有一个</a:t>
            </a:r>
            <a:r>
              <a:rPr lang="en-US" altLang="zh-CN" sz="2400" dirty="0"/>
              <a:t>16</a:t>
            </a:r>
            <a:r>
              <a:rPr lang="zh-CN" altLang="zh-CN" sz="2400" dirty="0"/>
              <a:t>位的</a:t>
            </a:r>
            <a:r>
              <a:rPr lang="en-US" altLang="zh-CN" sz="2400" dirty="0"/>
              <a:t>CRC</a:t>
            </a:r>
            <a:r>
              <a:rPr lang="zh-CN" altLang="zh-CN" sz="2400" dirty="0"/>
              <a:t>值，这个值是</a:t>
            </a:r>
            <a:r>
              <a:rPr lang="en-US" altLang="zh-CN" sz="2400" dirty="0"/>
              <a:t>big-endian</a:t>
            </a:r>
            <a:r>
              <a:rPr lang="zh-CN" altLang="zh-CN" sz="2400" dirty="0"/>
              <a:t>的值，把这个值和该帧通过计算得出的</a:t>
            </a:r>
            <a:r>
              <a:rPr lang="en-US" altLang="zh-CN" sz="2400" dirty="0"/>
              <a:t>CRC</a:t>
            </a:r>
            <a:r>
              <a:rPr lang="zh-CN" altLang="zh-CN" sz="2400" dirty="0"/>
              <a:t>值进行比较就可以</a:t>
            </a:r>
            <a:r>
              <a:rPr lang="zh-CN" altLang="zh-CN" sz="2400" dirty="0">
                <a:solidFill>
                  <a:srgbClr val="00B050"/>
                </a:solidFill>
              </a:rPr>
              <a:t>得知该帧是否有效</a:t>
            </a:r>
            <a:r>
              <a:rPr lang="zh-CN" altLang="zh-CN" sz="2400" dirty="0"/>
              <a:t>。</a:t>
            </a:r>
            <a:endParaRPr lang="zh-CN" altLang="en-US" sz="2400" dirty="0"/>
          </a:p>
        </p:txBody>
      </p:sp>
      <p:sp>
        <p:nvSpPr>
          <p:cNvPr id="5" name="文本框 4"/>
          <p:cNvSpPr txBox="1"/>
          <p:nvPr/>
        </p:nvSpPr>
        <p:spPr>
          <a:xfrm>
            <a:off x="609600" y="359771"/>
            <a:ext cx="3094892" cy="584775"/>
          </a:xfrm>
          <a:prstGeom prst="rect">
            <a:avLst/>
          </a:prstGeom>
          <a:noFill/>
        </p:spPr>
        <p:txBody>
          <a:bodyPr wrap="square" rtlCol="0">
            <a:spAutoFit/>
          </a:bodyPr>
          <a:lstStyle/>
          <a:p>
            <a:r>
              <a:rPr lang="en-US" altLang="zh-CN" sz="3200" b="1" dirty="0"/>
              <a:t>CRC</a:t>
            </a:r>
            <a:r>
              <a:rPr lang="zh-CN" altLang="en-US" sz="3200" b="1" dirty="0"/>
              <a:t>校验：</a:t>
            </a:r>
            <a:endParaRPr lang="zh-CN" altLang="en-US" sz="3200" dirty="0"/>
          </a:p>
        </p:txBody>
      </p:sp>
      <p:sp>
        <p:nvSpPr>
          <p:cNvPr id="6" name="文本框 5"/>
          <p:cNvSpPr txBox="1"/>
          <p:nvPr/>
        </p:nvSpPr>
        <p:spPr>
          <a:xfrm>
            <a:off x="609600" y="4593943"/>
            <a:ext cx="10681252" cy="1200329"/>
          </a:xfrm>
          <a:prstGeom prst="rect">
            <a:avLst/>
          </a:prstGeom>
          <a:noFill/>
        </p:spPr>
        <p:txBody>
          <a:bodyPr wrap="square" rtlCol="0">
            <a:spAutoFit/>
          </a:bodyPr>
          <a:lstStyle/>
          <a:p>
            <a:pPr>
              <a:lnSpc>
                <a:spcPct val="150000"/>
              </a:lnSpc>
            </a:pPr>
            <a:r>
              <a:rPr lang="en-US" altLang="zh-CN" sz="2400" dirty="0"/>
              <a:t>       </a:t>
            </a:r>
            <a:r>
              <a:rPr lang="zh-CN" altLang="zh-CN" sz="2400" dirty="0"/>
              <a:t>位于帧头数据的后面，主要</a:t>
            </a:r>
            <a:r>
              <a:rPr lang="zh-CN" altLang="zh-CN" sz="2400" dirty="0">
                <a:solidFill>
                  <a:srgbClr val="00B050"/>
                </a:solidFill>
              </a:rPr>
              <a:t>用于保存</a:t>
            </a:r>
            <a:r>
              <a:rPr lang="en-US" altLang="zh-CN" sz="2400" dirty="0">
                <a:solidFill>
                  <a:srgbClr val="00B050"/>
                </a:solidFill>
              </a:rPr>
              <a:t>MP3</a:t>
            </a:r>
            <a:r>
              <a:rPr lang="zh-CN" altLang="zh-CN" sz="2400" dirty="0">
                <a:solidFill>
                  <a:srgbClr val="00B050"/>
                </a:solidFill>
              </a:rPr>
              <a:t>解码过程中的参数</a:t>
            </a:r>
            <a:r>
              <a:rPr lang="zh-CN" altLang="zh-CN" sz="2400" dirty="0"/>
              <a:t>，如反量化的信息、哈夫曼解码信息以及窗类型信息等。</a:t>
            </a:r>
            <a:endParaRPr lang="zh-CN" altLang="zh-CN" sz="2400" dirty="0"/>
          </a:p>
        </p:txBody>
      </p:sp>
      <p:sp>
        <p:nvSpPr>
          <p:cNvPr id="7" name="文本框 6"/>
          <p:cNvSpPr txBox="1"/>
          <p:nvPr/>
        </p:nvSpPr>
        <p:spPr>
          <a:xfrm>
            <a:off x="609600" y="3467406"/>
            <a:ext cx="3094892" cy="584775"/>
          </a:xfrm>
          <a:prstGeom prst="rect">
            <a:avLst/>
          </a:prstGeom>
          <a:noFill/>
        </p:spPr>
        <p:txBody>
          <a:bodyPr wrap="square" rtlCol="0">
            <a:spAutoFit/>
          </a:bodyPr>
          <a:lstStyle/>
          <a:p>
            <a:r>
              <a:rPr lang="zh-CN" altLang="en-US" sz="3200" b="1" dirty="0"/>
              <a:t>边信息：</a:t>
            </a:r>
            <a:endParaRPr lang="zh-CN" alt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074" y="363674"/>
            <a:ext cx="11724861" cy="4351338"/>
          </a:xfrm>
        </p:spPr>
        <p:txBody>
          <a:bodyPr>
            <a:normAutofit fontScale="85000" lnSpcReduction="20000"/>
          </a:bodyPr>
          <a:lstStyle/>
          <a:p>
            <a:pPr marL="0" indent="0">
              <a:lnSpc>
                <a:spcPct val="150000"/>
              </a:lnSpc>
              <a:buNone/>
            </a:pPr>
            <a:r>
              <a:rPr lang="zh-CN" altLang="en-US" dirty="0"/>
              <a:t>    主</a:t>
            </a:r>
            <a:r>
              <a:rPr lang="zh-CN" altLang="zh-CN" dirty="0"/>
              <a:t>数据是音频信号的主要信息部分，主要含有</a:t>
            </a:r>
            <a:r>
              <a:rPr lang="zh-CN" altLang="zh-CN" dirty="0">
                <a:solidFill>
                  <a:srgbClr val="00B050"/>
                </a:solidFill>
              </a:rPr>
              <a:t>缩放因子和哈夫曼编码数据</a:t>
            </a:r>
            <a:r>
              <a:rPr lang="en-US" altLang="zh-CN" dirty="0"/>
              <a:t>.</a:t>
            </a:r>
            <a:r>
              <a:rPr lang="zh-CN" altLang="zh-CN" dirty="0"/>
              <a:t>。当解码器在读到上述信息后，就可以进行解码了。</a:t>
            </a:r>
            <a:endParaRPr lang="zh-CN" altLang="zh-CN" dirty="0"/>
          </a:p>
          <a:p>
            <a:pPr marL="0" indent="0">
              <a:lnSpc>
                <a:spcPct val="150000"/>
              </a:lnSpc>
              <a:buNone/>
            </a:pPr>
            <a:r>
              <a:rPr lang="en-US" altLang="zh-CN" dirty="0"/>
              <a:t>    </a:t>
            </a:r>
            <a:r>
              <a:rPr lang="zh-CN" altLang="zh-CN" dirty="0"/>
              <a:t>缩放因子的单位是缩放因子带，也就是其中的每个釆样值包含同样的缩放因子，其占用的空间由压缩时采用的窗类型所决定。</a:t>
            </a:r>
            <a:r>
              <a:rPr lang="zh-CN" altLang="zh-CN" dirty="0">
                <a:solidFill>
                  <a:srgbClr val="00B050"/>
                </a:solidFill>
              </a:rPr>
              <a:t>缩放因子用于解码的反量化的过程中来恢复音频数据的采样值。</a:t>
            </a:r>
            <a:endParaRPr lang="zh-CN" altLang="zh-CN" dirty="0">
              <a:solidFill>
                <a:srgbClr val="00B050"/>
              </a:solidFill>
            </a:endParaRPr>
          </a:p>
          <a:p>
            <a:pPr marL="0" indent="0">
              <a:lnSpc>
                <a:spcPct val="150000"/>
              </a:lnSpc>
              <a:buNone/>
            </a:pPr>
            <a:r>
              <a:rPr lang="en-US" altLang="zh-CN" dirty="0"/>
              <a:t>    </a:t>
            </a:r>
            <a:r>
              <a:rPr lang="zh-CN" altLang="zh-CN" dirty="0"/>
              <a:t>哈夫曼编码数据结构相对比较复杂，每一帧的哈夫曼编码数据中包含</a:t>
            </a:r>
            <a:r>
              <a:rPr lang="en-US" altLang="zh-CN" dirty="0"/>
              <a:t>1152</a:t>
            </a:r>
            <a:r>
              <a:rPr lang="zh-CN" altLang="zh-CN" dirty="0"/>
              <a:t>个频率系数，这个频率系数被分为两个颗粒，每一个颗粒包含</a:t>
            </a:r>
            <a:r>
              <a:rPr lang="en-US" altLang="zh-CN" dirty="0"/>
              <a:t>576</a:t>
            </a:r>
            <a:r>
              <a:rPr lang="zh-CN" altLang="zh-CN" dirty="0"/>
              <a:t>个频率系数。</a:t>
            </a:r>
            <a:r>
              <a:rPr lang="zh-CN" altLang="zh-CN" dirty="0">
                <a:solidFill>
                  <a:srgbClr val="00B050"/>
                </a:solidFill>
              </a:rPr>
              <a:t>这些频率系数按照频率由高到低可以分为零值区、小值区和大值区。</a:t>
            </a:r>
            <a:endParaRPr lang="zh-CN" altLang="en-US" dirty="0">
              <a:solidFill>
                <a:srgbClr val="00B050"/>
              </a:solidFill>
            </a:endParaRPr>
          </a:p>
        </p:txBody>
      </p:sp>
      <p:pic>
        <p:nvPicPr>
          <p:cNvPr id="4" name="图片 3"/>
          <p:cNvPicPr/>
          <p:nvPr/>
        </p:nvPicPr>
        <p:blipFill>
          <a:blip r:embed="rId1"/>
          <a:stretch>
            <a:fillRect/>
          </a:stretch>
        </p:blipFill>
        <p:spPr>
          <a:xfrm>
            <a:off x="5711688" y="4545505"/>
            <a:ext cx="6273247" cy="2146843"/>
          </a:xfrm>
          <a:prstGeom prst="rect">
            <a:avLst/>
          </a:prstGeom>
        </p:spPr>
      </p:pic>
      <p:sp>
        <p:nvSpPr>
          <p:cNvPr id="5" name="文本框 4"/>
          <p:cNvSpPr txBox="1"/>
          <p:nvPr/>
        </p:nvSpPr>
        <p:spPr>
          <a:xfrm>
            <a:off x="742122" y="5295760"/>
            <a:ext cx="4267200" cy="646331"/>
          </a:xfrm>
          <a:prstGeom prst="rect">
            <a:avLst/>
          </a:prstGeom>
          <a:noFill/>
        </p:spPr>
        <p:txBody>
          <a:bodyPr wrap="square" rtlCol="0">
            <a:spAutoFit/>
          </a:bodyPr>
          <a:lstStyle/>
          <a:p>
            <a:r>
              <a:rPr lang="zh-CN" altLang="en-US" sz="3600" b="1" dirty="0"/>
              <a:t>音频数据之主数据</a:t>
            </a:r>
            <a:endParaRPr lang="zh-CN" alt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tretch>
            <a:fillRect/>
          </a:stretch>
        </p:blipFill>
        <p:spPr>
          <a:xfrm>
            <a:off x="412948" y="468535"/>
            <a:ext cx="8585277" cy="2728374"/>
          </a:xfrm>
          <a:prstGeom prst="rect">
            <a:avLst/>
          </a:prstGeom>
        </p:spPr>
      </p:pic>
      <p:pic>
        <p:nvPicPr>
          <p:cNvPr id="5" name="图片 4"/>
          <p:cNvPicPr>
            <a:picLocks noChangeAspect="1"/>
          </p:cNvPicPr>
          <p:nvPr/>
        </p:nvPicPr>
        <p:blipFill>
          <a:blip r:embed="rId2"/>
          <a:stretch>
            <a:fillRect/>
          </a:stretch>
        </p:blipFill>
        <p:spPr>
          <a:xfrm>
            <a:off x="4376755" y="3053544"/>
            <a:ext cx="7815245" cy="3673165"/>
          </a:xfrm>
          <a:prstGeom prst="rect">
            <a:avLst/>
          </a:prstGeom>
        </p:spPr>
      </p:pic>
      <p:sp>
        <p:nvSpPr>
          <p:cNvPr id="7" name="文本框 6"/>
          <p:cNvSpPr txBox="1"/>
          <p:nvPr/>
        </p:nvSpPr>
        <p:spPr>
          <a:xfrm>
            <a:off x="9509500" y="468535"/>
            <a:ext cx="1788199" cy="707886"/>
          </a:xfrm>
          <a:prstGeom prst="rect">
            <a:avLst/>
          </a:prstGeom>
          <a:noFill/>
        </p:spPr>
        <p:txBody>
          <a:bodyPr wrap="square" rtlCol="0">
            <a:spAutoFit/>
          </a:bodyPr>
          <a:lstStyle/>
          <a:p>
            <a:r>
              <a:rPr lang="en-US" altLang="zh-CN" sz="4000" b="1" dirty="0"/>
              <a:t>ID3V1</a:t>
            </a:r>
            <a:endParaRPr lang="zh-CN" altLang="en-US" sz="4000" dirty="0"/>
          </a:p>
        </p:txBody>
      </p:sp>
      <p:sp>
        <p:nvSpPr>
          <p:cNvPr id="2" name="文本框 1"/>
          <p:cNvSpPr txBox="1"/>
          <p:nvPr/>
        </p:nvSpPr>
        <p:spPr>
          <a:xfrm>
            <a:off x="265888" y="3458966"/>
            <a:ext cx="4102412" cy="2862322"/>
          </a:xfrm>
          <a:prstGeom prst="rect">
            <a:avLst/>
          </a:prstGeom>
          <a:noFill/>
        </p:spPr>
        <p:txBody>
          <a:bodyPr wrap="square" rtlCol="0">
            <a:spAutoFit/>
          </a:bodyPr>
          <a:lstStyle/>
          <a:p>
            <a:pPr>
              <a:lnSpc>
                <a:spcPct val="150000"/>
              </a:lnSpc>
            </a:pPr>
            <a:r>
              <a:rPr lang="en-US" altLang="zh-CN" sz="2400" dirty="0"/>
              <a:t>      ID3V1</a:t>
            </a:r>
            <a:r>
              <a:rPr lang="zh-CN" altLang="zh-CN" sz="2400" dirty="0"/>
              <a:t>部分</a:t>
            </a:r>
            <a:r>
              <a:rPr lang="en-US" altLang="zh-CN" sz="2400" dirty="0"/>
              <a:t>(128</a:t>
            </a:r>
            <a:r>
              <a:rPr lang="zh-CN" altLang="zh-CN" sz="2400" dirty="0"/>
              <a:t>字节</a:t>
            </a:r>
            <a:r>
              <a:rPr lang="en-US" altLang="zh-CN" sz="2400" dirty="0"/>
              <a:t>)</a:t>
            </a:r>
            <a:r>
              <a:rPr lang="zh-CN" altLang="zh-CN" sz="2400" dirty="0"/>
              <a:t>出现在音频文件末尾，以“</a:t>
            </a:r>
            <a:r>
              <a:rPr lang="en-US" altLang="zh-CN" sz="2400" dirty="0"/>
              <a:t>TAG</a:t>
            </a:r>
            <a:r>
              <a:rPr lang="zh-CN" altLang="zh-CN" sz="2400" dirty="0"/>
              <a:t>”作为标记，主要包含一些曲目名称、作者、作曲、专辑等辅助信息。</a:t>
            </a:r>
            <a:endParaRPr lang="zh-CN"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任意多边形 2"/>
          <p:cNvSpPr/>
          <p:nvPr/>
        </p:nvSpPr>
        <p:spPr>
          <a:xfrm flipV="1">
            <a:off x="3702543" y="3222541"/>
            <a:ext cx="1440000" cy="28800"/>
          </a:xfrm>
          <a:custGeom>
            <a:avLst/>
            <a:gdLst>
              <a:gd name="connsiteX0" fmla="*/ 1071759 w 1440000"/>
              <a:gd name="connsiteY0" fmla="*/ 28800 h 28800"/>
              <a:gd name="connsiteX1" fmla="*/ 1440000 w 1440000"/>
              <a:gd name="connsiteY1" fmla="*/ 28800 h 28800"/>
              <a:gd name="connsiteX2" fmla="*/ 1440000 w 1440000"/>
              <a:gd name="connsiteY2" fmla="*/ 0 h 28800"/>
              <a:gd name="connsiteX3" fmla="*/ 1055131 w 1440000"/>
              <a:gd name="connsiteY3" fmla="*/ 0 h 28800"/>
              <a:gd name="connsiteX4" fmla="*/ 0 w 1440000"/>
              <a:gd name="connsiteY4" fmla="*/ 28800 h 28800"/>
              <a:gd name="connsiteX5" fmla="*/ 348492 w 1440000"/>
              <a:gd name="connsiteY5" fmla="*/ 28800 h 28800"/>
              <a:gd name="connsiteX6" fmla="*/ 398375 w 1440000"/>
              <a:gd name="connsiteY6" fmla="*/ 0 h 28800"/>
              <a:gd name="connsiteX7" fmla="*/ 0 w 1440000"/>
              <a:gd name="connsiteY7" fmla="*/ 0 h 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0000" h="28800">
                <a:moveTo>
                  <a:pt x="1071759" y="28800"/>
                </a:moveTo>
                <a:lnTo>
                  <a:pt x="1440000" y="28800"/>
                </a:lnTo>
                <a:lnTo>
                  <a:pt x="1440000" y="0"/>
                </a:lnTo>
                <a:lnTo>
                  <a:pt x="1055131" y="0"/>
                </a:lnTo>
                <a:close/>
                <a:moveTo>
                  <a:pt x="0" y="28800"/>
                </a:moveTo>
                <a:lnTo>
                  <a:pt x="348492" y="28800"/>
                </a:lnTo>
                <a:lnTo>
                  <a:pt x="398375" y="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180378" y="2536631"/>
            <a:ext cx="705760" cy="714710"/>
            <a:chOff x="3569784" y="2113339"/>
            <a:chExt cx="705760" cy="714710"/>
          </a:xfrm>
          <a:solidFill>
            <a:schemeClr val="accent2"/>
          </a:solidFill>
        </p:grpSpPr>
        <p:grpSp>
          <p:nvGrpSpPr>
            <p:cNvPr id="5" name="组合 4"/>
            <p:cNvGrpSpPr/>
            <p:nvPr/>
          </p:nvGrpSpPr>
          <p:grpSpPr>
            <a:xfrm rot="1800000">
              <a:off x="3569784" y="2113339"/>
              <a:ext cx="705760" cy="703716"/>
              <a:chOff x="3569783" y="5296910"/>
              <a:chExt cx="705760" cy="703716"/>
            </a:xfrm>
            <a:grpFill/>
          </p:grpSpPr>
          <p:sp>
            <p:nvSpPr>
              <p:cNvPr id="7" name="矩形 6"/>
              <p:cNvSpPr/>
              <p:nvPr/>
            </p:nvSpPr>
            <p:spPr>
              <a:xfrm>
                <a:off x="3575456" y="5300539"/>
                <a:ext cx="700087" cy="7000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4094141" y="531350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569783" y="59861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3493849" y="53869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4170613" y="5910626"/>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3715169" y="2120163"/>
              <a:ext cx="500063" cy="707886"/>
            </a:xfrm>
            <a:prstGeom prst="rect">
              <a:avLst/>
            </a:prstGeom>
            <a:noFill/>
          </p:spPr>
          <p:txBody>
            <a:bodyPr wrap="square" rtlCol="0">
              <a:spAutoFit/>
            </a:bodyPr>
            <a:lstStyle/>
            <a:p>
              <a:r>
                <a:rPr lang="en-US" altLang="zh-CN" sz="4000" dirty="0">
                  <a:solidFill>
                    <a:schemeClr val="bg1"/>
                  </a:solidFill>
                  <a:latin typeface="Impact" panose="020B0806030902050204" pitchFamily="34" charset="0"/>
                </a:rPr>
                <a:t>3</a:t>
              </a:r>
              <a:endParaRPr lang="zh-CN" altLang="en-US" sz="4000" dirty="0">
                <a:solidFill>
                  <a:schemeClr val="bg1"/>
                </a:solidFill>
                <a:latin typeface="Impact" panose="020B0806030902050204" pitchFamily="34" charset="0"/>
              </a:endParaRPr>
            </a:p>
          </p:txBody>
        </p:sp>
      </p:grpSp>
      <p:sp>
        <p:nvSpPr>
          <p:cNvPr id="13" name="文本框 12"/>
          <p:cNvSpPr txBox="1"/>
          <p:nvPr/>
        </p:nvSpPr>
        <p:spPr>
          <a:xfrm>
            <a:off x="3836763" y="2414724"/>
            <a:ext cx="7056524" cy="1015663"/>
          </a:xfrm>
          <a:prstGeom prst="rect">
            <a:avLst/>
          </a:prstGeom>
          <a:noFill/>
        </p:spPr>
        <p:txBody>
          <a:bodyPr wrap="square" rtlCol="0">
            <a:spAutoFit/>
          </a:bodyPr>
          <a:lstStyle/>
          <a:p>
            <a:r>
              <a:rPr lang="en-US" altLang="zh-CN" sz="6000" dirty="0">
                <a:solidFill>
                  <a:schemeClr val="bg1"/>
                </a:solidFill>
                <a:latin typeface="+mj-lt"/>
              </a:rPr>
              <a:t>MP3</a:t>
            </a:r>
            <a:r>
              <a:rPr lang="zh-CN" altLang="en-US" sz="6000" dirty="0">
                <a:solidFill>
                  <a:schemeClr val="bg1"/>
                </a:solidFill>
                <a:latin typeface="+mj-lt"/>
              </a:rPr>
              <a:t>信息隐藏方法</a:t>
            </a:r>
            <a:endParaRPr lang="zh-CN" altLang="en-US" sz="6000" dirty="0">
              <a:solidFill>
                <a:schemeClr val="bg1"/>
              </a:solidFill>
              <a:latin typeface="+mj-lt"/>
            </a:endParaRPr>
          </a:p>
        </p:txBody>
      </p:sp>
      <p:sp>
        <p:nvSpPr>
          <p:cNvPr id="17" name="椭圆 16"/>
          <p:cNvSpPr/>
          <p:nvPr/>
        </p:nvSpPr>
        <p:spPr>
          <a:xfrm>
            <a:off x="2466984" y="3579804"/>
            <a:ext cx="370307" cy="57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2365" y="1126435"/>
            <a:ext cx="10866782" cy="4616648"/>
          </a:xfrm>
          <a:prstGeom prst="rect">
            <a:avLst/>
          </a:prstGeom>
          <a:noFill/>
        </p:spPr>
        <p:txBody>
          <a:bodyPr wrap="square" rtlCol="0">
            <a:spAutoFit/>
          </a:bodyPr>
          <a:lstStyle/>
          <a:p>
            <a:pPr>
              <a:lnSpc>
                <a:spcPct val="150000"/>
              </a:lnSpc>
            </a:pPr>
            <a:r>
              <a:rPr lang="en-US" altLang="zh-CN" sz="2800" dirty="0"/>
              <a:t>       </a:t>
            </a:r>
            <a:r>
              <a:rPr lang="zh-CN" altLang="zh-CN" sz="2800" dirty="0"/>
              <a:t>现如今，基于 </a:t>
            </a:r>
            <a:r>
              <a:rPr lang="en-US" altLang="zh-CN" sz="2800" dirty="0"/>
              <a:t>MP3</a:t>
            </a:r>
            <a:r>
              <a:rPr lang="zh-CN" altLang="zh-CN" sz="2800" dirty="0"/>
              <a:t>的信息隐写算法比较少，主要因为</a:t>
            </a:r>
            <a:r>
              <a:rPr lang="en-US" altLang="zh-CN" sz="2800" dirty="0"/>
              <a:t>MP3</a:t>
            </a:r>
            <a:r>
              <a:rPr lang="zh-CN" altLang="zh-CN" sz="2800" dirty="0"/>
              <a:t>的编解码特性使得嵌入信息非常复杂，而且冗余少，很容易在嵌入信息后对音质造成较大影响，从而未能达到隐蔽通信的目的。目前，一些有效的隐写算法陆续被提出。</a:t>
            </a:r>
            <a:endParaRPr lang="zh-CN" altLang="zh-CN" sz="2800" dirty="0"/>
          </a:p>
          <a:p>
            <a:pPr>
              <a:lnSpc>
                <a:spcPct val="150000"/>
              </a:lnSpc>
            </a:pPr>
            <a:r>
              <a:rPr lang="en-US" altLang="zh-CN" sz="2800" dirty="0"/>
              <a:t>       </a:t>
            </a:r>
            <a:r>
              <a:rPr lang="zh-CN" altLang="zh-CN" sz="2800" dirty="0"/>
              <a:t>下面主要介绍一下</a:t>
            </a:r>
            <a:r>
              <a:rPr lang="zh-CN" altLang="zh-CN" sz="2800" dirty="0">
                <a:solidFill>
                  <a:srgbClr val="00B050"/>
                </a:solidFill>
              </a:rPr>
              <a:t>基于</a:t>
            </a:r>
            <a:r>
              <a:rPr lang="en-US" altLang="zh-CN" sz="2800" dirty="0">
                <a:solidFill>
                  <a:srgbClr val="00B050"/>
                </a:solidFill>
              </a:rPr>
              <a:t>MP3</a:t>
            </a:r>
            <a:r>
              <a:rPr lang="zh-CN" altLang="zh-CN" sz="2800" dirty="0">
                <a:solidFill>
                  <a:srgbClr val="00B050"/>
                </a:solidFill>
              </a:rPr>
              <a:t>哈夫曼码字</a:t>
            </a:r>
            <a:r>
              <a:rPr lang="en-US" altLang="zh-CN" sz="2800" dirty="0" err="1">
                <a:solidFill>
                  <a:srgbClr val="00B050"/>
                </a:solidFill>
              </a:rPr>
              <a:t>linbits</a:t>
            </a:r>
            <a:r>
              <a:rPr lang="zh-CN" altLang="zh-CN" sz="2800" dirty="0">
                <a:solidFill>
                  <a:srgbClr val="00B050"/>
                </a:solidFill>
              </a:rPr>
              <a:t>的隐写算法</a:t>
            </a:r>
            <a:r>
              <a:rPr lang="zh-CN" altLang="zh-CN" sz="2800" dirty="0"/>
              <a:t>。这种算法只需对</a:t>
            </a:r>
            <a:r>
              <a:rPr lang="en-US" altLang="zh-CN" sz="2800" dirty="0"/>
              <a:t>MP3</a:t>
            </a:r>
            <a:r>
              <a:rPr lang="zh-CN" altLang="zh-CN" sz="2800" dirty="0"/>
              <a:t>进行部分解码，计算简单，复杂度低，并且具有嵌入容量大，实时性高以及良好的透明性和安全性等优点</a:t>
            </a:r>
            <a:endParaRPr lang="zh-CN" altLang="zh-C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2498" y="808383"/>
            <a:ext cx="7566991" cy="584775"/>
          </a:xfrm>
          <a:prstGeom prst="rect">
            <a:avLst/>
          </a:prstGeom>
          <a:noFill/>
        </p:spPr>
        <p:txBody>
          <a:bodyPr wrap="square" rtlCol="0">
            <a:spAutoFit/>
          </a:bodyPr>
          <a:lstStyle/>
          <a:p>
            <a:r>
              <a:rPr lang="en-US" altLang="zh-CN" sz="3200" b="1" dirty="0"/>
              <a:t>MP3</a:t>
            </a:r>
            <a:r>
              <a:rPr lang="zh-CN" altLang="zh-CN" sz="3200" b="1" dirty="0"/>
              <a:t>的码流结构</a:t>
            </a:r>
            <a:endParaRPr lang="zh-CN" altLang="en-US" sz="3200" b="1" dirty="0"/>
          </a:p>
        </p:txBody>
      </p:sp>
      <p:sp>
        <p:nvSpPr>
          <p:cNvPr id="3" name="文本框 2"/>
          <p:cNvSpPr txBox="1"/>
          <p:nvPr/>
        </p:nvSpPr>
        <p:spPr>
          <a:xfrm>
            <a:off x="324688" y="1743621"/>
            <a:ext cx="11734789" cy="5386090"/>
          </a:xfrm>
          <a:prstGeom prst="rect">
            <a:avLst/>
          </a:prstGeom>
          <a:noFill/>
        </p:spPr>
        <p:txBody>
          <a:bodyPr wrap="square" rtlCol="0">
            <a:spAutoFit/>
          </a:bodyPr>
          <a:lstStyle/>
          <a:p>
            <a:pPr>
              <a:lnSpc>
                <a:spcPct val="150000"/>
              </a:lnSpc>
            </a:pPr>
            <a:r>
              <a:rPr lang="en-US" altLang="zh-CN" sz="2400" dirty="0"/>
              <a:t>     MP3</a:t>
            </a:r>
            <a:r>
              <a:rPr lang="zh-CN" altLang="zh-CN" sz="2400" dirty="0"/>
              <a:t>是以帧为单位进行比特流封装的，而每帧数据中</a:t>
            </a:r>
            <a:r>
              <a:rPr lang="en-US" altLang="zh-CN" sz="2400" dirty="0"/>
              <a:t>90%</a:t>
            </a:r>
            <a:r>
              <a:rPr lang="zh-CN" altLang="zh-CN" sz="2400" dirty="0"/>
              <a:t>以上的数据为哈夫曼码字</a:t>
            </a:r>
            <a:r>
              <a:rPr lang="zh-CN" altLang="en-US" sz="2400" dirty="0"/>
              <a:t>。</a:t>
            </a:r>
            <a:endParaRPr lang="en-US" altLang="zh-CN" sz="2400" dirty="0"/>
          </a:p>
          <a:p>
            <a:pPr>
              <a:lnSpc>
                <a:spcPct val="150000"/>
              </a:lnSpc>
            </a:pPr>
            <a:r>
              <a:rPr lang="en-US" altLang="zh-CN" sz="2400" dirty="0"/>
              <a:t>     </a:t>
            </a:r>
            <a:r>
              <a:rPr lang="en-US" altLang="zh-CN" sz="2400" dirty="0">
                <a:solidFill>
                  <a:srgbClr val="00B050"/>
                </a:solidFill>
              </a:rPr>
              <a:t>MP3</a:t>
            </a:r>
            <a:r>
              <a:rPr lang="zh-CN" altLang="zh-CN" sz="2400" dirty="0">
                <a:solidFill>
                  <a:srgbClr val="00B050"/>
                </a:solidFill>
              </a:rPr>
              <a:t>编码标准对码流的格式有严格的限制，</a:t>
            </a:r>
            <a:r>
              <a:rPr lang="en-US" altLang="zh-CN" sz="2400" dirty="0">
                <a:solidFill>
                  <a:srgbClr val="00B050"/>
                </a:solidFill>
              </a:rPr>
              <a:t>MP3</a:t>
            </a:r>
            <a:r>
              <a:rPr lang="zh-CN" altLang="zh-CN" sz="2400" dirty="0">
                <a:solidFill>
                  <a:srgbClr val="00B050"/>
                </a:solidFill>
              </a:rPr>
              <a:t>每帧的</a:t>
            </a:r>
            <a:r>
              <a:rPr lang="en-US" altLang="zh-CN" sz="2400" dirty="0">
                <a:solidFill>
                  <a:srgbClr val="00B050"/>
                </a:solidFill>
              </a:rPr>
              <a:t>576*2</a:t>
            </a:r>
            <a:r>
              <a:rPr lang="zh-CN" altLang="zh-CN" sz="2400" dirty="0">
                <a:solidFill>
                  <a:srgbClr val="00B050"/>
                </a:solidFill>
              </a:rPr>
              <a:t>个频域系数</a:t>
            </a:r>
            <a:r>
              <a:rPr lang="zh-CN" altLang="en-US" sz="2400" dirty="0">
                <a:solidFill>
                  <a:srgbClr val="00B050"/>
                </a:solidFill>
              </a:rPr>
              <a:t>。</a:t>
            </a:r>
            <a:r>
              <a:rPr lang="zh-CN" altLang="zh-CN" sz="2400" dirty="0">
                <a:solidFill>
                  <a:srgbClr val="00B050"/>
                </a:solidFill>
              </a:rPr>
              <a:t>按频率从低到高，分为大值区、小值区和零值区。零值区不进行编码，大值区与小值区编码后的码流结构类似，由码字、符号位以及</a:t>
            </a:r>
            <a:r>
              <a:rPr lang="en-US" altLang="zh-CN" sz="2400" dirty="0" err="1">
                <a:solidFill>
                  <a:srgbClr val="00B050"/>
                </a:solidFill>
              </a:rPr>
              <a:t>linbits</a:t>
            </a:r>
            <a:r>
              <a:rPr lang="zh-CN" altLang="zh-CN" sz="2400" dirty="0">
                <a:solidFill>
                  <a:srgbClr val="00B050"/>
                </a:solidFill>
              </a:rPr>
              <a:t>位构成。</a:t>
            </a:r>
            <a:endParaRPr lang="en-US" altLang="zh-CN" sz="2400" dirty="0">
              <a:solidFill>
                <a:srgbClr val="00B050"/>
              </a:solidFill>
            </a:endParaRPr>
          </a:p>
          <a:p>
            <a:pPr>
              <a:lnSpc>
                <a:spcPct val="150000"/>
              </a:lnSpc>
            </a:pPr>
            <a:r>
              <a:rPr lang="en-US" altLang="zh-CN" sz="2400" dirty="0"/>
              <a:t>     </a:t>
            </a:r>
            <a:r>
              <a:rPr lang="zh-CN" altLang="zh-CN" sz="2400" dirty="0"/>
              <a:t>其中</a:t>
            </a:r>
            <a:r>
              <a:rPr lang="en-US" altLang="zh-CN" sz="2400" dirty="0" err="1"/>
              <a:t>HuffCode</a:t>
            </a:r>
            <a:r>
              <a:rPr lang="zh-CN" altLang="zh-CN" sz="2400" dirty="0"/>
              <a:t>代表频率系数所对应的哈夫曼码字，当频率系数值大于</a:t>
            </a:r>
            <a:r>
              <a:rPr lang="en-US" altLang="zh-CN" sz="2400" dirty="0"/>
              <a:t>15</a:t>
            </a:r>
            <a:r>
              <a:rPr lang="zh-CN" altLang="zh-CN" sz="2400" dirty="0"/>
              <a:t>时，值</a:t>
            </a:r>
            <a:r>
              <a:rPr lang="en-US" altLang="zh-CN" sz="2400" dirty="0"/>
              <a:t>15</a:t>
            </a:r>
            <a:r>
              <a:rPr lang="zh-CN" altLang="zh-CN" sz="2400" dirty="0"/>
              <a:t>是由相应的哈夫曼码字表示，</a:t>
            </a:r>
            <a:r>
              <a:rPr lang="zh-CN" altLang="zh-CN" sz="2400" dirty="0">
                <a:solidFill>
                  <a:srgbClr val="00B050"/>
                </a:solidFill>
              </a:rPr>
              <a:t>其超出</a:t>
            </a:r>
            <a:r>
              <a:rPr lang="en-US" altLang="zh-CN" sz="2400" dirty="0">
                <a:solidFill>
                  <a:srgbClr val="00B050"/>
                </a:solidFill>
              </a:rPr>
              <a:t>15</a:t>
            </a:r>
            <a:r>
              <a:rPr lang="zh-CN" altLang="zh-CN" sz="2400" dirty="0">
                <a:solidFill>
                  <a:srgbClr val="00B050"/>
                </a:solidFill>
              </a:rPr>
              <a:t>的值直接以二进制编码形式表示，这种二进制编码部分被称为</a:t>
            </a:r>
            <a:r>
              <a:rPr lang="en-US" altLang="zh-CN" sz="2400" dirty="0" err="1">
                <a:solidFill>
                  <a:srgbClr val="00B050"/>
                </a:solidFill>
              </a:rPr>
              <a:t>linbits</a:t>
            </a:r>
            <a:r>
              <a:rPr lang="zh-CN" altLang="zh-CN" sz="2400" dirty="0">
                <a:solidFill>
                  <a:srgbClr val="00B050"/>
                </a:solidFill>
              </a:rPr>
              <a:t>位</a:t>
            </a:r>
            <a:r>
              <a:rPr lang="zh-CN" altLang="zh-CN" sz="2400" dirty="0"/>
              <a:t>，可编码的最大值为</a:t>
            </a:r>
            <a:r>
              <a:rPr lang="en-US" altLang="zh-CN" sz="2400" dirty="0"/>
              <a:t>15+2^linbits</a:t>
            </a:r>
            <a:r>
              <a:rPr lang="zh-CN" altLang="zh-CN" sz="2400" dirty="0"/>
              <a:t>。由于小值区的系数绝对值都不大于</a:t>
            </a:r>
            <a:r>
              <a:rPr lang="en-US" altLang="zh-CN" sz="2400" dirty="0"/>
              <a:t>1</a:t>
            </a:r>
            <a:r>
              <a:rPr lang="zh-CN" altLang="zh-CN" sz="2400" dirty="0"/>
              <a:t>，因此小值区无</a:t>
            </a:r>
            <a:r>
              <a:rPr lang="en-US" altLang="zh-CN" sz="2400" dirty="0" err="1"/>
              <a:t>linbits</a:t>
            </a:r>
            <a:r>
              <a:rPr lang="zh-CN" altLang="zh-CN" sz="2400" dirty="0"/>
              <a:t>位。</a:t>
            </a:r>
            <a:r>
              <a:rPr lang="en-US" altLang="zh-CN" sz="2400" dirty="0"/>
              <a:t>Sign</a:t>
            </a:r>
            <a:r>
              <a:rPr lang="zh-CN" altLang="zh-CN" sz="2400" dirty="0"/>
              <a:t>表示系数对应的符号，每个系数的符号位用一个比特来表示，若系数值为零，则无符号位。</a:t>
            </a:r>
            <a:endParaRPr lang="zh-CN" altLang="zh-CN" sz="2400" dirty="0"/>
          </a:p>
          <a:p>
            <a:endParaRPr lang="zh-CN" altLang="en-US" sz="2000" dirty="0"/>
          </a:p>
        </p:txBody>
      </p:sp>
      <p:pic>
        <p:nvPicPr>
          <p:cNvPr id="4" name="图片 3"/>
          <p:cNvPicPr/>
          <p:nvPr/>
        </p:nvPicPr>
        <p:blipFill rotWithShape="1">
          <a:blip r:embed="rId1"/>
          <a:srcRect l="2737" r="8029"/>
          <a:stretch>
            <a:fillRect/>
          </a:stretch>
        </p:blipFill>
        <p:spPr>
          <a:xfrm>
            <a:off x="5711687" y="67941"/>
            <a:ext cx="6480313" cy="180988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4367" y="1298713"/>
            <a:ext cx="9501808" cy="707886"/>
          </a:xfrm>
          <a:prstGeom prst="rect">
            <a:avLst/>
          </a:prstGeom>
          <a:noFill/>
        </p:spPr>
        <p:txBody>
          <a:bodyPr wrap="square" rtlCol="0">
            <a:spAutoFit/>
          </a:bodyPr>
          <a:lstStyle/>
          <a:p>
            <a:r>
              <a:rPr lang="zh-CN" altLang="zh-CN" sz="4000" b="1" dirty="0"/>
              <a:t>基于</a:t>
            </a:r>
            <a:r>
              <a:rPr lang="en-US" altLang="zh-CN" sz="4000" b="1" dirty="0"/>
              <a:t>MP3</a:t>
            </a:r>
            <a:r>
              <a:rPr lang="zh-CN" altLang="zh-CN" sz="4000" b="1" dirty="0"/>
              <a:t>哈夫曼码字</a:t>
            </a:r>
            <a:r>
              <a:rPr lang="en-US" altLang="zh-CN" sz="4000" b="1" dirty="0" err="1"/>
              <a:t>linbits</a:t>
            </a:r>
            <a:r>
              <a:rPr lang="zh-CN" altLang="zh-CN" sz="4000" b="1" dirty="0"/>
              <a:t>位的隐写算法</a:t>
            </a:r>
            <a:endParaRPr lang="zh-CN" altLang="en-US" sz="4000" b="1" dirty="0"/>
          </a:p>
        </p:txBody>
      </p:sp>
      <p:sp>
        <p:nvSpPr>
          <p:cNvPr id="6" name="文本框 5"/>
          <p:cNvSpPr txBox="1"/>
          <p:nvPr/>
        </p:nvSpPr>
        <p:spPr>
          <a:xfrm>
            <a:off x="781880" y="3896141"/>
            <a:ext cx="10866782" cy="2308324"/>
          </a:xfrm>
          <a:prstGeom prst="rect">
            <a:avLst/>
          </a:prstGeom>
          <a:noFill/>
        </p:spPr>
        <p:txBody>
          <a:bodyPr wrap="square" rtlCol="0">
            <a:spAutoFit/>
          </a:bodyPr>
          <a:lstStyle/>
          <a:p>
            <a:pPr>
              <a:lnSpc>
                <a:spcPct val="150000"/>
              </a:lnSpc>
            </a:pPr>
            <a:r>
              <a:rPr lang="en-US" altLang="zh-CN" sz="2400" dirty="0"/>
              <a:t>      MP3</a:t>
            </a:r>
            <a:r>
              <a:rPr lang="zh-CN" altLang="zh-CN" sz="2400" dirty="0"/>
              <a:t>编码过程中当频率系数大于</a:t>
            </a:r>
            <a:r>
              <a:rPr lang="en-US" altLang="zh-CN" sz="2400" dirty="0"/>
              <a:t>15</a:t>
            </a:r>
            <a:r>
              <a:rPr lang="zh-CN" altLang="zh-CN" sz="2400" dirty="0"/>
              <a:t>时便会产生</a:t>
            </a:r>
            <a:r>
              <a:rPr lang="en-US" altLang="zh-CN" sz="2400" dirty="0" err="1"/>
              <a:t>linbits</a:t>
            </a:r>
            <a:r>
              <a:rPr lang="zh-CN" altLang="zh-CN" sz="2400" dirty="0"/>
              <a:t>位，因此对</a:t>
            </a:r>
            <a:r>
              <a:rPr lang="en-US" altLang="zh-CN" sz="2400" dirty="0" err="1"/>
              <a:t>linbits</a:t>
            </a:r>
            <a:r>
              <a:rPr lang="zh-CN" altLang="zh-CN" sz="2400" dirty="0"/>
              <a:t>位直接进行</a:t>
            </a:r>
            <a:r>
              <a:rPr lang="en-US" altLang="zh-CN" sz="2400" dirty="0"/>
              <a:t>LSB</a:t>
            </a:r>
            <a:r>
              <a:rPr lang="zh-CN" altLang="zh-CN" sz="2400" dirty="0"/>
              <a:t>完成嵌入，但是这样不仅会对音频的音质产生影响，其安全性也较为薄弱，所以本算法嵌入过程首先对</a:t>
            </a:r>
            <a:r>
              <a:rPr lang="en-US" altLang="zh-CN" sz="2400" dirty="0"/>
              <a:t>MP3</a:t>
            </a:r>
            <a:r>
              <a:rPr lang="zh-CN" altLang="zh-CN" sz="2400" dirty="0"/>
              <a:t>进行部分解码，根据哈夫曼码表的解码规则获取</a:t>
            </a:r>
            <a:r>
              <a:rPr lang="en-US" altLang="zh-CN" sz="2400" dirty="0" err="1"/>
              <a:t>linbits</a:t>
            </a:r>
            <a:r>
              <a:rPr lang="zh-CN" altLang="zh-CN" sz="2400" dirty="0"/>
              <a:t>位。</a:t>
            </a:r>
            <a:endParaRPr lang="zh-CN" altLang="zh-CN" sz="2400" dirty="0"/>
          </a:p>
        </p:txBody>
      </p:sp>
      <p:sp>
        <p:nvSpPr>
          <p:cNvPr id="7" name="文本框 6"/>
          <p:cNvSpPr txBox="1"/>
          <p:nvPr/>
        </p:nvSpPr>
        <p:spPr>
          <a:xfrm>
            <a:off x="530087" y="2899873"/>
            <a:ext cx="2690191" cy="584775"/>
          </a:xfrm>
          <a:prstGeom prst="rect">
            <a:avLst/>
          </a:prstGeom>
          <a:noFill/>
        </p:spPr>
        <p:txBody>
          <a:bodyPr wrap="square" rtlCol="0">
            <a:spAutoFit/>
          </a:bodyPr>
          <a:lstStyle/>
          <a:p>
            <a:r>
              <a:rPr lang="zh-CN" altLang="zh-CN" sz="3200" dirty="0"/>
              <a:t>嵌入算法</a:t>
            </a:r>
            <a:r>
              <a:rPr lang="zh-CN" altLang="en-US" sz="3200" dirty="0"/>
              <a:t>：</a:t>
            </a:r>
            <a:endParaRPr lang="zh-CN"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任意多边形 2"/>
          <p:cNvSpPr/>
          <p:nvPr/>
        </p:nvSpPr>
        <p:spPr>
          <a:xfrm flipV="1">
            <a:off x="3702543" y="3222541"/>
            <a:ext cx="1440000" cy="28800"/>
          </a:xfrm>
          <a:custGeom>
            <a:avLst/>
            <a:gdLst>
              <a:gd name="connsiteX0" fmla="*/ 1071759 w 1440000"/>
              <a:gd name="connsiteY0" fmla="*/ 28800 h 28800"/>
              <a:gd name="connsiteX1" fmla="*/ 1440000 w 1440000"/>
              <a:gd name="connsiteY1" fmla="*/ 28800 h 28800"/>
              <a:gd name="connsiteX2" fmla="*/ 1440000 w 1440000"/>
              <a:gd name="connsiteY2" fmla="*/ 0 h 28800"/>
              <a:gd name="connsiteX3" fmla="*/ 1055131 w 1440000"/>
              <a:gd name="connsiteY3" fmla="*/ 0 h 28800"/>
              <a:gd name="connsiteX4" fmla="*/ 0 w 1440000"/>
              <a:gd name="connsiteY4" fmla="*/ 28800 h 28800"/>
              <a:gd name="connsiteX5" fmla="*/ 348492 w 1440000"/>
              <a:gd name="connsiteY5" fmla="*/ 28800 h 28800"/>
              <a:gd name="connsiteX6" fmla="*/ 398375 w 1440000"/>
              <a:gd name="connsiteY6" fmla="*/ 0 h 28800"/>
              <a:gd name="connsiteX7" fmla="*/ 0 w 1440000"/>
              <a:gd name="connsiteY7" fmla="*/ 0 h 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0000" h="28800">
                <a:moveTo>
                  <a:pt x="1071759" y="28800"/>
                </a:moveTo>
                <a:lnTo>
                  <a:pt x="1440000" y="28800"/>
                </a:lnTo>
                <a:lnTo>
                  <a:pt x="1440000" y="0"/>
                </a:lnTo>
                <a:lnTo>
                  <a:pt x="1055131" y="0"/>
                </a:lnTo>
                <a:close/>
                <a:moveTo>
                  <a:pt x="0" y="28800"/>
                </a:moveTo>
                <a:lnTo>
                  <a:pt x="348492" y="28800"/>
                </a:lnTo>
                <a:lnTo>
                  <a:pt x="398375" y="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026799" y="2507831"/>
            <a:ext cx="705760" cy="714710"/>
            <a:chOff x="3569784" y="2113339"/>
            <a:chExt cx="705760" cy="714710"/>
          </a:xfrm>
          <a:solidFill>
            <a:schemeClr val="accent2"/>
          </a:solidFill>
        </p:grpSpPr>
        <p:grpSp>
          <p:nvGrpSpPr>
            <p:cNvPr id="5" name="组合 4"/>
            <p:cNvGrpSpPr/>
            <p:nvPr/>
          </p:nvGrpSpPr>
          <p:grpSpPr>
            <a:xfrm rot="1800000">
              <a:off x="3569784" y="2113339"/>
              <a:ext cx="705760" cy="703716"/>
              <a:chOff x="3569783" y="5296910"/>
              <a:chExt cx="705760" cy="703716"/>
            </a:xfrm>
            <a:grpFill/>
          </p:grpSpPr>
          <p:sp>
            <p:nvSpPr>
              <p:cNvPr id="7" name="矩形 6"/>
              <p:cNvSpPr/>
              <p:nvPr/>
            </p:nvSpPr>
            <p:spPr>
              <a:xfrm>
                <a:off x="3575456" y="5300539"/>
                <a:ext cx="700087" cy="7000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4094141" y="531350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569783" y="59861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3493849" y="53869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4170613" y="5910626"/>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3715169" y="2120163"/>
              <a:ext cx="500063" cy="707886"/>
            </a:xfrm>
            <a:prstGeom prst="rect">
              <a:avLst/>
            </a:prstGeom>
            <a:noFill/>
          </p:spPr>
          <p:txBody>
            <a:bodyPr wrap="square" rtlCol="0">
              <a:spAutoFit/>
            </a:bodyPr>
            <a:lstStyle/>
            <a:p>
              <a:r>
                <a:rPr lang="en-US" altLang="zh-CN" sz="4000" dirty="0">
                  <a:solidFill>
                    <a:schemeClr val="bg1"/>
                  </a:solidFill>
                  <a:latin typeface="Impact" panose="020B0806030902050204" pitchFamily="34" charset="0"/>
                </a:rPr>
                <a:t>1</a:t>
              </a:r>
              <a:endParaRPr lang="zh-CN" altLang="en-US" sz="4000" dirty="0">
                <a:solidFill>
                  <a:schemeClr val="bg1"/>
                </a:solidFill>
                <a:latin typeface="Impact" panose="020B0806030902050204" pitchFamily="34" charset="0"/>
              </a:endParaRPr>
            </a:p>
          </p:txBody>
        </p:sp>
      </p:grpSp>
      <p:sp>
        <p:nvSpPr>
          <p:cNvPr id="13" name="文本框 12"/>
          <p:cNvSpPr txBox="1"/>
          <p:nvPr/>
        </p:nvSpPr>
        <p:spPr>
          <a:xfrm>
            <a:off x="5466782" y="2384510"/>
            <a:ext cx="3278204" cy="1015663"/>
          </a:xfrm>
          <a:prstGeom prst="rect">
            <a:avLst/>
          </a:prstGeom>
          <a:noFill/>
        </p:spPr>
        <p:txBody>
          <a:bodyPr wrap="square" rtlCol="0">
            <a:spAutoFit/>
          </a:bodyPr>
          <a:lstStyle/>
          <a:p>
            <a:r>
              <a:rPr lang="en-US" altLang="zh-CN" sz="6000" dirty="0">
                <a:solidFill>
                  <a:schemeClr val="bg1"/>
                </a:solidFill>
                <a:latin typeface="+mj-lt"/>
              </a:rPr>
              <a:t>MP3</a:t>
            </a:r>
            <a:r>
              <a:rPr lang="zh-CN" altLang="en-US" sz="6000" dirty="0">
                <a:solidFill>
                  <a:schemeClr val="bg1"/>
                </a:solidFill>
                <a:latin typeface="+mj-lt"/>
              </a:rPr>
              <a:t>概述</a:t>
            </a:r>
            <a:endParaRPr lang="zh-CN" altLang="en-US" sz="6000" dirty="0">
              <a:solidFill>
                <a:schemeClr val="bg1"/>
              </a:solidFill>
              <a:latin typeface="+mj-lt"/>
            </a:endParaRPr>
          </a:p>
        </p:txBody>
      </p:sp>
      <p:sp>
        <p:nvSpPr>
          <p:cNvPr id="17" name="椭圆 16"/>
          <p:cNvSpPr/>
          <p:nvPr/>
        </p:nvSpPr>
        <p:spPr>
          <a:xfrm>
            <a:off x="4313405" y="3551004"/>
            <a:ext cx="370307" cy="57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6186" y="2889031"/>
            <a:ext cx="11009223" cy="3416320"/>
          </a:xfrm>
          <a:prstGeom prst="rect">
            <a:avLst/>
          </a:prstGeom>
          <a:noFill/>
        </p:spPr>
        <p:txBody>
          <a:bodyPr wrap="square" rtlCol="0">
            <a:spAutoFit/>
          </a:bodyPr>
          <a:lstStyle/>
          <a:p>
            <a:pPr>
              <a:lnSpc>
                <a:spcPct val="150000"/>
              </a:lnSpc>
            </a:pPr>
            <a:r>
              <a:rPr lang="zh-CN" altLang="zh-CN" sz="2400" dirty="0"/>
              <a:t>详细步骤为</a:t>
            </a:r>
            <a:r>
              <a:rPr lang="en-US" altLang="zh-CN" sz="2400" dirty="0"/>
              <a:t>:</a:t>
            </a:r>
            <a:endParaRPr lang="zh-CN" altLang="zh-CN" sz="2400" dirty="0"/>
          </a:p>
          <a:p>
            <a:pPr>
              <a:lnSpc>
                <a:spcPct val="150000"/>
              </a:lnSpc>
            </a:pPr>
            <a:r>
              <a:rPr lang="en-US" altLang="zh-CN" sz="2400" dirty="0"/>
              <a:t>(1)</a:t>
            </a:r>
            <a:r>
              <a:rPr lang="zh-CN" altLang="zh-CN" sz="2400" dirty="0"/>
              <a:t>将秘密信息转换成</a:t>
            </a:r>
            <a:r>
              <a:rPr lang="en-US" altLang="zh-CN" sz="2400" dirty="0"/>
              <a:t>0, 1</a:t>
            </a:r>
            <a:r>
              <a:rPr lang="zh-CN" altLang="zh-CN" sz="2400" dirty="0"/>
              <a:t>的比特流，并进行预处理即置乱加密操作，生成加密后的秘密信息，再将秘密信息的长度与加密后的秘密信息拼接，最终</a:t>
            </a:r>
            <a:r>
              <a:rPr lang="zh-CN" altLang="zh-CN" sz="2400" dirty="0">
                <a:solidFill>
                  <a:srgbClr val="00B050"/>
                </a:solidFill>
              </a:rPr>
              <a:t>组成待嵌入的秘密信息比特流</a:t>
            </a:r>
            <a:r>
              <a:rPr lang="zh-CN" altLang="zh-CN" sz="2400" dirty="0"/>
              <a:t>。</a:t>
            </a:r>
            <a:endParaRPr lang="zh-CN" altLang="zh-CN" sz="2400" dirty="0"/>
          </a:p>
          <a:p>
            <a:pPr>
              <a:lnSpc>
                <a:spcPct val="150000"/>
              </a:lnSpc>
            </a:pPr>
            <a:r>
              <a:rPr lang="en-US" altLang="zh-CN" sz="2400" dirty="0"/>
              <a:t>(2)</a:t>
            </a:r>
            <a:r>
              <a:rPr lang="zh-CN" altLang="zh-CN" sz="2400" dirty="0">
                <a:solidFill>
                  <a:srgbClr val="00B050"/>
                </a:solidFill>
              </a:rPr>
              <a:t>部分解码载体</a:t>
            </a:r>
            <a:r>
              <a:rPr lang="en-US" altLang="zh-CN" sz="2400" dirty="0">
                <a:solidFill>
                  <a:srgbClr val="00B050"/>
                </a:solidFill>
              </a:rPr>
              <a:t>MP3</a:t>
            </a:r>
            <a:r>
              <a:rPr lang="zh-CN" altLang="zh-CN" sz="2400" dirty="0">
                <a:solidFill>
                  <a:srgbClr val="00B050"/>
                </a:solidFill>
              </a:rPr>
              <a:t>文件，获取哈夫曼码字的</a:t>
            </a:r>
            <a:r>
              <a:rPr lang="en-US" altLang="zh-CN" sz="2400" dirty="0" err="1">
                <a:solidFill>
                  <a:srgbClr val="00B050"/>
                </a:solidFill>
              </a:rPr>
              <a:t>linbits</a:t>
            </a:r>
            <a:r>
              <a:rPr lang="zh-CN" altLang="zh-CN" sz="2400" dirty="0">
                <a:solidFill>
                  <a:srgbClr val="00B050"/>
                </a:solidFill>
              </a:rPr>
              <a:t>位</a:t>
            </a:r>
            <a:r>
              <a:rPr lang="zh-CN" altLang="zh-CN" sz="2400" dirty="0"/>
              <a:t>。如果该码字有</a:t>
            </a:r>
            <a:r>
              <a:rPr lang="en-US" altLang="zh-CN" sz="2400" dirty="0" err="1"/>
              <a:t>linbits</a:t>
            </a:r>
            <a:r>
              <a:rPr lang="zh-CN" altLang="zh-CN" sz="2400" dirty="0"/>
              <a:t>位，则进行步骤</a:t>
            </a:r>
            <a:r>
              <a:rPr lang="en-US" altLang="zh-CN" sz="2400" dirty="0"/>
              <a:t>(3);</a:t>
            </a:r>
            <a:r>
              <a:rPr lang="zh-CN" altLang="zh-CN" sz="2400" dirty="0"/>
              <a:t>否则继续解下一个码字，直到获取</a:t>
            </a:r>
            <a:r>
              <a:rPr lang="en-US" altLang="zh-CN" sz="2400" dirty="0" err="1"/>
              <a:t>linbits</a:t>
            </a:r>
            <a:r>
              <a:rPr lang="zh-CN" altLang="zh-CN" sz="2400" dirty="0"/>
              <a:t>位。</a:t>
            </a:r>
            <a:endParaRPr lang="en-US" altLang="zh-CN" sz="2400" dirty="0"/>
          </a:p>
        </p:txBody>
      </p:sp>
      <p:pic>
        <p:nvPicPr>
          <p:cNvPr id="10" name="图片 9"/>
          <p:cNvPicPr/>
          <p:nvPr/>
        </p:nvPicPr>
        <p:blipFill>
          <a:blip r:embed="rId1"/>
          <a:stretch>
            <a:fillRect/>
          </a:stretch>
        </p:blipFill>
        <p:spPr>
          <a:xfrm>
            <a:off x="1146326" y="850915"/>
            <a:ext cx="9594546" cy="203811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3880" y="1069248"/>
            <a:ext cx="11211341" cy="3231654"/>
          </a:xfrm>
          <a:prstGeom prst="rect">
            <a:avLst/>
          </a:prstGeom>
          <a:noFill/>
        </p:spPr>
        <p:txBody>
          <a:bodyPr wrap="square" rtlCol="0">
            <a:spAutoFit/>
          </a:bodyPr>
          <a:lstStyle/>
          <a:p>
            <a:pPr>
              <a:lnSpc>
                <a:spcPct val="150000"/>
              </a:lnSpc>
            </a:pPr>
            <a:r>
              <a:rPr lang="en-US" altLang="zh-CN" sz="2400" dirty="0"/>
              <a:t>(3)</a:t>
            </a:r>
            <a:r>
              <a:rPr lang="zh-CN" altLang="zh-CN" sz="2400" dirty="0"/>
              <a:t>当获取到</a:t>
            </a:r>
            <a:r>
              <a:rPr lang="en-US" altLang="zh-CN" sz="2400" dirty="0" err="1"/>
              <a:t>linbits</a:t>
            </a:r>
            <a:r>
              <a:rPr lang="zh-CN" altLang="zh-CN" sz="2400" dirty="0"/>
              <a:t>位后，判断当前解码所使用的码表号和当前</a:t>
            </a:r>
            <a:r>
              <a:rPr lang="en-US" altLang="zh-CN" sz="2400" dirty="0" err="1"/>
              <a:t>linbits</a:t>
            </a:r>
            <a:r>
              <a:rPr lang="zh-CN" altLang="zh-CN" sz="2400" dirty="0"/>
              <a:t>位所表示的十进制数的大小，根据</a:t>
            </a:r>
            <a:r>
              <a:rPr lang="zh-CN" altLang="en-US" sz="2400" dirty="0"/>
              <a:t>下表的</a:t>
            </a:r>
            <a:r>
              <a:rPr lang="zh-CN" altLang="zh-CN" sz="2400" dirty="0"/>
              <a:t>嵌入规则决定嵌入的比特位数。</a:t>
            </a:r>
            <a:endParaRPr lang="en-US" altLang="zh-CN" sz="2400" dirty="0"/>
          </a:p>
          <a:p>
            <a:pPr>
              <a:lnSpc>
                <a:spcPct val="150000"/>
              </a:lnSpc>
            </a:pPr>
            <a:r>
              <a:rPr lang="en-US" altLang="zh-CN" sz="2400" dirty="0"/>
              <a:t>(4)</a:t>
            </a:r>
            <a:r>
              <a:rPr lang="zh-CN" altLang="zh-CN" sz="2400" dirty="0"/>
              <a:t>按照</a:t>
            </a:r>
            <a:r>
              <a:rPr lang="en-US" altLang="zh-CN" sz="2400" dirty="0"/>
              <a:t>LSB</a:t>
            </a:r>
            <a:r>
              <a:rPr lang="zh-CN" altLang="zh-CN" sz="2400" dirty="0"/>
              <a:t>算法，对</a:t>
            </a:r>
            <a:r>
              <a:rPr lang="en-US" altLang="zh-CN" sz="2400" dirty="0" err="1"/>
              <a:t>linbits</a:t>
            </a:r>
            <a:r>
              <a:rPr lang="zh-CN" altLang="zh-CN" sz="2400" dirty="0"/>
              <a:t>位进行相应比特位数的嵌入。</a:t>
            </a:r>
            <a:endParaRPr lang="zh-CN" altLang="zh-CN" sz="2400" dirty="0"/>
          </a:p>
          <a:p>
            <a:pPr>
              <a:lnSpc>
                <a:spcPct val="150000"/>
              </a:lnSpc>
            </a:pPr>
            <a:r>
              <a:rPr lang="en-US" altLang="zh-CN" sz="2400" dirty="0"/>
              <a:t>(5)</a:t>
            </a:r>
            <a:r>
              <a:rPr lang="zh-CN" altLang="zh-CN" sz="2400" dirty="0"/>
              <a:t>重复</a:t>
            </a:r>
            <a:r>
              <a:rPr lang="en-US" altLang="zh-CN" sz="2400" dirty="0"/>
              <a:t>(2)</a:t>
            </a:r>
            <a:r>
              <a:rPr lang="zh-CN" altLang="zh-CN" sz="2400" dirty="0"/>
              <a:t>一</a:t>
            </a:r>
            <a:r>
              <a:rPr lang="en-US" altLang="zh-CN" sz="2400" dirty="0"/>
              <a:t>(4)</a:t>
            </a:r>
            <a:r>
              <a:rPr lang="zh-CN" altLang="zh-CN" sz="2400" dirty="0"/>
              <a:t>步直至</a:t>
            </a:r>
            <a:r>
              <a:rPr lang="en-US" altLang="zh-CN" sz="2400" dirty="0"/>
              <a:t>MP3</a:t>
            </a:r>
            <a:r>
              <a:rPr lang="zh-CN" altLang="zh-CN" sz="2400" dirty="0"/>
              <a:t>文件结束或秘密信息嵌入结束，得到载密的</a:t>
            </a:r>
            <a:r>
              <a:rPr lang="en-US" altLang="zh-CN" sz="2400" dirty="0"/>
              <a:t>MP3</a:t>
            </a:r>
            <a:r>
              <a:rPr lang="zh-CN" altLang="zh-CN" sz="2400" dirty="0"/>
              <a:t>音频文件。</a:t>
            </a:r>
            <a:endParaRPr lang="zh-CN" altLang="zh-CN" sz="2400" dirty="0"/>
          </a:p>
          <a:p>
            <a:endParaRPr lang="zh-CN" altLang="en-US" sz="2400" dirty="0"/>
          </a:p>
        </p:txBody>
      </p:sp>
      <p:grpSp>
        <p:nvGrpSpPr>
          <p:cNvPr id="9" name="组合 8"/>
          <p:cNvGrpSpPr/>
          <p:nvPr/>
        </p:nvGrpSpPr>
        <p:grpSpPr>
          <a:xfrm>
            <a:off x="284977" y="4436693"/>
            <a:ext cx="11907023" cy="2062103"/>
            <a:chOff x="284977" y="4529458"/>
            <a:chExt cx="11907023" cy="2062103"/>
          </a:xfrm>
        </p:grpSpPr>
        <p:grpSp>
          <p:nvGrpSpPr>
            <p:cNvPr id="10" name="组合 9"/>
            <p:cNvGrpSpPr/>
            <p:nvPr/>
          </p:nvGrpSpPr>
          <p:grpSpPr>
            <a:xfrm>
              <a:off x="284977" y="4587377"/>
              <a:ext cx="6718824" cy="2004184"/>
              <a:chOff x="4956313" y="4383363"/>
              <a:chExt cx="6718824" cy="2004184"/>
            </a:xfrm>
          </p:grpSpPr>
          <p:pic>
            <p:nvPicPr>
              <p:cNvPr id="12" name="图片 11"/>
              <p:cNvPicPr/>
              <p:nvPr/>
            </p:nvPicPr>
            <p:blipFill rotWithShape="1">
              <a:blip r:embed="rId1"/>
              <a:srcRect t="3037" b="4048"/>
              <a:stretch>
                <a:fillRect/>
              </a:stretch>
            </p:blipFill>
            <p:spPr bwMode="auto">
              <a:xfrm>
                <a:off x="4956313" y="4383363"/>
                <a:ext cx="6718824" cy="2004184"/>
              </a:xfrm>
              <a:prstGeom prst="rect">
                <a:avLst/>
              </a:prstGeom>
              <a:ln>
                <a:noFill/>
              </a:ln>
            </p:spPr>
          </p:pic>
          <p:sp>
            <p:nvSpPr>
              <p:cNvPr id="13" name="文本框 12"/>
              <p:cNvSpPr txBox="1"/>
              <p:nvPr/>
            </p:nvSpPr>
            <p:spPr>
              <a:xfrm>
                <a:off x="5135216" y="4770783"/>
                <a:ext cx="1351722" cy="338554"/>
              </a:xfrm>
              <a:prstGeom prst="rect">
                <a:avLst/>
              </a:prstGeom>
              <a:noFill/>
            </p:spPr>
            <p:txBody>
              <a:bodyPr wrap="square" rtlCol="0">
                <a:spAutoFit/>
              </a:bodyPr>
              <a:lstStyle/>
              <a:p>
                <a:r>
                  <a:rPr lang="zh-CN" altLang="en-US" sz="1600" dirty="0"/>
                  <a:t>哈夫曼</a:t>
                </a:r>
                <a:endParaRPr lang="zh-CN" altLang="en-US" sz="1600" dirty="0"/>
              </a:p>
            </p:txBody>
          </p:sp>
        </p:grpSp>
        <p:sp>
          <p:nvSpPr>
            <p:cNvPr id="11" name="文本框 10"/>
            <p:cNvSpPr txBox="1"/>
            <p:nvPr/>
          </p:nvSpPr>
          <p:spPr>
            <a:xfrm>
              <a:off x="7003801" y="4529458"/>
              <a:ext cx="5188199" cy="2062103"/>
            </a:xfrm>
            <a:prstGeom prst="rect">
              <a:avLst/>
            </a:prstGeom>
            <a:noFill/>
          </p:spPr>
          <p:txBody>
            <a:bodyPr wrap="square" rtlCol="0">
              <a:spAutoFit/>
            </a:bodyPr>
            <a:lstStyle/>
            <a:p>
              <a:r>
                <a:rPr lang="zh-CN" altLang="en-US" sz="1600" dirty="0"/>
                <a:t>注：</a:t>
              </a:r>
              <a:endParaRPr lang="en-US" altLang="zh-CN" sz="1600" dirty="0"/>
            </a:p>
            <a:p>
              <a:r>
                <a:rPr lang="en-US" altLang="zh-CN" sz="1600" dirty="0"/>
                <a:t>1</a:t>
              </a:r>
              <a:r>
                <a:rPr lang="zh-CN" altLang="en-US" sz="1600" dirty="0"/>
                <a:t>、</a:t>
              </a:r>
              <a:r>
                <a:rPr lang="zh-CN" altLang="zh-CN" sz="1600" dirty="0"/>
                <a:t>只有哈夫曼表</a:t>
              </a:r>
              <a:r>
                <a:rPr lang="en-US" altLang="zh-CN" sz="1600" dirty="0"/>
                <a:t>16~31</a:t>
              </a:r>
              <a:r>
                <a:rPr lang="zh-CN" altLang="zh-CN" sz="1600" dirty="0"/>
                <a:t>含有</a:t>
              </a:r>
              <a:r>
                <a:rPr lang="en-US" altLang="zh-CN" sz="1600" dirty="0" err="1"/>
                <a:t>linbits</a:t>
              </a:r>
              <a:r>
                <a:rPr lang="zh-CN" altLang="zh-CN" sz="1600" dirty="0"/>
                <a:t>位</a:t>
              </a:r>
              <a:endParaRPr lang="en-US" altLang="zh-CN" sz="1600" dirty="0"/>
            </a:p>
            <a:p>
              <a:r>
                <a:rPr lang="en-US" altLang="zh-CN" sz="1600" dirty="0"/>
                <a:t>2</a:t>
              </a:r>
              <a:r>
                <a:rPr lang="zh-CN" altLang="en-US" sz="1600" dirty="0"/>
                <a:t>、</a:t>
              </a:r>
              <a:r>
                <a:rPr lang="zh-CN" altLang="zh-CN" sz="1600" dirty="0"/>
                <a:t>选取对</a:t>
              </a:r>
              <a:r>
                <a:rPr lang="en-US" altLang="zh-CN" sz="1600" dirty="0" err="1"/>
                <a:t>linbits</a:t>
              </a:r>
              <a:r>
                <a:rPr lang="zh-CN" altLang="zh-CN" sz="1600" dirty="0"/>
                <a:t>位的</a:t>
              </a:r>
              <a:r>
                <a:rPr lang="en-US" altLang="zh-CN" sz="1600" dirty="0"/>
                <a:t>1-3</a:t>
              </a:r>
              <a:r>
                <a:rPr lang="zh-CN" altLang="zh-CN" sz="1600" dirty="0"/>
                <a:t>位最低有效位进行嵌入</a:t>
              </a:r>
              <a:r>
                <a:rPr lang="zh-CN" altLang="en-US" sz="1600" dirty="0"/>
                <a:t>：</a:t>
              </a:r>
              <a:endParaRPr lang="en-US" altLang="zh-CN" sz="1600" dirty="0"/>
            </a:p>
            <a:p>
              <a:r>
                <a:rPr lang="zh-CN" altLang="zh-CN" sz="1600" dirty="0"/>
                <a:t>为保证隐写的透明性，当哈夫曼码表为</a:t>
              </a:r>
              <a:r>
                <a:rPr lang="en-US" altLang="zh-CN" sz="1600" dirty="0"/>
                <a:t>16</a:t>
              </a:r>
              <a:r>
                <a:rPr lang="zh-CN" altLang="zh-CN" sz="1600" dirty="0"/>
                <a:t>或</a:t>
              </a:r>
              <a:r>
                <a:rPr lang="en-US" altLang="zh-CN" sz="1600" dirty="0"/>
                <a:t>17</a:t>
              </a:r>
              <a:r>
                <a:rPr lang="zh-CN" altLang="zh-CN" sz="1600" dirty="0"/>
                <a:t>时，选取</a:t>
              </a:r>
              <a:r>
                <a:rPr lang="en-US" altLang="zh-CN" sz="1600" dirty="0"/>
                <a:t>1bit</a:t>
              </a:r>
              <a:r>
                <a:rPr lang="zh-CN" altLang="zh-CN" sz="1600" dirty="0"/>
                <a:t>最低有效位进行嵌入</a:t>
              </a:r>
              <a:r>
                <a:rPr lang="zh-CN" altLang="en-US" sz="1600" dirty="0"/>
                <a:t>；</a:t>
              </a:r>
              <a:endParaRPr lang="en-US" altLang="zh-CN" sz="1600" dirty="0"/>
            </a:p>
            <a:p>
              <a:r>
                <a:rPr lang="zh-CN" altLang="zh-CN" sz="1600" dirty="0"/>
                <a:t>当哈夫曼码表为</a:t>
              </a:r>
              <a:r>
                <a:rPr lang="en-US" altLang="zh-CN" sz="1600" dirty="0"/>
                <a:t>18-31</a:t>
              </a:r>
              <a:r>
                <a:rPr lang="zh-CN" altLang="zh-CN" sz="1600" dirty="0"/>
                <a:t>时，当</a:t>
              </a:r>
              <a:r>
                <a:rPr lang="en-US" altLang="zh-CN" sz="1600" dirty="0" err="1"/>
                <a:t>linbits</a:t>
              </a:r>
              <a:r>
                <a:rPr lang="zh-CN" altLang="zh-CN" sz="1600" dirty="0"/>
                <a:t>位转化为十进制数小于等于</a:t>
              </a:r>
              <a:r>
                <a:rPr lang="en-US" altLang="zh-CN" sz="1600" dirty="0"/>
                <a:t>15</a:t>
              </a:r>
              <a:r>
                <a:rPr lang="zh-CN" altLang="zh-CN" sz="1600" dirty="0"/>
                <a:t>时，选取</a:t>
              </a:r>
              <a:r>
                <a:rPr lang="en-US" altLang="zh-CN" sz="1600" dirty="0"/>
                <a:t>2bit</a:t>
              </a:r>
              <a:r>
                <a:rPr lang="zh-CN" altLang="zh-CN" sz="1600" dirty="0"/>
                <a:t>最低有效位进行嵌入</a:t>
              </a:r>
              <a:r>
                <a:rPr lang="zh-CN" altLang="en-US" sz="1600" dirty="0"/>
                <a:t>；</a:t>
              </a:r>
              <a:endParaRPr lang="en-US" altLang="zh-CN" sz="1600" dirty="0"/>
            </a:p>
            <a:p>
              <a:r>
                <a:rPr lang="zh-CN" altLang="zh-CN" sz="1600" dirty="0"/>
                <a:t>当其大于</a:t>
              </a:r>
              <a:r>
                <a:rPr lang="en-US" altLang="zh-CN" sz="1600" dirty="0"/>
                <a:t>15</a:t>
              </a:r>
              <a:r>
                <a:rPr lang="zh-CN" altLang="zh-CN" sz="1600" dirty="0"/>
                <a:t>时，选取</a:t>
              </a:r>
              <a:r>
                <a:rPr lang="en-US" altLang="zh-CN" sz="1600" dirty="0"/>
                <a:t>3bit</a:t>
              </a:r>
              <a:r>
                <a:rPr lang="zh-CN" altLang="zh-CN" sz="1600" dirty="0"/>
                <a:t>最低有效位进行嵌入。</a:t>
              </a:r>
              <a:endParaRPr lang="zh-CN" altLang="en-US" sz="1600"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2276" y="1015246"/>
            <a:ext cx="11847445" cy="5566396"/>
          </a:xfrm>
          <a:prstGeom prst="rect">
            <a:avLst/>
          </a:prstGeom>
          <a:noFill/>
        </p:spPr>
        <p:txBody>
          <a:bodyPr wrap="square" rtlCol="0">
            <a:spAutoFit/>
          </a:bodyPr>
          <a:lstStyle/>
          <a:p>
            <a:pPr>
              <a:lnSpc>
                <a:spcPct val="150000"/>
              </a:lnSpc>
            </a:pPr>
            <a:r>
              <a:rPr lang="en-US" altLang="zh-CN" sz="2400" dirty="0"/>
              <a:t>       MP3</a:t>
            </a:r>
            <a:r>
              <a:rPr lang="zh-CN" altLang="zh-CN" sz="2400" dirty="0"/>
              <a:t>中哈夫曼码字的</a:t>
            </a:r>
            <a:r>
              <a:rPr lang="en-US" altLang="zh-CN" sz="2400" dirty="0" err="1"/>
              <a:t>linbits</a:t>
            </a:r>
            <a:r>
              <a:rPr lang="zh-CN" altLang="zh-CN" sz="2400" dirty="0"/>
              <a:t>位发生的位置是每个颗粒的大值区部分，然而不同种类的音乐每个颗粒大值区的范围各不相同，并且</a:t>
            </a:r>
            <a:r>
              <a:rPr lang="en-US" altLang="zh-CN" sz="2400" dirty="0" err="1"/>
              <a:t>linbits</a:t>
            </a:r>
            <a:r>
              <a:rPr lang="zh-CN" altLang="zh-CN" sz="2400" dirty="0"/>
              <a:t>位发生的概率也不相同。</a:t>
            </a:r>
            <a:r>
              <a:rPr lang="zh-CN" altLang="zh-CN" sz="2400" dirty="0">
                <a:solidFill>
                  <a:srgbClr val="00B050"/>
                </a:solidFill>
              </a:rPr>
              <a:t>这些原因必然导致以上提出的嵌入算法的容量会因载体音频的不同而出现较大的变化，当然隐写后对载体音频的音质的影响也会各不相同。</a:t>
            </a:r>
            <a:r>
              <a:rPr lang="zh-CN" altLang="zh-CN" sz="2400" dirty="0"/>
              <a:t>由于大值区集中音频信号的大部分能量属于低频区，而人耳最容易感知的声音频段一般都位于大值区。因此，</a:t>
            </a:r>
            <a:r>
              <a:rPr lang="zh-CN" altLang="zh-CN" sz="2400" dirty="0">
                <a:solidFill>
                  <a:srgbClr val="00B050"/>
                </a:solidFill>
              </a:rPr>
              <a:t>利用块类型选择限制大值区的嵌入比特位置的算法，可以更好的保证算法的透明性。</a:t>
            </a:r>
            <a:endParaRPr lang="en-US" altLang="zh-CN" sz="2400" dirty="0">
              <a:solidFill>
                <a:srgbClr val="00B050"/>
              </a:solidFill>
            </a:endParaRPr>
          </a:p>
          <a:p>
            <a:pPr>
              <a:lnSpc>
                <a:spcPct val="150000"/>
              </a:lnSpc>
            </a:pPr>
            <a:r>
              <a:rPr lang="en-US" altLang="zh-CN" sz="2400" dirty="0"/>
              <a:t>       </a:t>
            </a:r>
            <a:r>
              <a:rPr lang="zh-CN" altLang="zh-CN" sz="2400" dirty="0"/>
              <a:t>在</a:t>
            </a:r>
            <a:r>
              <a:rPr lang="en-US" altLang="zh-CN" sz="2400" dirty="0"/>
              <a:t>MP3</a:t>
            </a:r>
            <a:r>
              <a:rPr lang="zh-CN" altLang="zh-CN" sz="2400" dirty="0"/>
              <a:t>编码过程中，</a:t>
            </a:r>
            <a:r>
              <a:rPr lang="en-US" altLang="zh-CN" sz="2400" dirty="0"/>
              <a:t>MDCT</a:t>
            </a:r>
            <a:r>
              <a:rPr lang="zh-CN" altLang="zh-CN" sz="2400" dirty="0"/>
              <a:t>运算中包括短窗、长窗、长短窗和短长窗。</a:t>
            </a:r>
            <a:endParaRPr lang="en-US" altLang="zh-CN" sz="2400" dirty="0"/>
          </a:p>
          <a:p>
            <a:pPr>
              <a:lnSpc>
                <a:spcPct val="150000"/>
              </a:lnSpc>
            </a:pPr>
            <a:r>
              <a:rPr lang="en-US" altLang="zh-CN" sz="2400" dirty="0"/>
              <a:t>       </a:t>
            </a:r>
            <a:r>
              <a:rPr lang="zh-CN" altLang="zh-CN" sz="2400" dirty="0"/>
              <a:t>长窗、长短窗和短长窗属于长块编码，短窗属于短块编码，也可以长短块混合使用编码</a:t>
            </a:r>
            <a:r>
              <a:rPr lang="zh-CN" altLang="en-US" sz="2400" dirty="0"/>
              <a:t>（</a:t>
            </a:r>
            <a:r>
              <a:rPr lang="zh-CN" altLang="zh-CN" sz="2400" dirty="0"/>
              <a:t>混合块中前部分为长块，后一部分为短块</a:t>
            </a:r>
            <a:r>
              <a:rPr lang="zh-CN" altLang="en-US" sz="2400" dirty="0"/>
              <a:t>）</a:t>
            </a:r>
            <a:r>
              <a:rPr lang="zh-CN" altLang="zh-CN" sz="2400" dirty="0"/>
              <a:t>这种策略既能保证低频区的频域分辨率，又不会牺牲高频区的时域分辨率。</a:t>
            </a:r>
            <a:endParaRPr lang="en-US" altLang="zh-CN" sz="2400" dirty="0"/>
          </a:p>
        </p:txBody>
      </p:sp>
      <p:sp>
        <p:nvSpPr>
          <p:cNvPr id="5" name="文本框 4"/>
          <p:cNvSpPr txBox="1"/>
          <p:nvPr/>
        </p:nvSpPr>
        <p:spPr>
          <a:xfrm>
            <a:off x="291546" y="135082"/>
            <a:ext cx="4624983" cy="707886"/>
          </a:xfrm>
          <a:prstGeom prst="rect">
            <a:avLst/>
          </a:prstGeom>
          <a:noFill/>
        </p:spPr>
        <p:txBody>
          <a:bodyPr wrap="square" rtlCol="0">
            <a:spAutoFit/>
          </a:bodyPr>
          <a:lstStyle/>
          <a:p>
            <a:r>
              <a:rPr lang="zh-CN" altLang="en-US" sz="4000" dirty="0"/>
              <a:t>嵌入算法的改进</a:t>
            </a:r>
            <a:endParaRPr lang="zh-CN" altLang="en-US" sz="4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2520" y="1792666"/>
            <a:ext cx="12059480" cy="5078313"/>
          </a:xfrm>
          <a:prstGeom prst="rect">
            <a:avLst/>
          </a:prstGeom>
          <a:noFill/>
        </p:spPr>
        <p:txBody>
          <a:bodyPr wrap="square" rtlCol="0">
            <a:spAutoFit/>
          </a:bodyPr>
          <a:lstStyle/>
          <a:p>
            <a:pPr>
              <a:lnSpc>
                <a:spcPct val="150000"/>
              </a:lnSpc>
            </a:pPr>
            <a:r>
              <a:rPr lang="en-US" altLang="zh-CN" sz="2400" dirty="0"/>
              <a:t>       </a:t>
            </a:r>
            <a:r>
              <a:rPr lang="zh-CN" altLang="zh-CN" sz="2400" dirty="0"/>
              <a:t>根据心理声学特性，在解码过程中，</a:t>
            </a:r>
            <a:r>
              <a:rPr lang="zh-CN" altLang="zh-CN" sz="2400" dirty="0">
                <a:solidFill>
                  <a:srgbClr val="00B050"/>
                </a:solidFill>
              </a:rPr>
              <a:t>对使用长块或短块或混合块的颗粒的缩放因子频带进行不同程度的减少比特数的嵌入，则隐写后的音频可以获得较好的音质</a:t>
            </a:r>
            <a:r>
              <a:rPr lang="zh-CN" altLang="en-US" sz="2400" dirty="0">
                <a:solidFill>
                  <a:srgbClr val="00B050"/>
                </a:solidFill>
              </a:rPr>
              <a:t>。</a:t>
            </a:r>
            <a:r>
              <a:rPr lang="en-US" altLang="zh-CN" sz="2400" dirty="0">
                <a:solidFill>
                  <a:srgbClr val="00B050"/>
                </a:solidFill>
              </a:rPr>
              <a:t>    </a:t>
            </a:r>
            <a:endParaRPr lang="en-US" altLang="zh-CN" sz="2400" dirty="0">
              <a:solidFill>
                <a:srgbClr val="00B050"/>
              </a:solidFill>
            </a:endParaRPr>
          </a:p>
          <a:p>
            <a:pPr>
              <a:lnSpc>
                <a:spcPct val="150000"/>
              </a:lnSpc>
            </a:pPr>
            <a:r>
              <a:rPr lang="en-US" altLang="zh-CN" sz="2400" dirty="0">
                <a:solidFill>
                  <a:srgbClr val="00B050"/>
                </a:solidFill>
              </a:rPr>
              <a:t>       </a:t>
            </a:r>
            <a:r>
              <a:rPr lang="zh-CN" altLang="zh-CN" sz="2400" dirty="0">
                <a:solidFill>
                  <a:srgbClr val="00B050"/>
                </a:solidFill>
              </a:rPr>
              <a:t>基于每个颗粒解码使用的块类型和缩放因子频带的大小，对修改</a:t>
            </a:r>
            <a:r>
              <a:rPr lang="en-US" altLang="zh-CN" sz="2400" dirty="0" err="1">
                <a:solidFill>
                  <a:srgbClr val="00B050"/>
                </a:solidFill>
              </a:rPr>
              <a:t>linbits</a:t>
            </a:r>
            <a:r>
              <a:rPr lang="zh-CN" altLang="zh-CN" sz="2400" dirty="0">
                <a:solidFill>
                  <a:srgbClr val="00B050"/>
                </a:solidFill>
              </a:rPr>
              <a:t>位的位置进行了限定，</a:t>
            </a:r>
            <a:r>
              <a:rPr lang="zh-CN" altLang="zh-CN" sz="2400" dirty="0"/>
              <a:t>具体限定规则如</a:t>
            </a:r>
            <a:r>
              <a:rPr lang="zh-CN" altLang="en-US" sz="2400" dirty="0"/>
              <a:t>上表</a:t>
            </a:r>
            <a:r>
              <a:rPr lang="zh-CN" altLang="zh-CN" sz="2400" dirty="0"/>
              <a:t>所示，对于长块和混合块，当缩放因子带号小于特定值时，对可嵌入的</a:t>
            </a:r>
            <a:r>
              <a:rPr lang="en-US" altLang="zh-CN" sz="2400" dirty="0" err="1"/>
              <a:t>linbits</a:t>
            </a:r>
            <a:r>
              <a:rPr lang="zh-CN" altLang="zh-CN" sz="2400" dirty="0"/>
              <a:t>位的位置进行限制，当缩放因子带号大于特定值时，对嵌入位置无限制</a:t>
            </a:r>
            <a:r>
              <a:rPr lang="en-US" altLang="zh-CN" sz="2400" dirty="0"/>
              <a:t>;</a:t>
            </a:r>
            <a:r>
              <a:rPr lang="zh-CN" altLang="zh-CN" sz="2400" dirty="0"/>
              <a:t>对于短块，不考虑缩放因子带号，对嵌入无限制。</a:t>
            </a:r>
            <a:endParaRPr lang="en-US" altLang="zh-CN" sz="2400" dirty="0"/>
          </a:p>
          <a:p>
            <a:pPr>
              <a:lnSpc>
                <a:spcPct val="150000"/>
              </a:lnSpc>
            </a:pPr>
            <a:r>
              <a:rPr lang="en-US" altLang="zh-CN" sz="2400" dirty="0"/>
              <a:t>       </a:t>
            </a:r>
            <a:r>
              <a:rPr lang="zh-CN" altLang="zh-CN" sz="2400" dirty="0"/>
              <a:t>经过上述限定后并不是所有的</a:t>
            </a:r>
            <a:r>
              <a:rPr lang="en-US" altLang="zh-CN" sz="2400" dirty="0" err="1"/>
              <a:t>linbits</a:t>
            </a:r>
            <a:r>
              <a:rPr lang="zh-CN" altLang="zh-CN" sz="2400" dirty="0"/>
              <a:t>位都能作为嵌入秘密信息的位置，而是受到了不同块类型比例因子带的限制，使得隐写后的</a:t>
            </a:r>
            <a:r>
              <a:rPr lang="zh-CN" altLang="zh-CN" sz="2400" dirty="0">
                <a:solidFill>
                  <a:srgbClr val="00B050"/>
                </a:solidFill>
              </a:rPr>
              <a:t>音频容量相对于改进前有所降低，但是保证了音频听觉质量的进一步提高。</a:t>
            </a:r>
            <a:endParaRPr lang="en-US" altLang="zh-CN" sz="2400" dirty="0">
              <a:solidFill>
                <a:srgbClr val="00B050"/>
              </a:solidFill>
            </a:endParaRPr>
          </a:p>
        </p:txBody>
      </p:sp>
      <p:sp>
        <p:nvSpPr>
          <p:cNvPr id="4" name="文本框 3"/>
          <p:cNvSpPr txBox="1"/>
          <p:nvPr/>
        </p:nvSpPr>
        <p:spPr>
          <a:xfrm>
            <a:off x="384311" y="479638"/>
            <a:ext cx="4624983" cy="707886"/>
          </a:xfrm>
          <a:prstGeom prst="rect">
            <a:avLst/>
          </a:prstGeom>
          <a:noFill/>
        </p:spPr>
        <p:txBody>
          <a:bodyPr wrap="square" rtlCol="0">
            <a:spAutoFit/>
          </a:bodyPr>
          <a:lstStyle/>
          <a:p>
            <a:r>
              <a:rPr lang="zh-CN" altLang="en-US" sz="4000" dirty="0"/>
              <a:t>嵌入算法的改进</a:t>
            </a:r>
            <a:endParaRPr lang="zh-CN" altLang="en-US" sz="4000" dirty="0"/>
          </a:p>
        </p:txBody>
      </p:sp>
      <p:grpSp>
        <p:nvGrpSpPr>
          <p:cNvPr id="6" name="组合 5"/>
          <p:cNvGrpSpPr/>
          <p:nvPr/>
        </p:nvGrpSpPr>
        <p:grpSpPr>
          <a:xfrm>
            <a:off x="4465983" y="0"/>
            <a:ext cx="7911548" cy="2014330"/>
            <a:chOff x="4492515" y="166313"/>
            <a:chExt cx="7938022" cy="2211699"/>
          </a:xfrm>
        </p:grpSpPr>
        <p:pic>
          <p:nvPicPr>
            <p:cNvPr id="3" name="图片 2"/>
            <p:cNvPicPr/>
            <p:nvPr/>
          </p:nvPicPr>
          <p:blipFill>
            <a:blip r:embed="rId1"/>
            <a:stretch>
              <a:fillRect/>
            </a:stretch>
          </p:blipFill>
          <p:spPr>
            <a:xfrm>
              <a:off x="4492515" y="166313"/>
              <a:ext cx="7699485" cy="2042422"/>
            </a:xfrm>
            <a:prstGeom prst="rect">
              <a:avLst/>
            </a:prstGeom>
          </p:spPr>
        </p:pic>
        <p:sp>
          <p:nvSpPr>
            <p:cNvPr id="5" name="文本框 4"/>
            <p:cNvSpPr txBox="1"/>
            <p:nvPr/>
          </p:nvSpPr>
          <p:spPr>
            <a:xfrm>
              <a:off x="10389702" y="2039458"/>
              <a:ext cx="2040835" cy="338554"/>
            </a:xfrm>
            <a:prstGeom prst="rect">
              <a:avLst/>
            </a:prstGeom>
            <a:noFill/>
          </p:spPr>
          <p:txBody>
            <a:bodyPr wrap="square" rtlCol="0">
              <a:spAutoFit/>
            </a:bodyPr>
            <a:lstStyle/>
            <a:p>
              <a:r>
                <a:rPr lang="zh-CN" altLang="en-US" sz="1600" dirty="0"/>
                <a:t>注：</a:t>
              </a:r>
              <a:r>
                <a:rPr lang="en-US" altLang="zh-CN" sz="1600" dirty="0" err="1"/>
                <a:t>sfb</a:t>
              </a:r>
              <a:r>
                <a:rPr lang="en-US" altLang="zh-CN" sz="1600" dirty="0"/>
                <a:t>=</a:t>
              </a:r>
              <a:r>
                <a:rPr lang="zh-CN" altLang="zh-CN" sz="1600" dirty="0"/>
                <a:t>缩放因子</a:t>
              </a:r>
              <a:endParaRPr lang="zh-CN" altLang="en-US" sz="1600" dirty="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3356140" y="436908"/>
            <a:ext cx="8623825" cy="1218885"/>
          </a:xfrm>
          <a:prstGeom prst="rect">
            <a:avLst/>
          </a:prstGeom>
        </p:spPr>
      </p:pic>
      <p:sp>
        <p:nvSpPr>
          <p:cNvPr id="3" name="文本框 2"/>
          <p:cNvSpPr txBox="1"/>
          <p:nvPr/>
        </p:nvSpPr>
        <p:spPr>
          <a:xfrm>
            <a:off x="490331" y="1779687"/>
            <a:ext cx="11158330" cy="4524315"/>
          </a:xfrm>
          <a:prstGeom prst="rect">
            <a:avLst/>
          </a:prstGeom>
          <a:noFill/>
        </p:spPr>
        <p:txBody>
          <a:bodyPr wrap="square" rtlCol="0">
            <a:spAutoFit/>
          </a:bodyPr>
          <a:lstStyle/>
          <a:p>
            <a:pPr>
              <a:lnSpc>
                <a:spcPct val="150000"/>
              </a:lnSpc>
            </a:pPr>
            <a:r>
              <a:rPr lang="zh-CN" altLang="zh-CN" sz="2400" dirty="0"/>
              <a:t>提取算法的详细步骤为：</a:t>
            </a:r>
            <a:endParaRPr lang="zh-CN" altLang="zh-CN" sz="2400" dirty="0"/>
          </a:p>
          <a:p>
            <a:pPr>
              <a:lnSpc>
                <a:spcPct val="150000"/>
              </a:lnSpc>
            </a:pPr>
            <a:r>
              <a:rPr lang="en-US" altLang="zh-CN" sz="2400" dirty="0"/>
              <a:t>(1)</a:t>
            </a:r>
            <a:r>
              <a:rPr lang="zh-CN" altLang="zh-CN" sz="2400" dirty="0"/>
              <a:t>从发送端接收载密的</a:t>
            </a:r>
            <a:r>
              <a:rPr lang="en-US" altLang="zh-CN" sz="2400" dirty="0"/>
              <a:t>MP3</a:t>
            </a:r>
            <a:r>
              <a:rPr lang="zh-CN" altLang="zh-CN" sz="2400" dirty="0"/>
              <a:t>文件和密钥。</a:t>
            </a:r>
            <a:endParaRPr lang="zh-CN" altLang="zh-CN" sz="2400" dirty="0"/>
          </a:p>
          <a:p>
            <a:pPr>
              <a:lnSpc>
                <a:spcPct val="150000"/>
              </a:lnSpc>
            </a:pPr>
            <a:r>
              <a:rPr lang="en-US" altLang="zh-CN" sz="2400" dirty="0"/>
              <a:t>(2)</a:t>
            </a:r>
            <a:r>
              <a:rPr lang="zh-CN" altLang="zh-CN" sz="2400" dirty="0"/>
              <a:t>同样对载密</a:t>
            </a:r>
            <a:r>
              <a:rPr lang="en-US" altLang="zh-CN" sz="2400" dirty="0"/>
              <a:t>MP3</a:t>
            </a:r>
            <a:r>
              <a:rPr lang="zh-CN" altLang="zh-CN" sz="2400" dirty="0"/>
              <a:t>进行部分解码，获取哈夫曼码字的</a:t>
            </a:r>
            <a:r>
              <a:rPr lang="en-US" altLang="zh-CN" sz="2400" dirty="0" err="1"/>
              <a:t>linbits</a:t>
            </a:r>
            <a:r>
              <a:rPr lang="zh-CN" altLang="zh-CN" sz="2400" dirty="0"/>
              <a:t>位。如果该码字有</a:t>
            </a:r>
            <a:r>
              <a:rPr lang="en-US" altLang="zh-CN" sz="2400" dirty="0" err="1"/>
              <a:t>linbits</a:t>
            </a:r>
            <a:r>
              <a:rPr lang="zh-CN" altLang="zh-CN" sz="2400" dirty="0"/>
              <a:t>位，则进行步骤</a:t>
            </a:r>
            <a:r>
              <a:rPr lang="en-US" altLang="zh-CN" sz="2400" dirty="0"/>
              <a:t>(3);</a:t>
            </a:r>
            <a:r>
              <a:rPr lang="zh-CN" altLang="zh-CN" sz="2400" dirty="0"/>
              <a:t>否则继续解下一个码字，直到获取</a:t>
            </a:r>
            <a:r>
              <a:rPr lang="en-US" altLang="zh-CN" sz="2400" dirty="0" err="1"/>
              <a:t>linbits</a:t>
            </a:r>
            <a:r>
              <a:rPr lang="zh-CN" altLang="zh-CN" sz="2400" dirty="0"/>
              <a:t>位。</a:t>
            </a:r>
            <a:endParaRPr lang="zh-CN" altLang="zh-CN" sz="2400" dirty="0"/>
          </a:p>
          <a:p>
            <a:pPr>
              <a:lnSpc>
                <a:spcPct val="150000"/>
              </a:lnSpc>
            </a:pPr>
            <a:r>
              <a:rPr lang="en-US" altLang="zh-CN" sz="2400" dirty="0"/>
              <a:t>(3)</a:t>
            </a:r>
            <a:r>
              <a:rPr lang="zh-CN" altLang="zh-CN" sz="2400" dirty="0"/>
              <a:t>当获取到</a:t>
            </a:r>
            <a:r>
              <a:rPr lang="en-US" altLang="zh-CN" sz="2400" dirty="0" err="1"/>
              <a:t>linbits</a:t>
            </a:r>
            <a:r>
              <a:rPr lang="zh-CN" altLang="zh-CN" sz="2400" dirty="0"/>
              <a:t>位后，判断当前解码所使用的码表号和当前</a:t>
            </a:r>
            <a:r>
              <a:rPr lang="en-US" altLang="zh-CN" sz="2400" dirty="0" err="1"/>
              <a:t>linbits</a:t>
            </a:r>
            <a:r>
              <a:rPr lang="zh-CN" altLang="zh-CN" sz="2400" dirty="0"/>
              <a:t>位所表示的十进制数的大小，根据嵌入规则判定提取的比特位数。</a:t>
            </a:r>
            <a:endParaRPr lang="zh-CN" altLang="zh-CN" sz="2400" dirty="0"/>
          </a:p>
          <a:p>
            <a:pPr>
              <a:lnSpc>
                <a:spcPct val="150000"/>
              </a:lnSpc>
            </a:pPr>
            <a:r>
              <a:rPr lang="en-US" altLang="zh-CN" sz="2400" dirty="0"/>
              <a:t>(4)</a:t>
            </a:r>
            <a:r>
              <a:rPr lang="zh-CN" altLang="zh-CN" sz="2400" dirty="0"/>
              <a:t>然后直接对该</a:t>
            </a:r>
            <a:r>
              <a:rPr lang="en-US" altLang="zh-CN" sz="2400" dirty="0" err="1"/>
              <a:t>linbits</a:t>
            </a:r>
            <a:r>
              <a:rPr lang="zh-CN" altLang="zh-CN" sz="2400" dirty="0"/>
              <a:t>位的末位进行相应比特位数的提取。</a:t>
            </a:r>
            <a:endParaRPr lang="zh-CN" altLang="zh-CN" sz="2400" dirty="0"/>
          </a:p>
          <a:p>
            <a:pPr>
              <a:lnSpc>
                <a:spcPct val="150000"/>
              </a:lnSpc>
            </a:pPr>
            <a:r>
              <a:rPr lang="en-US" altLang="zh-CN" sz="2400" dirty="0"/>
              <a:t>(5)</a:t>
            </a:r>
            <a:r>
              <a:rPr lang="zh-CN" altLang="zh-CN" sz="2400" dirty="0"/>
              <a:t>重复</a:t>
            </a:r>
            <a:r>
              <a:rPr lang="en-US" altLang="zh-CN" sz="2400" dirty="0"/>
              <a:t>(2)</a:t>
            </a:r>
            <a:r>
              <a:rPr lang="zh-CN" altLang="zh-CN" sz="2400" dirty="0"/>
              <a:t>一</a:t>
            </a:r>
            <a:r>
              <a:rPr lang="en-US" altLang="zh-CN" sz="2400" dirty="0"/>
              <a:t>(4)</a:t>
            </a:r>
            <a:r>
              <a:rPr lang="zh-CN" altLang="zh-CN" sz="2400" dirty="0"/>
              <a:t>步提取出嵌入的秘密信息的比特流，再使用密钥还原出秘密信息。</a:t>
            </a:r>
            <a:endParaRPr lang="zh-CN" altLang="zh-CN" sz="2400" dirty="0"/>
          </a:p>
        </p:txBody>
      </p:sp>
      <p:sp>
        <p:nvSpPr>
          <p:cNvPr id="4" name="矩形 3"/>
          <p:cNvSpPr/>
          <p:nvPr/>
        </p:nvSpPr>
        <p:spPr>
          <a:xfrm>
            <a:off x="490331" y="436908"/>
            <a:ext cx="2236510" cy="584775"/>
          </a:xfrm>
          <a:prstGeom prst="rect">
            <a:avLst/>
          </a:prstGeom>
        </p:spPr>
        <p:txBody>
          <a:bodyPr wrap="none">
            <a:spAutoFit/>
          </a:bodyPr>
          <a:lstStyle/>
          <a:p>
            <a:r>
              <a:rPr lang="zh-CN" altLang="en-US" sz="3200" dirty="0"/>
              <a:t>提取</a:t>
            </a:r>
            <a:r>
              <a:rPr lang="zh-CN" altLang="zh-CN" sz="3200" dirty="0"/>
              <a:t>算法</a:t>
            </a:r>
            <a:r>
              <a:rPr lang="zh-CN" altLang="en-US" sz="3200" dirty="0"/>
              <a:t>：</a:t>
            </a:r>
            <a:endParaRPr lang="zh-CN" altLang="en-US"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7165" y="516835"/>
            <a:ext cx="3432313" cy="707886"/>
          </a:xfrm>
          <a:prstGeom prst="rect">
            <a:avLst/>
          </a:prstGeom>
          <a:noFill/>
        </p:spPr>
        <p:txBody>
          <a:bodyPr wrap="square" rtlCol="0">
            <a:spAutoFit/>
          </a:bodyPr>
          <a:lstStyle/>
          <a:p>
            <a:r>
              <a:rPr lang="zh-CN" altLang="en-US" sz="4000" dirty="0"/>
              <a:t>参考文献</a:t>
            </a:r>
            <a:endParaRPr lang="zh-CN" altLang="en-US" sz="4000" dirty="0"/>
          </a:p>
        </p:txBody>
      </p:sp>
      <p:sp>
        <p:nvSpPr>
          <p:cNvPr id="3" name="文本框 2"/>
          <p:cNvSpPr txBox="1"/>
          <p:nvPr/>
        </p:nvSpPr>
        <p:spPr>
          <a:xfrm>
            <a:off x="1007165" y="1590261"/>
            <a:ext cx="9806608" cy="4524315"/>
          </a:xfrm>
          <a:prstGeom prst="rect">
            <a:avLst/>
          </a:prstGeom>
          <a:noFill/>
        </p:spPr>
        <p:txBody>
          <a:bodyPr wrap="square" rtlCol="0">
            <a:spAutoFit/>
          </a:bodyPr>
          <a:lstStyle/>
          <a:p>
            <a:pPr>
              <a:lnSpc>
                <a:spcPct val="150000"/>
              </a:lnSpc>
            </a:pPr>
            <a:r>
              <a:rPr lang="en-US" altLang="zh-CN" sz="2400" dirty="0"/>
              <a:t>[1] </a:t>
            </a:r>
            <a:r>
              <a:rPr lang="zh-CN" altLang="zh-CN" sz="2400" dirty="0"/>
              <a:t>董亚坤</a:t>
            </a:r>
            <a:r>
              <a:rPr lang="en-US" altLang="zh-CN" sz="2400" dirty="0"/>
              <a:t>. </a:t>
            </a:r>
            <a:r>
              <a:rPr lang="zh-CN" altLang="zh-CN" sz="2400" dirty="0"/>
              <a:t>基于</a:t>
            </a:r>
            <a:r>
              <a:rPr lang="en-US" altLang="zh-CN" sz="2400" dirty="0"/>
              <a:t>MP3</a:t>
            </a:r>
            <a:r>
              <a:rPr lang="zh-CN" altLang="zh-CN" sz="2400" dirty="0"/>
              <a:t>的信息隐藏技术研究</a:t>
            </a:r>
            <a:r>
              <a:rPr lang="en-US" altLang="zh-CN" sz="2400" dirty="0"/>
              <a:t> .</a:t>
            </a:r>
            <a:r>
              <a:rPr lang="zh-CN" altLang="zh-CN" sz="2400" dirty="0"/>
              <a:t>北京：北京邮电大学，</a:t>
            </a:r>
            <a:r>
              <a:rPr lang="en-US" altLang="zh-CN" sz="2400" dirty="0"/>
              <a:t>2015</a:t>
            </a:r>
            <a:r>
              <a:rPr lang="zh-CN" altLang="zh-CN" sz="2400" dirty="0"/>
              <a:t>：</a:t>
            </a:r>
            <a:r>
              <a:rPr lang="en-US" altLang="zh-CN" sz="2400" dirty="0"/>
              <a:t>3</a:t>
            </a:r>
            <a:endParaRPr lang="zh-CN" altLang="zh-CN" sz="2400" dirty="0"/>
          </a:p>
          <a:p>
            <a:pPr>
              <a:lnSpc>
                <a:spcPct val="150000"/>
              </a:lnSpc>
            </a:pPr>
            <a:r>
              <a:rPr lang="en-US" altLang="zh-CN" sz="2400" dirty="0"/>
              <a:t>[2] </a:t>
            </a:r>
            <a:r>
              <a:rPr lang="zh-CN" altLang="zh-CN" sz="2400" dirty="0"/>
              <a:t>敖珺，李睿，张涛</a:t>
            </a:r>
            <a:r>
              <a:rPr lang="en-US" altLang="zh-CN" sz="2400" dirty="0"/>
              <a:t>. </a:t>
            </a:r>
            <a:r>
              <a:rPr lang="zh-CN" altLang="zh-CN" sz="2400" dirty="0"/>
              <a:t>基于</a:t>
            </a:r>
            <a:r>
              <a:rPr lang="en-US" altLang="zh-CN" sz="2400" dirty="0"/>
              <a:t>MP3</a:t>
            </a:r>
            <a:r>
              <a:rPr lang="zh-CN" altLang="zh-CN" sz="2400" dirty="0"/>
              <a:t>格式的语音隐写算法</a:t>
            </a:r>
            <a:r>
              <a:rPr lang="en-US" altLang="zh-CN" sz="2400" dirty="0"/>
              <a:t>. </a:t>
            </a:r>
            <a:r>
              <a:rPr lang="zh-CN" altLang="zh-CN" sz="2400" dirty="0"/>
              <a:t>桂林电子科技大学学报，</a:t>
            </a:r>
            <a:r>
              <a:rPr lang="en-US" altLang="zh-CN" sz="2400" dirty="0"/>
              <a:t>2016</a:t>
            </a:r>
            <a:r>
              <a:rPr lang="zh-CN" altLang="zh-CN" sz="2400" dirty="0"/>
              <a:t>：</a:t>
            </a:r>
            <a:r>
              <a:rPr lang="en-US" altLang="zh-CN" sz="2400" dirty="0"/>
              <a:t>8</a:t>
            </a:r>
            <a:endParaRPr lang="en-US" altLang="zh-CN" sz="2400" dirty="0"/>
          </a:p>
          <a:p>
            <a:pPr>
              <a:lnSpc>
                <a:spcPct val="150000"/>
              </a:lnSpc>
            </a:pPr>
            <a:r>
              <a:rPr lang="en-US" altLang="zh-CN" sz="2400" dirty="0"/>
              <a:t>[3] </a:t>
            </a:r>
            <a:r>
              <a:rPr lang="en-US" altLang="zh-CN" sz="2400" dirty="0" err="1"/>
              <a:t>fulinwsuafcie</a:t>
            </a:r>
            <a:r>
              <a:rPr lang="en-US" altLang="zh-CN" sz="2400" dirty="0"/>
              <a:t>.</a:t>
            </a:r>
            <a:r>
              <a:rPr lang="zh-CN" altLang="en-US" sz="2400" dirty="0"/>
              <a:t> </a:t>
            </a:r>
            <a:r>
              <a:rPr lang="en-US" altLang="zh-CN" sz="2400" dirty="0"/>
              <a:t>MP3</a:t>
            </a:r>
            <a:r>
              <a:rPr lang="zh-CN" altLang="en-US" sz="2400" dirty="0"/>
              <a:t>格式音频文件结构解析</a:t>
            </a:r>
            <a:r>
              <a:rPr lang="en-US" altLang="zh-CN" sz="2400" dirty="0"/>
              <a:t>. http://blog.csdn.net/fulinwsuafcie/article/details/8972346</a:t>
            </a:r>
            <a:endParaRPr lang="en-US" altLang="zh-CN" sz="2400" dirty="0"/>
          </a:p>
          <a:p>
            <a:pPr>
              <a:lnSpc>
                <a:spcPct val="150000"/>
              </a:lnSpc>
            </a:pPr>
            <a:r>
              <a:rPr lang="en-US" altLang="zh-CN" sz="2400" dirty="0"/>
              <a:t>[4] sunshine1314.</a:t>
            </a:r>
            <a:r>
              <a:rPr lang="zh-CN" altLang="en-US" sz="2400" dirty="0"/>
              <a:t> </a:t>
            </a:r>
            <a:r>
              <a:rPr lang="en-US" altLang="zh-CN" sz="2400" dirty="0"/>
              <a:t>MP3</a:t>
            </a:r>
            <a:r>
              <a:rPr lang="zh-CN" altLang="en-US" sz="2400" dirty="0"/>
              <a:t>文件格式解析</a:t>
            </a:r>
            <a:r>
              <a:rPr lang="en-US" altLang="zh-CN" sz="2400" dirty="0"/>
              <a:t>. http://blog.csdn.net/sunshine1314/article/details/2514322/</a:t>
            </a:r>
            <a:endParaRPr lang="zh-CN" altLang="zh-C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矩形 1"/>
          <p:cNvSpPr/>
          <p:nvPr/>
        </p:nvSpPr>
        <p:spPr>
          <a:xfrm>
            <a:off x="0" y="34290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3663982" y="2983382"/>
            <a:ext cx="5451443" cy="902493"/>
            <a:chOff x="3663982" y="2983380"/>
            <a:chExt cx="5451443" cy="902493"/>
          </a:xfrm>
        </p:grpSpPr>
        <p:sp>
          <p:nvSpPr>
            <p:cNvPr id="6" name="文本框 5"/>
            <p:cNvSpPr txBox="1"/>
            <p:nvPr/>
          </p:nvSpPr>
          <p:spPr>
            <a:xfrm>
              <a:off x="3663982" y="2983380"/>
              <a:ext cx="4809530" cy="445621"/>
            </a:xfrm>
            <a:custGeom>
              <a:avLst/>
              <a:gdLst/>
              <a:ahLst/>
              <a:cxnLst/>
              <a:rect l="l" t="t" r="r" b="b"/>
              <a:pathLst>
                <a:path w="4809530" h="445621">
                  <a:moveTo>
                    <a:pt x="3914775" y="14883"/>
                  </a:moveTo>
                  <a:lnTo>
                    <a:pt x="4071342" y="14883"/>
                  </a:lnTo>
                  <a:lnTo>
                    <a:pt x="3705225" y="368499"/>
                  </a:lnTo>
                  <a:lnTo>
                    <a:pt x="3762005" y="445621"/>
                  </a:lnTo>
                  <a:lnTo>
                    <a:pt x="3483444" y="445621"/>
                  </a:lnTo>
                  <a:close/>
                  <a:moveTo>
                    <a:pt x="3365896" y="14883"/>
                  </a:moveTo>
                  <a:lnTo>
                    <a:pt x="3481388" y="14883"/>
                  </a:lnTo>
                  <a:lnTo>
                    <a:pt x="3481388" y="445621"/>
                  </a:lnTo>
                  <a:lnTo>
                    <a:pt x="3365896" y="445621"/>
                  </a:lnTo>
                  <a:close/>
                  <a:moveTo>
                    <a:pt x="3070026" y="14883"/>
                  </a:moveTo>
                  <a:lnTo>
                    <a:pt x="3180754" y="14883"/>
                  </a:lnTo>
                  <a:lnTo>
                    <a:pt x="3180754" y="445621"/>
                  </a:lnTo>
                  <a:lnTo>
                    <a:pt x="3070026" y="445621"/>
                  </a:lnTo>
                  <a:close/>
                  <a:moveTo>
                    <a:pt x="2493168" y="14883"/>
                  </a:moveTo>
                  <a:lnTo>
                    <a:pt x="2611636" y="14883"/>
                  </a:lnTo>
                  <a:lnTo>
                    <a:pt x="2899792" y="445621"/>
                  </a:lnTo>
                  <a:lnTo>
                    <a:pt x="2766860" y="445621"/>
                  </a:lnTo>
                  <a:lnTo>
                    <a:pt x="2603896" y="201811"/>
                  </a:lnTo>
                  <a:lnTo>
                    <a:pt x="2603896" y="445621"/>
                  </a:lnTo>
                  <a:lnTo>
                    <a:pt x="2493168" y="445621"/>
                  </a:lnTo>
                  <a:close/>
                  <a:moveTo>
                    <a:pt x="1924050" y="14883"/>
                  </a:moveTo>
                  <a:lnTo>
                    <a:pt x="2048470" y="14883"/>
                  </a:lnTo>
                  <a:lnTo>
                    <a:pt x="2224762" y="445621"/>
                  </a:lnTo>
                  <a:lnTo>
                    <a:pt x="2105067" y="445621"/>
                  </a:lnTo>
                  <a:lnTo>
                    <a:pt x="2045494" y="287536"/>
                  </a:lnTo>
                  <a:cubicBezTo>
                    <a:pt x="2017713" y="214114"/>
                    <a:pt x="1997075" y="153789"/>
                    <a:pt x="1983581" y="106561"/>
                  </a:cubicBezTo>
                  <a:cubicBezTo>
                    <a:pt x="1972468" y="162521"/>
                    <a:pt x="1956792" y="218083"/>
                    <a:pt x="1936551" y="273249"/>
                  </a:cubicBezTo>
                  <a:lnTo>
                    <a:pt x="1872012" y="445621"/>
                  </a:lnTo>
                  <a:lnTo>
                    <a:pt x="1758630" y="445621"/>
                  </a:lnTo>
                  <a:close/>
                  <a:moveTo>
                    <a:pt x="812006" y="14883"/>
                  </a:moveTo>
                  <a:lnTo>
                    <a:pt x="927497" y="14883"/>
                  </a:lnTo>
                  <a:lnTo>
                    <a:pt x="927497" y="373261"/>
                  </a:lnTo>
                  <a:lnTo>
                    <a:pt x="1381125" y="373261"/>
                  </a:lnTo>
                  <a:lnTo>
                    <a:pt x="1381125" y="14883"/>
                  </a:lnTo>
                  <a:lnTo>
                    <a:pt x="1496615" y="14883"/>
                  </a:lnTo>
                  <a:lnTo>
                    <a:pt x="1496615" y="445621"/>
                  </a:lnTo>
                  <a:lnTo>
                    <a:pt x="812006" y="445621"/>
                  </a:lnTo>
                  <a:close/>
                  <a:moveTo>
                    <a:pt x="0" y="14883"/>
                  </a:moveTo>
                  <a:lnTo>
                    <a:pt x="691753" y="14883"/>
                  </a:lnTo>
                  <a:lnTo>
                    <a:pt x="691753" y="117872"/>
                  </a:lnTo>
                  <a:lnTo>
                    <a:pt x="403027" y="117872"/>
                  </a:lnTo>
                  <a:lnTo>
                    <a:pt x="403027" y="445621"/>
                  </a:lnTo>
                  <a:lnTo>
                    <a:pt x="287536" y="445621"/>
                  </a:lnTo>
                  <a:lnTo>
                    <a:pt x="287536" y="117872"/>
                  </a:lnTo>
                  <a:lnTo>
                    <a:pt x="0" y="117872"/>
                  </a:lnTo>
                  <a:close/>
                  <a:moveTo>
                    <a:pt x="4481513" y="0"/>
                  </a:moveTo>
                  <a:cubicBezTo>
                    <a:pt x="4546203" y="0"/>
                    <a:pt x="4603254" y="10418"/>
                    <a:pt x="4652665" y="31254"/>
                  </a:cubicBezTo>
                  <a:cubicBezTo>
                    <a:pt x="4702076" y="52090"/>
                    <a:pt x="4740076" y="82749"/>
                    <a:pt x="4766667" y="123230"/>
                  </a:cubicBezTo>
                  <a:cubicBezTo>
                    <a:pt x="4793257" y="163711"/>
                    <a:pt x="4807544" y="209550"/>
                    <a:pt x="4809530" y="260747"/>
                  </a:cubicBezTo>
                  <a:lnTo>
                    <a:pt x="4698802" y="269081"/>
                  </a:lnTo>
                  <a:cubicBezTo>
                    <a:pt x="4692848" y="213916"/>
                    <a:pt x="4672707" y="172244"/>
                    <a:pt x="4638377" y="144066"/>
                  </a:cubicBezTo>
                  <a:cubicBezTo>
                    <a:pt x="4604047" y="115888"/>
                    <a:pt x="4553346" y="101799"/>
                    <a:pt x="4486275" y="101799"/>
                  </a:cubicBezTo>
                  <a:cubicBezTo>
                    <a:pt x="4416425" y="101799"/>
                    <a:pt x="4365525" y="114598"/>
                    <a:pt x="4333578" y="140196"/>
                  </a:cubicBezTo>
                  <a:cubicBezTo>
                    <a:pt x="4301629" y="165795"/>
                    <a:pt x="4285654" y="196652"/>
                    <a:pt x="4285654" y="232767"/>
                  </a:cubicBezTo>
                  <a:cubicBezTo>
                    <a:pt x="4285654" y="264120"/>
                    <a:pt x="4296965" y="289917"/>
                    <a:pt x="4319587" y="310158"/>
                  </a:cubicBezTo>
                  <a:cubicBezTo>
                    <a:pt x="4341812" y="330399"/>
                    <a:pt x="4399855" y="351135"/>
                    <a:pt x="4493716" y="372368"/>
                  </a:cubicBezTo>
                  <a:cubicBezTo>
                    <a:pt x="4587577" y="393601"/>
                    <a:pt x="4651971" y="412155"/>
                    <a:pt x="4686895" y="428030"/>
                  </a:cubicBezTo>
                  <a:lnTo>
                    <a:pt x="4716159" y="445621"/>
                  </a:lnTo>
                  <a:lnTo>
                    <a:pt x="4336288" y="445621"/>
                  </a:lnTo>
                  <a:lnTo>
                    <a:pt x="4298156" y="430411"/>
                  </a:lnTo>
                  <a:cubicBezTo>
                    <a:pt x="4256484" y="408583"/>
                    <a:pt x="4225429" y="381496"/>
                    <a:pt x="4204990" y="349151"/>
                  </a:cubicBezTo>
                  <a:cubicBezTo>
                    <a:pt x="4184550" y="316806"/>
                    <a:pt x="4174331" y="280591"/>
                    <a:pt x="4174331" y="240506"/>
                  </a:cubicBezTo>
                  <a:cubicBezTo>
                    <a:pt x="4174331" y="196453"/>
                    <a:pt x="4186833" y="155278"/>
                    <a:pt x="4211836" y="116979"/>
                  </a:cubicBezTo>
                  <a:cubicBezTo>
                    <a:pt x="4236839" y="78681"/>
                    <a:pt x="4273351" y="49610"/>
                    <a:pt x="4321373" y="29766"/>
                  </a:cubicBezTo>
                  <a:cubicBezTo>
                    <a:pt x="4369395" y="9922"/>
                    <a:pt x="4422775" y="0"/>
                    <a:pt x="448151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9600" dirty="0">
                <a:solidFill>
                  <a:schemeClr val="bg1"/>
                </a:solidFill>
              </a:endParaRPr>
            </a:p>
          </p:txBody>
        </p:sp>
        <p:sp>
          <p:nvSpPr>
            <p:cNvPr id="8" name="文本框 7"/>
            <p:cNvSpPr txBox="1"/>
            <p:nvPr/>
          </p:nvSpPr>
          <p:spPr>
            <a:xfrm>
              <a:off x="3951519" y="3429000"/>
              <a:ext cx="4548187" cy="456873"/>
            </a:xfrm>
            <a:custGeom>
              <a:avLst/>
              <a:gdLst/>
              <a:ahLst/>
              <a:cxnLst/>
              <a:rect l="l" t="t" r="r" b="b"/>
              <a:pathLst>
                <a:path w="4548187" h="456873">
                  <a:moveTo>
                    <a:pt x="4048752" y="0"/>
                  </a:moveTo>
                  <a:lnTo>
                    <a:pt x="4428623" y="0"/>
                  </a:lnTo>
                  <a:lnTo>
                    <a:pt x="4465588" y="22220"/>
                  </a:lnTo>
                  <a:cubicBezTo>
                    <a:pt x="4484340" y="37054"/>
                    <a:pt x="4499768" y="53449"/>
                    <a:pt x="4511873" y="71408"/>
                  </a:cubicBezTo>
                  <a:cubicBezTo>
                    <a:pt x="4536082" y="107325"/>
                    <a:pt x="4548187" y="148700"/>
                    <a:pt x="4548187" y="195531"/>
                  </a:cubicBezTo>
                  <a:cubicBezTo>
                    <a:pt x="4548187" y="241965"/>
                    <a:pt x="4534892" y="285721"/>
                    <a:pt x="4508301" y="326797"/>
                  </a:cubicBezTo>
                  <a:cubicBezTo>
                    <a:pt x="4481710" y="367874"/>
                    <a:pt x="4443511" y="399822"/>
                    <a:pt x="4393704" y="422643"/>
                  </a:cubicBezTo>
                  <a:cubicBezTo>
                    <a:pt x="4343896" y="445463"/>
                    <a:pt x="4287837" y="456873"/>
                    <a:pt x="4225528" y="456873"/>
                  </a:cubicBezTo>
                  <a:cubicBezTo>
                    <a:pt x="4146550" y="456873"/>
                    <a:pt x="4080371" y="445364"/>
                    <a:pt x="4026991" y="422345"/>
                  </a:cubicBezTo>
                  <a:cubicBezTo>
                    <a:pt x="3973611" y="399326"/>
                    <a:pt x="3931741" y="364699"/>
                    <a:pt x="3901380" y="318463"/>
                  </a:cubicBezTo>
                  <a:cubicBezTo>
                    <a:pt x="3871019" y="272227"/>
                    <a:pt x="3855045" y="219939"/>
                    <a:pt x="3853457" y="161598"/>
                  </a:cubicBezTo>
                  <a:lnTo>
                    <a:pt x="3962400" y="152073"/>
                  </a:lnTo>
                  <a:cubicBezTo>
                    <a:pt x="3967559" y="195729"/>
                    <a:pt x="3979565" y="231547"/>
                    <a:pt x="3998416" y="259527"/>
                  </a:cubicBezTo>
                  <a:cubicBezTo>
                    <a:pt x="4017268" y="287507"/>
                    <a:pt x="4046537" y="310128"/>
                    <a:pt x="4086225" y="327393"/>
                  </a:cubicBezTo>
                  <a:cubicBezTo>
                    <a:pt x="4125912" y="344657"/>
                    <a:pt x="4170560" y="353289"/>
                    <a:pt x="4220170" y="353289"/>
                  </a:cubicBezTo>
                  <a:cubicBezTo>
                    <a:pt x="4264223" y="353289"/>
                    <a:pt x="4303117" y="346740"/>
                    <a:pt x="4336851" y="333643"/>
                  </a:cubicBezTo>
                  <a:cubicBezTo>
                    <a:pt x="4370585" y="320546"/>
                    <a:pt x="4395688" y="302588"/>
                    <a:pt x="4412159" y="279768"/>
                  </a:cubicBezTo>
                  <a:cubicBezTo>
                    <a:pt x="4428628" y="256947"/>
                    <a:pt x="4436864" y="232043"/>
                    <a:pt x="4436864" y="205056"/>
                  </a:cubicBezTo>
                  <a:cubicBezTo>
                    <a:pt x="4436864" y="177671"/>
                    <a:pt x="4428926" y="153760"/>
                    <a:pt x="4413051" y="133321"/>
                  </a:cubicBezTo>
                  <a:cubicBezTo>
                    <a:pt x="4397176" y="112882"/>
                    <a:pt x="4370983" y="95717"/>
                    <a:pt x="4334470" y="81826"/>
                  </a:cubicBezTo>
                  <a:cubicBezTo>
                    <a:pt x="4311054" y="72698"/>
                    <a:pt x="4259262" y="58510"/>
                    <a:pt x="4179093" y="39261"/>
                  </a:cubicBezTo>
                  <a:cubicBezTo>
                    <a:pt x="4139009" y="29637"/>
                    <a:pt x="4104927" y="20286"/>
                    <a:pt x="4076848" y="11207"/>
                  </a:cubicBezTo>
                  <a:close/>
                  <a:moveTo>
                    <a:pt x="3078360" y="0"/>
                  </a:moveTo>
                  <a:lnTo>
                    <a:pt x="3193851" y="0"/>
                  </a:lnTo>
                  <a:lnTo>
                    <a:pt x="3193851" y="2054"/>
                  </a:lnTo>
                  <a:lnTo>
                    <a:pt x="3195908" y="0"/>
                  </a:lnTo>
                  <a:lnTo>
                    <a:pt x="3474469" y="0"/>
                  </a:lnTo>
                  <a:lnTo>
                    <a:pt x="3799879" y="441990"/>
                  </a:lnTo>
                  <a:lnTo>
                    <a:pt x="3647479" y="441990"/>
                  </a:lnTo>
                  <a:lnTo>
                    <a:pt x="3336726" y="268"/>
                  </a:lnTo>
                  <a:lnTo>
                    <a:pt x="3193851" y="139571"/>
                  </a:lnTo>
                  <a:lnTo>
                    <a:pt x="3193851" y="441990"/>
                  </a:lnTo>
                  <a:lnTo>
                    <a:pt x="3078360" y="441990"/>
                  </a:lnTo>
                  <a:close/>
                  <a:moveTo>
                    <a:pt x="2479324" y="0"/>
                  </a:moveTo>
                  <a:lnTo>
                    <a:pt x="2612256" y="0"/>
                  </a:lnTo>
                  <a:lnTo>
                    <a:pt x="2782490" y="254467"/>
                  </a:lnTo>
                  <a:lnTo>
                    <a:pt x="2782490" y="0"/>
                  </a:lnTo>
                  <a:lnTo>
                    <a:pt x="2893218" y="0"/>
                  </a:lnTo>
                  <a:lnTo>
                    <a:pt x="2893218" y="441990"/>
                  </a:lnTo>
                  <a:lnTo>
                    <a:pt x="2774751" y="441990"/>
                  </a:lnTo>
                  <a:close/>
                  <a:moveTo>
                    <a:pt x="2205632" y="0"/>
                  </a:moveTo>
                  <a:lnTo>
                    <a:pt x="2316360" y="0"/>
                  </a:lnTo>
                  <a:lnTo>
                    <a:pt x="2316360" y="441990"/>
                  </a:lnTo>
                  <a:lnTo>
                    <a:pt x="2205632" y="441990"/>
                  </a:lnTo>
                  <a:close/>
                  <a:moveTo>
                    <a:pt x="1471094" y="0"/>
                  </a:moveTo>
                  <a:lnTo>
                    <a:pt x="1584476" y="0"/>
                  </a:lnTo>
                  <a:lnTo>
                    <a:pt x="1553170" y="83612"/>
                  </a:lnTo>
                  <a:lnTo>
                    <a:pt x="1849040" y="83612"/>
                  </a:lnTo>
                  <a:lnTo>
                    <a:pt x="1817531" y="0"/>
                  </a:lnTo>
                  <a:lnTo>
                    <a:pt x="1937226" y="0"/>
                  </a:lnTo>
                  <a:lnTo>
                    <a:pt x="2118122" y="441990"/>
                  </a:lnTo>
                  <a:lnTo>
                    <a:pt x="1986557" y="441990"/>
                  </a:lnTo>
                  <a:lnTo>
                    <a:pt x="1884759" y="177671"/>
                  </a:lnTo>
                  <a:lnTo>
                    <a:pt x="1519833" y="177671"/>
                  </a:lnTo>
                  <a:lnTo>
                    <a:pt x="1423987" y="441990"/>
                  </a:lnTo>
                  <a:lnTo>
                    <a:pt x="1301353" y="441990"/>
                  </a:lnTo>
                  <a:close/>
                  <a:moveTo>
                    <a:pt x="524470" y="0"/>
                  </a:moveTo>
                  <a:lnTo>
                    <a:pt x="1209079" y="0"/>
                  </a:lnTo>
                  <a:lnTo>
                    <a:pt x="1209079" y="441990"/>
                  </a:lnTo>
                  <a:lnTo>
                    <a:pt x="1093589" y="441990"/>
                  </a:lnTo>
                  <a:lnTo>
                    <a:pt x="1093589" y="30629"/>
                  </a:lnTo>
                  <a:lnTo>
                    <a:pt x="639961" y="30629"/>
                  </a:lnTo>
                  <a:lnTo>
                    <a:pt x="639961" y="441990"/>
                  </a:lnTo>
                  <a:lnTo>
                    <a:pt x="524470" y="441990"/>
                  </a:lnTo>
                  <a:close/>
                  <a:moveTo>
                    <a:pt x="0" y="0"/>
                  </a:moveTo>
                  <a:lnTo>
                    <a:pt x="115491" y="0"/>
                  </a:lnTo>
                  <a:lnTo>
                    <a:pt x="115491" y="441990"/>
                  </a:lnTo>
                  <a:lnTo>
                    <a:pt x="0" y="44199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9600" dirty="0"/>
            </a:p>
          </p:txBody>
        </p:sp>
        <p:sp>
          <p:nvSpPr>
            <p:cNvPr id="10" name="矩形 9"/>
            <p:cNvSpPr/>
            <p:nvPr/>
          </p:nvSpPr>
          <p:spPr>
            <a:xfrm>
              <a:off x="8901113" y="2983380"/>
              <a:ext cx="214312" cy="4429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矩形 10"/>
            <p:cNvSpPr/>
            <p:nvPr/>
          </p:nvSpPr>
          <p:spPr>
            <a:xfrm>
              <a:off x="8901113" y="3426292"/>
              <a:ext cx="214312"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矩形 13"/>
            <p:cNvSpPr/>
            <p:nvPr/>
          </p:nvSpPr>
          <p:spPr>
            <a:xfrm>
              <a:off x="8901113" y="3745229"/>
              <a:ext cx="214312" cy="140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281609" y="0"/>
            <a:ext cx="11592337" cy="65740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720090">
              <a:lnSpc>
                <a:spcPct val="150000"/>
              </a:lnSpc>
            </a:pPr>
            <a:r>
              <a:rPr lang="en-US" altLang="zh-CN" dirty="0">
                <a:solidFill>
                  <a:srgbClr val="00B050"/>
                </a:solidFill>
              </a:rPr>
              <a:t>MP3</a:t>
            </a:r>
            <a:r>
              <a:rPr lang="zh-CN" altLang="zh-CN" dirty="0">
                <a:solidFill>
                  <a:srgbClr val="00B050"/>
                </a:solidFill>
              </a:rPr>
              <a:t>是</a:t>
            </a:r>
            <a:r>
              <a:rPr lang="en-US" altLang="zh-CN" dirty="0">
                <a:solidFill>
                  <a:srgbClr val="00B050"/>
                </a:solidFill>
              </a:rPr>
              <a:t>ISO/MPEG</a:t>
            </a:r>
            <a:r>
              <a:rPr lang="zh-CN" altLang="zh-CN" dirty="0">
                <a:solidFill>
                  <a:srgbClr val="00B050"/>
                </a:solidFill>
              </a:rPr>
              <a:t>标准的一部分</a:t>
            </a:r>
            <a:r>
              <a:rPr lang="zh-CN" altLang="en-US" dirty="0">
                <a:solidFill>
                  <a:srgbClr val="00B050"/>
                </a:solidFill>
              </a:rPr>
              <a:t>，</a:t>
            </a:r>
            <a:r>
              <a:rPr lang="en-US" altLang="zh-CN" dirty="0"/>
              <a:t>ISO/MPEG</a:t>
            </a:r>
            <a:r>
              <a:rPr lang="zh-CN" altLang="zh-CN" dirty="0"/>
              <a:t>标准描述了使用高性能感知编码方案的音频压缩</a:t>
            </a:r>
            <a:r>
              <a:rPr lang="zh-CN" altLang="en-US" dirty="0"/>
              <a:t>。</a:t>
            </a:r>
            <a:endParaRPr lang="en-US" altLang="zh-CN" dirty="0"/>
          </a:p>
          <a:p>
            <a:pPr indent="720090">
              <a:lnSpc>
                <a:spcPct val="150000"/>
              </a:lnSpc>
            </a:pPr>
            <a:r>
              <a:rPr lang="en-US" altLang="zh-CN" dirty="0">
                <a:solidFill>
                  <a:srgbClr val="00B050"/>
                </a:solidFill>
              </a:rPr>
              <a:t>MPEG </a:t>
            </a:r>
            <a:r>
              <a:rPr lang="zh-CN" altLang="zh-CN" dirty="0">
                <a:solidFill>
                  <a:srgbClr val="00B050"/>
                </a:solidFill>
              </a:rPr>
              <a:t>音频层根据压缩质量和编码复杂程度划分为三层</a:t>
            </a:r>
            <a:r>
              <a:rPr lang="zh-CN" altLang="zh-CN" dirty="0"/>
              <a:t>，分别对应</a:t>
            </a:r>
            <a:r>
              <a:rPr lang="en-US" altLang="zh-CN" dirty="0"/>
              <a:t> MP1</a:t>
            </a:r>
            <a:r>
              <a:rPr lang="zh-CN" altLang="zh-CN" dirty="0"/>
              <a:t>、</a:t>
            </a:r>
            <a:r>
              <a:rPr lang="en-US" altLang="zh-CN" dirty="0"/>
              <a:t>MP2</a:t>
            </a:r>
            <a:r>
              <a:rPr lang="zh-CN" altLang="zh-CN" dirty="0"/>
              <a:t>、</a:t>
            </a:r>
            <a:r>
              <a:rPr lang="en-US" altLang="zh-CN" dirty="0"/>
              <a:t>MP3 </a:t>
            </a:r>
            <a:r>
              <a:rPr lang="zh-CN" altLang="zh-CN" dirty="0"/>
              <a:t>这三种声音文件，并根据不同的用途，使用不同层次的编码。</a:t>
            </a:r>
            <a:r>
              <a:rPr lang="en-US" altLang="zh-CN" dirty="0">
                <a:solidFill>
                  <a:srgbClr val="00B050"/>
                </a:solidFill>
              </a:rPr>
              <a:t>MPEG </a:t>
            </a:r>
            <a:r>
              <a:rPr lang="zh-CN" altLang="zh-CN" dirty="0">
                <a:solidFill>
                  <a:srgbClr val="00B050"/>
                </a:solidFill>
              </a:rPr>
              <a:t>音频编码的层次越高，编码器越复杂，压缩率也越高</a:t>
            </a:r>
            <a:r>
              <a:rPr lang="zh-CN" altLang="zh-CN" dirty="0"/>
              <a:t>，</a:t>
            </a:r>
            <a:r>
              <a:rPr lang="en-US" altLang="zh-CN" dirty="0"/>
              <a:t>MP1 </a:t>
            </a:r>
            <a:r>
              <a:rPr lang="zh-CN" altLang="zh-CN" dirty="0"/>
              <a:t>和</a:t>
            </a:r>
            <a:r>
              <a:rPr lang="en-US" altLang="zh-CN" dirty="0"/>
              <a:t> MP2 </a:t>
            </a:r>
            <a:r>
              <a:rPr lang="zh-CN" altLang="zh-CN" dirty="0"/>
              <a:t>的压缩率分别为</a:t>
            </a:r>
            <a:r>
              <a:rPr lang="en-US" altLang="zh-CN" dirty="0"/>
              <a:t> 4:1 </a:t>
            </a:r>
            <a:r>
              <a:rPr lang="zh-CN" altLang="zh-CN" dirty="0"/>
              <a:t>和</a:t>
            </a:r>
            <a:r>
              <a:rPr lang="en-US" altLang="zh-CN" dirty="0"/>
              <a:t>6:1-8:1</a:t>
            </a:r>
            <a:r>
              <a:rPr lang="zh-CN" altLang="zh-CN" dirty="0"/>
              <a:t>，而</a:t>
            </a:r>
            <a:r>
              <a:rPr lang="en-US" altLang="zh-CN" dirty="0"/>
              <a:t> </a:t>
            </a:r>
            <a:r>
              <a:rPr lang="en-US" altLang="zh-CN" dirty="0">
                <a:solidFill>
                  <a:srgbClr val="00B050"/>
                </a:solidFill>
              </a:rPr>
              <a:t>MP3 </a:t>
            </a:r>
            <a:r>
              <a:rPr lang="zh-CN" altLang="zh-CN" dirty="0">
                <a:solidFill>
                  <a:srgbClr val="00B050"/>
                </a:solidFill>
              </a:rPr>
              <a:t>的压缩率则高达</a:t>
            </a:r>
            <a:r>
              <a:rPr lang="en-US" altLang="zh-CN" dirty="0">
                <a:solidFill>
                  <a:srgbClr val="00B050"/>
                </a:solidFill>
              </a:rPr>
              <a:t> 10:1-12:1</a:t>
            </a:r>
            <a:r>
              <a:rPr lang="zh-CN" altLang="en-US" dirty="0">
                <a:solidFill>
                  <a:srgbClr val="00B050"/>
                </a:solidFill>
              </a:rPr>
              <a:t>。</a:t>
            </a:r>
            <a:endParaRPr lang="en-US" altLang="zh-CN" dirty="0">
              <a:solidFill>
                <a:srgbClr val="00B050"/>
              </a:solidFill>
            </a:endParaRPr>
          </a:p>
          <a:p>
            <a:pPr indent="720090">
              <a:lnSpc>
                <a:spcPct val="150000"/>
              </a:lnSpc>
            </a:pPr>
            <a:r>
              <a:rPr lang="zh-CN" altLang="zh-CN" dirty="0"/>
              <a:t>人耳感受声音的频率范围是</a:t>
            </a:r>
            <a:r>
              <a:rPr lang="en-US" altLang="zh-CN" dirty="0"/>
              <a:t>20Hz-20kHz</a:t>
            </a:r>
            <a:r>
              <a:rPr lang="zh-CN" altLang="en-US" dirty="0"/>
              <a:t>，</a:t>
            </a:r>
            <a:r>
              <a:rPr lang="en-US" altLang="zh-CN" dirty="0"/>
              <a:t>MP3</a:t>
            </a:r>
            <a:r>
              <a:rPr lang="zh-CN" altLang="zh-CN" dirty="0"/>
              <a:t>截掉了大量的冗余信号和无关的信号。</a:t>
            </a:r>
            <a:r>
              <a:rPr lang="zh-CN" altLang="zh-CN" dirty="0">
                <a:solidFill>
                  <a:srgbClr val="00B050"/>
                </a:solidFill>
              </a:rPr>
              <a:t>一分钟</a:t>
            </a:r>
            <a:r>
              <a:rPr lang="en-US" altLang="zh-CN" dirty="0">
                <a:solidFill>
                  <a:srgbClr val="00B050"/>
                </a:solidFill>
              </a:rPr>
              <a:t> CD </a:t>
            </a:r>
            <a:r>
              <a:rPr lang="zh-CN" altLang="zh-CN" dirty="0">
                <a:solidFill>
                  <a:srgbClr val="00B050"/>
                </a:solidFill>
              </a:rPr>
              <a:t>音质的音乐，未经压缩需要</a:t>
            </a:r>
            <a:r>
              <a:rPr lang="en-US" altLang="zh-CN" dirty="0">
                <a:solidFill>
                  <a:srgbClr val="00B050"/>
                </a:solidFill>
              </a:rPr>
              <a:t> 10MB</a:t>
            </a:r>
            <a:r>
              <a:rPr lang="zh-CN" altLang="zh-CN" dirty="0">
                <a:solidFill>
                  <a:srgbClr val="00B050"/>
                </a:solidFill>
              </a:rPr>
              <a:t>的存储空间，而经过</a:t>
            </a:r>
            <a:r>
              <a:rPr lang="en-US" altLang="zh-CN" dirty="0">
                <a:solidFill>
                  <a:srgbClr val="00B050"/>
                </a:solidFill>
              </a:rPr>
              <a:t> MP3 </a:t>
            </a:r>
            <a:r>
              <a:rPr lang="zh-CN" altLang="zh-CN" dirty="0">
                <a:solidFill>
                  <a:srgbClr val="00B050"/>
                </a:solidFill>
              </a:rPr>
              <a:t>压缩编码后只有</a:t>
            </a:r>
            <a:r>
              <a:rPr lang="en-US" altLang="zh-CN" dirty="0">
                <a:solidFill>
                  <a:srgbClr val="00B050"/>
                </a:solidFill>
              </a:rPr>
              <a:t> 1MB </a:t>
            </a:r>
            <a:r>
              <a:rPr lang="zh-CN" altLang="zh-CN" dirty="0">
                <a:solidFill>
                  <a:srgbClr val="00B050"/>
                </a:solidFill>
              </a:rPr>
              <a:t>左右。</a:t>
            </a:r>
            <a:endParaRPr lang="en-US" altLang="zh-CN" dirty="0"/>
          </a:p>
          <a:p>
            <a:pPr indent="720090">
              <a:lnSpc>
                <a:spcPct val="150000"/>
              </a:lnSpc>
            </a:pPr>
            <a:endParaRPr lang="zh-CN" altLang="zh-CN" dirty="0">
              <a:solidFill>
                <a:srgbClr val="00B050"/>
              </a:solidFill>
            </a:endParaRP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6348" y="4552554"/>
            <a:ext cx="11145078" cy="1384995"/>
          </a:xfrm>
          <a:prstGeom prst="rect">
            <a:avLst/>
          </a:prstGeom>
          <a:noFill/>
        </p:spPr>
        <p:txBody>
          <a:bodyPr wrap="square" rtlCol="0">
            <a:spAutoFit/>
          </a:bodyPr>
          <a:lstStyle/>
          <a:p>
            <a:pPr>
              <a:lnSpc>
                <a:spcPct val="150000"/>
              </a:lnSpc>
            </a:pPr>
            <a:r>
              <a:rPr lang="en-US" altLang="zh-CN" sz="2800" dirty="0"/>
              <a:t>       MP3</a:t>
            </a:r>
            <a:r>
              <a:rPr lang="zh-CN" altLang="zh-CN" sz="2800" dirty="0"/>
              <a:t>编码的具体流程主要分为四个模块</a:t>
            </a:r>
            <a:r>
              <a:rPr lang="en-US" altLang="zh-CN" sz="2800" dirty="0"/>
              <a:t>:</a:t>
            </a:r>
            <a:r>
              <a:rPr lang="zh-CN" altLang="zh-CN" sz="2800" dirty="0">
                <a:solidFill>
                  <a:srgbClr val="00B050"/>
                </a:solidFill>
              </a:rPr>
              <a:t>时频转换模块、心理声学模型模块、量化编码模块、比特流封装模块</a:t>
            </a:r>
            <a:r>
              <a:rPr lang="zh-CN" altLang="zh-CN" sz="2800" dirty="0"/>
              <a:t>。</a:t>
            </a:r>
            <a:endParaRPr lang="zh-CN" altLang="en-US" sz="2800" dirty="0"/>
          </a:p>
        </p:txBody>
      </p:sp>
      <p:pic>
        <p:nvPicPr>
          <p:cNvPr id="3" name="图片 2"/>
          <p:cNvPicPr/>
          <p:nvPr/>
        </p:nvPicPr>
        <p:blipFill>
          <a:blip r:embed="rId1"/>
          <a:stretch>
            <a:fillRect/>
          </a:stretch>
        </p:blipFill>
        <p:spPr>
          <a:xfrm>
            <a:off x="1967949" y="1642402"/>
            <a:ext cx="8401876" cy="2642514"/>
          </a:xfrm>
          <a:prstGeom prst="rect">
            <a:avLst/>
          </a:prstGeom>
        </p:spPr>
      </p:pic>
      <p:sp>
        <p:nvSpPr>
          <p:cNvPr id="4" name="文本框 3"/>
          <p:cNvSpPr txBox="1"/>
          <p:nvPr/>
        </p:nvSpPr>
        <p:spPr>
          <a:xfrm>
            <a:off x="0" y="159888"/>
            <a:ext cx="3392556" cy="661848"/>
          </a:xfrm>
          <a:prstGeom prst="rect">
            <a:avLst/>
          </a:prstGeom>
          <a:noFill/>
        </p:spPr>
        <p:txBody>
          <a:bodyPr wrap="square" rtlCol="0">
            <a:spAutoFit/>
          </a:bodyPr>
          <a:lstStyle/>
          <a:p>
            <a:pPr>
              <a:lnSpc>
                <a:spcPct val="150000"/>
              </a:lnSpc>
            </a:pPr>
            <a:r>
              <a:rPr lang="en-US" altLang="zh-CN" sz="2800" dirty="0"/>
              <a:t>     MP3</a:t>
            </a:r>
            <a:r>
              <a:rPr lang="zh-CN" altLang="en-US" sz="2800" dirty="0"/>
              <a:t>编码过程：</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1696277" y="983228"/>
            <a:ext cx="8600633" cy="3747797"/>
          </a:xfrm>
          <a:prstGeom prst="rect">
            <a:avLst/>
          </a:prstGeom>
        </p:spPr>
      </p:pic>
      <p:sp>
        <p:nvSpPr>
          <p:cNvPr id="3" name="文本框 2"/>
          <p:cNvSpPr txBox="1"/>
          <p:nvPr/>
        </p:nvSpPr>
        <p:spPr>
          <a:xfrm>
            <a:off x="0" y="138547"/>
            <a:ext cx="3710611" cy="738664"/>
          </a:xfrm>
          <a:prstGeom prst="rect">
            <a:avLst/>
          </a:prstGeom>
          <a:noFill/>
        </p:spPr>
        <p:txBody>
          <a:bodyPr wrap="square" rtlCol="0">
            <a:spAutoFit/>
          </a:bodyPr>
          <a:lstStyle/>
          <a:p>
            <a:pPr>
              <a:lnSpc>
                <a:spcPct val="150000"/>
              </a:lnSpc>
            </a:pPr>
            <a:r>
              <a:rPr lang="en-US" altLang="zh-CN" sz="2800" dirty="0"/>
              <a:t>     MP3</a:t>
            </a:r>
            <a:r>
              <a:rPr lang="zh-CN" altLang="en-US" sz="2800" dirty="0"/>
              <a:t>解码过程：</a:t>
            </a:r>
            <a:endParaRPr lang="zh-CN" altLang="en-US" sz="2800" dirty="0"/>
          </a:p>
        </p:txBody>
      </p:sp>
      <p:sp>
        <p:nvSpPr>
          <p:cNvPr id="4" name="文本框 3"/>
          <p:cNvSpPr txBox="1"/>
          <p:nvPr/>
        </p:nvSpPr>
        <p:spPr>
          <a:xfrm>
            <a:off x="536725" y="4943060"/>
            <a:ext cx="11231206" cy="1384995"/>
          </a:xfrm>
          <a:prstGeom prst="rect">
            <a:avLst/>
          </a:prstGeom>
          <a:noFill/>
        </p:spPr>
        <p:txBody>
          <a:bodyPr wrap="square" rtlCol="0">
            <a:spAutoFit/>
          </a:bodyPr>
          <a:lstStyle/>
          <a:p>
            <a:pPr>
              <a:lnSpc>
                <a:spcPct val="150000"/>
              </a:lnSpc>
            </a:pPr>
            <a:r>
              <a:rPr lang="en-US" altLang="zh-CN" sz="2800" dirty="0"/>
              <a:t>       MP3</a:t>
            </a:r>
            <a:r>
              <a:rPr lang="zh-CN" altLang="zh-CN" sz="2800" dirty="0"/>
              <a:t>的解码流程是其编码流程的</a:t>
            </a:r>
            <a:r>
              <a:rPr lang="zh-CN" altLang="zh-CN" sz="2800" dirty="0">
                <a:solidFill>
                  <a:srgbClr val="00B050"/>
                </a:solidFill>
              </a:rPr>
              <a:t>逆过程</a:t>
            </a:r>
            <a:r>
              <a:rPr lang="zh-CN" altLang="zh-CN" sz="2800" dirty="0"/>
              <a:t>，但是在解码流程中</a:t>
            </a:r>
            <a:r>
              <a:rPr lang="zh-CN" altLang="zh-CN" sz="2800" dirty="0">
                <a:solidFill>
                  <a:srgbClr val="00B050"/>
                </a:solidFill>
              </a:rPr>
              <a:t>不再需要编码时使用的心理声学模型</a:t>
            </a:r>
            <a:r>
              <a:rPr lang="zh-CN" altLang="zh-CN" sz="2800" dirty="0"/>
              <a:t>，因此解码流程与编码流程相比更简单。</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任意多边形 2"/>
          <p:cNvSpPr/>
          <p:nvPr/>
        </p:nvSpPr>
        <p:spPr>
          <a:xfrm flipV="1">
            <a:off x="3702543" y="3222541"/>
            <a:ext cx="1440000" cy="28800"/>
          </a:xfrm>
          <a:custGeom>
            <a:avLst/>
            <a:gdLst>
              <a:gd name="connsiteX0" fmla="*/ 1071759 w 1440000"/>
              <a:gd name="connsiteY0" fmla="*/ 28800 h 28800"/>
              <a:gd name="connsiteX1" fmla="*/ 1440000 w 1440000"/>
              <a:gd name="connsiteY1" fmla="*/ 28800 h 28800"/>
              <a:gd name="connsiteX2" fmla="*/ 1440000 w 1440000"/>
              <a:gd name="connsiteY2" fmla="*/ 0 h 28800"/>
              <a:gd name="connsiteX3" fmla="*/ 1055131 w 1440000"/>
              <a:gd name="connsiteY3" fmla="*/ 0 h 28800"/>
              <a:gd name="connsiteX4" fmla="*/ 0 w 1440000"/>
              <a:gd name="connsiteY4" fmla="*/ 28800 h 28800"/>
              <a:gd name="connsiteX5" fmla="*/ 348492 w 1440000"/>
              <a:gd name="connsiteY5" fmla="*/ 28800 h 28800"/>
              <a:gd name="connsiteX6" fmla="*/ 398375 w 1440000"/>
              <a:gd name="connsiteY6" fmla="*/ 0 h 28800"/>
              <a:gd name="connsiteX7" fmla="*/ 0 w 1440000"/>
              <a:gd name="connsiteY7" fmla="*/ 0 h 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0000" h="28800">
                <a:moveTo>
                  <a:pt x="1071759" y="28800"/>
                </a:moveTo>
                <a:lnTo>
                  <a:pt x="1440000" y="28800"/>
                </a:lnTo>
                <a:lnTo>
                  <a:pt x="1440000" y="0"/>
                </a:lnTo>
                <a:lnTo>
                  <a:pt x="1055131" y="0"/>
                </a:lnTo>
                <a:close/>
                <a:moveTo>
                  <a:pt x="0" y="28800"/>
                </a:moveTo>
                <a:lnTo>
                  <a:pt x="348492" y="28800"/>
                </a:lnTo>
                <a:lnTo>
                  <a:pt x="398375" y="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187544" y="2507831"/>
            <a:ext cx="705760" cy="714710"/>
            <a:chOff x="3569784" y="2113339"/>
            <a:chExt cx="705760" cy="714710"/>
          </a:xfrm>
          <a:solidFill>
            <a:schemeClr val="accent2"/>
          </a:solidFill>
        </p:grpSpPr>
        <p:grpSp>
          <p:nvGrpSpPr>
            <p:cNvPr id="5" name="组合 4"/>
            <p:cNvGrpSpPr/>
            <p:nvPr/>
          </p:nvGrpSpPr>
          <p:grpSpPr>
            <a:xfrm rot="1800000">
              <a:off x="3569784" y="2113339"/>
              <a:ext cx="705760" cy="703716"/>
              <a:chOff x="3569783" y="5296910"/>
              <a:chExt cx="705760" cy="703716"/>
            </a:xfrm>
            <a:grpFill/>
          </p:grpSpPr>
          <p:sp>
            <p:nvSpPr>
              <p:cNvPr id="7" name="矩形 6"/>
              <p:cNvSpPr/>
              <p:nvPr/>
            </p:nvSpPr>
            <p:spPr>
              <a:xfrm>
                <a:off x="3575456" y="5300539"/>
                <a:ext cx="700087" cy="7000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4094141" y="531350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569783" y="59861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3493849" y="53869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4170613" y="5910626"/>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3715169" y="2120163"/>
              <a:ext cx="500063" cy="707886"/>
            </a:xfrm>
            <a:prstGeom prst="rect">
              <a:avLst/>
            </a:prstGeom>
            <a:noFill/>
          </p:spPr>
          <p:txBody>
            <a:bodyPr wrap="square" rtlCol="0">
              <a:spAutoFit/>
            </a:bodyPr>
            <a:lstStyle/>
            <a:p>
              <a:r>
                <a:rPr lang="en-US" altLang="zh-CN" sz="4000" dirty="0">
                  <a:solidFill>
                    <a:schemeClr val="bg1"/>
                  </a:solidFill>
                  <a:latin typeface="Impact" panose="020B0806030902050204" pitchFamily="34" charset="0"/>
                </a:rPr>
                <a:t>2</a:t>
              </a:r>
              <a:endParaRPr lang="zh-CN" altLang="en-US" sz="4000" dirty="0">
                <a:solidFill>
                  <a:schemeClr val="bg1"/>
                </a:solidFill>
                <a:latin typeface="Impact" panose="020B0806030902050204" pitchFamily="34" charset="0"/>
              </a:endParaRPr>
            </a:p>
          </p:txBody>
        </p:sp>
      </p:grpSp>
      <p:sp>
        <p:nvSpPr>
          <p:cNvPr id="13" name="文本框 12"/>
          <p:cNvSpPr txBox="1"/>
          <p:nvPr/>
        </p:nvSpPr>
        <p:spPr>
          <a:xfrm>
            <a:off x="4817424" y="2384510"/>
            <a:ext cx="5307235" cy="1015663"/>
          </a:xfrm>
          <a:prstGeom prst="rect">
            <a:avLst/>
          </a:prstGeom>
          <a:noFill/>
        </p:spPr>
        <p:txBody>
          <a:bodyPr wrap="square" rtlCol="0">
            <a:spAutoFit/>
          </a:bodyPr>
          <a:lstStyle/>
          <a:p>
            <a:r>
              <a:rPr lang="en-US" altLang="zh-CN" sz="6000" dirty="0">
                <a:solidFill>
                  <a:schemeClr val="bg1"/>
                </a:solidFill>
                <a:latin typeface="+mj-lt"/>
              </a:rPr>
              <a:t>MP3</a:t>
            </a:r>
            <a:r>
              <a:rPr lang="zh-CN" altLang="en-US" sz="6000" dirty="0">
                <a:solidFill>
                  <a:schemeClr val="bg1"/>
                </a:solidFill>
                <a:latin typeface="+mj-lt"/>
              </a:rPr>
              <a:t>文件结构</a:t>
            </a:r>
            <a:endParaRPr lang="zh-CN" altLang="en-US" sz="6000" dirty="0">
              <a:solidFill>
                <a:schemeClr val="bg1"/>
              </a:solidFill>
              <a:latin typeface="+mj-lt"/>
            </a:endParaRPr>
          </a:p>
        </p:txBody>
      </p:sp>
      <p:sp>
        <p:nvSpPr>
          <p:cNvPr id="17" name="椭圆 16"/>
          <p:cNvSpPr/>
          <p:nvPr/>
        </p:nvSpPr>
        <p:spPr>
          <a:xfrm>
            <a:off x="3474150" y="3551004"/>
            <a:ext cx="370307" cy="57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0659" y="675860"/>
            <a:ext cx="8097081" cy="5539978"/>
          </a:xfrm>
          <a:prstGeom prst="rect">
            <a:avLst/>
          </a:prstGeom>
          <a:noFill/>
        </p:spPr>
        <p:txBody>
          <a:bodyPr wrap="square" rtlCol="0">
            <a:spAutoFit/>
          </a:bodyPr>
          <a:lstStyle/>
          <a:p>
            <a:pPr indent="457200">
              <a:lnSpc>
                <a:spcPct val="150000"/>
              </a:lnSpc>
            </a:pPr>
            <a:r>
              <a:rPr lang="en-US" altLang="zh-CN" sz="2800" dirty="0"/>
              <a:t>MP3</a:t>
            </a:r>
            <a:r>
              <a:rPr lang="zh-CN" altLang="zh-CN" sz="2800" dirty="0"/>
              <a:t>文件大体分三部分：</a:t>
            </a:r>
            <a:r>
              <a:rPr lang="en-US" altLang="zh-CN" sz="2800" dirty="0"/>
              <a:t>TAG_V2(ID3V2)</a:t>
            </a:r>
            <a:r>
              <a:rPr lang="zh-CN" altLang="zh-CN" sz="2800" dirty="0"/>
              <a:t>、帧和</a:t>
            </a:r>
            <a:r>
              <a:rPr lang="en-US" altLang="zh-CN" sz="2800" dirty="0"/>
              <a:t>TAG_V1(ID3V1)</a:t>
            </a:r>
            <a:r>
              <a:rPr lang="zh-CN" altLang="zh-CN" sz="2800" dirty="0"/>
              <a:t>。帧和</a:t>
            </a:r>
            <a:r>
              <a:rPr lang="en-US" altLang="zh-CN" sz="2800" dirty="0"/>
              <a:t>ID3V1</a:t>
            </a:r>
            <a:r>
              <a:rPr lang="zh-CN" altLang="zh-CN" sz="2800" dirty="0"/>
              <a:t>部分是音频文件必需的组成部分，有一些音频文件则可以没有</a:t>
            </a:r>
            <a:r>
              <a:rPr lang="en-US" altLang="zh-CN" sz="2800" dirty="0"/>
              <a:t>ID3V2</a:t>
            </a:r>
            <a:r>
              <a:rPr lang="zh-CN" altLang="zh-CN" sz="2800" dirty="0"/>
              <a:t>部分。</a:t>
            </a:r>
            <a:endParaRPr lang="zh-CN" altLang="zh-CN" sz="2800" dirty="0"/>
          </a:p>
          <a:p>
            <a:pPr indent="457200">
              <a:lnSpc>
                <a:spcPct val="150000"/>
              </a:lnSpc>
            </a:pPr>
            <a:r>
              <a:rPr lang="en-US" altLang="zh-CN" sz="2800" dirty="0"/>
              <a:t>MP3</a:t>
            </a:r>
            <a:r>
              <a:rPr lang="zh-CN" altLang="zh-CN" sz="2800" dirty="0"/>
              <a:t>文件</a:t>
            </a:r>
            <a:r>
              <a:rPr lang="zh-CN" altLang="en-US" sz="2800" dirty="0"/>
              <a:t>主要</a:t>
            </a:r>
            <a:r>
              <a:rPr lang="zh-CN" altLang="zh-CN" sz="2800" dirty="0"/>
              <a:t>由若干个帧构成的，其中帧也是构成的最小单元。每个帧都主要是由帧头和帧数据部分所组成。帧与帧之间是独立的，因此对</a:t>
            </a:r>
            <a:r>
              <a:rPr lang="en-US" altLang="zh-CN" sz="2800" dirty="0"/>
              <a:t>MP3</a:t>
            </a:r>
            <a:r>
              <a:rPr lang="zh-CN" altLang="zh-CN" sz="2800" dirty="0"/>
              <a:t>文件进行任意分割后仍能继续播放。</a:t>
            </a:r>
            <a:endParaRPr lang="zh-CN" altLang="zh-CN" sz="2800" dirty="0"/>
          </a:p>
          <a:p>
            <a:endParaRPr lang="zh-CN" altLang="en-US" dirty="0"/>
          </a:p>
        </p:txBody>
      </p:sp>
      <p:grpSp>
        <p:nvGrpSpPr>
          <p:cNvPr id="19" name="组合 18"/>
          <p:cNvGrpSpPr/>
          <p:nvPr/>
        </p:nvGrpSpPr>
        <p:grpSpPr>
          <a:xfrm>
            <a:off x="9879910" y="868803"/>
            <a:ext cx="1185655" cy="4755959"/>
            <a:chOff x="9879910" y="868803"/>
            <a:chExt cx="1185655" cy="4755959"/>
          </a:xfrm>
        </p:grpSpPr>
        <p:pic>
          <p:nvPicPr>
            <p:cNvPr id="3" name="图片 2"/>
            <p:cNvPicPr>
              <a:picLocks noChangeAspect="1"/>
            </p:cNvPicPr>
            <p:nvPr/>
          </p:nvPicPr>
          <p:blipFill rotWithShape="1">
            <a:blip r:embed="rId1"/>
            <a:srcRect r="6665"/>
            <a:stretch>
              <a:fillRect/>
            </a:stretch>
          </p:blipFill>
          <p:spPr>
            <a:xfrm>
              <a:off x="9879910" y="868803"/>
              <a:ext cx="1185655" cy="4755959"/>
            </a:xfrm>
            <a:prstGeom prst="rect">
              <a:avLst/>
            </a:prstGeom>
          </p:spPr>
        </p:pic>
        <p:sp>
          <p:nvSpPr>
            <p:cNvPr id="4" name="椭圆 3"/>
            <p:cNvSpPr/>
            <p:nvPr/>
          </p:nvSpPr>
          <p:spPr>
            <a:xfrm>
              <a:off x="10800522" y="1484243"/>
              <a:ext cx="265043" cy="3578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5" name="椭圆 4"/>
            <p:cNvSpPr/>
            <p:nvPr/>
          </p:nvSpPr>
          <p:spPr>
            <a:xfrm>
              <a:off x="10800522" y="2736574"/>
              <a:ext cx="139148" cy="3578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10499242" y="3094383"/>
              <a:ext cx="301280" cy="921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10820399" y="3988905"/>
              <a:ext cx="139148" cy="3578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10820399" y="5062331"/>
              <a:ext cx="139148" cy="3578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1" name="直接连接符 10"/>
            <p:cNvCxnSpPr/>
            <p:nvPr/>
          </p:nvCxnSpPr>
          <p:spPr>
            <a:xfrm>
              <a:off x="11065565" y="967409"/>
              <a:ext cx="0" cy="4558748"/>
            </a:xfrm>
            <a:prstGeom prst="line">
              <a:avLst/>
            </a:prstGeom>
            <a:ln w="28575"/>
          </p:spPr>
          <p:style>
            <a:lnRef idx="1">
              <a:schemeClr val="accent5"/>
            </a:lnRef>
            <a:fillRef idx="0">
              <a:schemeClr val="accent5"/>
            </a:fillRef>
            <a:effectRef idx="0">
              <a:schemeClr val="accent5"/>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9842" y="967409"/>
            <a:ext cx="10919792" cy="5262979"/>
          </a:xfrm>
          <a:prstGeom prst="rect">
            <a:avLst/>
          </a:prstGeom>
          <a:noFill/>
        </p:spPr>
        <p:txBody>
          <a:bodyPr wrap="square" rtlCol="0">
            <a:spAutoFit/>
          </a:bodyPr>
          <a:lstStyle/>
          <a:p>
            <a:pPr>
              <a:lnSpc>
                <a:spcPct val="150000"/>
              </a:lnSpc>
            </a:pPr>
            <a:r>
              <a:rPr lang="en-US" altLang="zh-CN" sz="2800" dirty="0"/>
              <a:t>       ID3V2</a:t>
            </a:r>
            <a:r>
              <a:rPr lang="zh-CN" altLang="zh-CN" sz="2800" dirty="0"/>
              <a:t>部分长度不固定，位于</a:t>
            </a:r>
            <a:r>
              <a:rPr lang="en-US" altLang="zh-CN" sz="2800" dirty="0"/>
              <a:t>MP3</a:t>
            </a:r>
            <a:r>
              <a:rPr lang="zh-CN" altLang="zh-CN" sz="2800" dirty="0"/>
              <a:t>文件的开始，以“</a:t>
            </a:r>
            <a:r>
              <a:rPr lang="en-US" altLang="zh-CN" sz="2800" dirty="0"/>
              <a:t>ID3</a:t>
            </a:r>
            <a:r>
              <a:rPr lang="zh-CN" altLang="zh-CN" sz="2800" dirty="0"/>
              <a:t>”作为标记，主要用于对</a:t>
            </a:r>
            <a:r>
              <a:rPr lang="en-US" altLang="zh-CN" sz="2800" dirty="0"/>
              <a:t>ID3V1</a:t>
            </a:r>
            <a:r>
              <a:rPr lang="zh-CN" altLang="zh-CN" sz="2800" dirty="0"/>
              <a:t>的辅助信息进行扩展。包含了作者，作曲，专辑等信息。</a:t>
            </a:r>
            <a:endParaRPr lang="en-US" altLang="zh-CN" sz="2800" dirty="0"/>
          </a:p>
          <a:p>
            <a:pPr>
              <a:lnSpc>
                <a:spcPct val="150000"/>
              </a:lnSpc>
            </a:pPr>
            <a:r>
              <a:rPr lang="en-US" altLang="zh-CN" sz="2800" dirty="0"/>
              <a:t>       ID3V2 </a:t>
            </a:r>
            <a:r>
              <a:rPr lang="zh-CN" altLang="zh-CN" sz="2800" dirty="0"/>
              <a:t>到现在一共有</a:t>
            </a:r>
            <a:r>
              <a:rPr lang="en-US" altLang="zh-CN" sz="2800" dirty="0"/>
              <a:t>4 </a:t>
            </a:r>
            <a:r>
              <a:rPr lang="zh-CN" altLang="zh-CN" sz="2800" dirty="0"/>
              <a:t>个版本，但流行的播放软件一般只支持第</a:t>
            </a:r>
            <a:r>
              <a:rPr lang="en-US" altLang="zh-CN" sz="2800" dirty="0"/>
              <a:t>3 </a:t>
            </a:r>
            <a:r>
              <a:rPr lang="zh-CN" altLang="zh-CN" sz="2800" dirty="0"/>
              <a:t>版，即</a:t>
            </a:r>
            <a:r>
              <a:rPr lang="en-US" altLang="zh-CN" sz="2800" dirty="0">
                <a:solidFill>
                  <a:srgbClr val="00B050"/>
                </a:solidFill>
              </a:rPr>
              <a:t>ID3v2.3</a:t>
            </a:r>
            <a:r>
              <a:rPr lang="zh-CN" altLang="zh-CN" sz="2800" dirty="0"/>
              <a:t>。下面着重介绍一下</a:t>
            </a:r>
            <a:r>
              <a:rPr lang="en-US" altLang="zh-CN" sz="2800" dirty="0"/>
              <a:t>ID3V2.3</a:t>
            </a:r>
            <a:r>
              <a:rPr lang="zh-CN" altLang="zh-CN" sz="2800" dirty="0"/>
              <a:t>：</a:t>
            </a:r>
            <a:endParaRPr lang="zh-CN" altLang="zh-CN" sz="2800" dirty="0"/>
          </a:p>
          <a:p>
            <a:pPr>
              <a:lnSpc>
                <a:spcPct val="150000"/>
              </a:lnSpc>
            </a:pPr>
            <a:r>
              <a:rPr lang="en-US" altLang="zh-CN" sz="2800" dirty="0"/>
              <a:t>       </a:t>
            </a:r>
            <a:r>
              <a:rPr lang="zh-CN" altLang="zh-CN" sz="2800" dirty="0"/>
              <a:t>每个</a:t>
            </a:r>
            <a:r>
              <a:rPr lang="en-US" altLang="zh-CN" sz="2800" dirty="0"/>
              <a:t>ID3V2.3 </a:t>
            </a:r>
            <a:r>
              <a:rPr lang="zh-CN" altLang="zh-CN" sz="2800" dirty="0"/>
              <a:t>的标签都</a:t>
            </a:r>
            <a:r>
              <a:rPr lang="zh-CN" altLang="zh-CN" sz="2800" dirty="0">
                <a:solidFill>
                  <a:srgbClr val="00B050"/>
                </a:solidFill>
              </a:rPr>
              <a:t>一个标签头和若干个标签帧</a:t>
            </a:r>
            <a:r>
              <a:rPr lang="zh-CN" altLang="zh-CN" sz="2800" dirty="0"/>
              <a:t>或一个扩展标签头组成。关于曲目的信息如标题、作者等都存放在不同的标签帧中，扩展标签头并不是必要的，每个标签至少要有一个标签帧。</a:t>
            </a:r>
            <a:endParaRPr lang="zh-CN" altLang="en-US" sz="2800" dirty="0"/>
          </a:p>
        </p:txBody>
      </p:sp>
      <p:sp>
        <p:nvSpPr>
          <p:cNvPr id="3" name="文本框 2"/>
          <p:cNvSpPr txBox="1"/>
          <p:nvPr/>
        </p:nvSpPr>
        <p:spPr>
          <a:xfrm>
            <a:off x="411662" y="190240"/>
            <a:ext cx="4389120" cy="707886"/>
          </a:xfrm>
          <a:prstGeom prst="rect">
            <a:avLst/>
          </a:prstGeom>
          <a:noFill/>
        </p:spPr>
        <p:txBody>
          <a:bodyPr wrap="square" rtlCol="0">
            <a:spAutoFit/>
          </a:bodyPr>
          <a:lstStyle/>
          <a:p>
            <a:r>
              <a:rPr lang="en-US" altLang="zh-CN" sz="4000" b="1" dirty="0"/>
              <a:t>ID3V2</a:t>
            </a:r>
            <a:endParaRPr lang="zh-CN" alt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967669" y="1375600"/>
            <a:ext cx="7935986" cy="1634124"/>
            <a:chOff x="1967669" y="1652001"/>
            <a:chExt cx="7935986" cy="1634124"/>
          </a:xfrm>
        </p:grpSpPr>
        <p:pic>
          <p:nvPicPr>
            <p:cNvPr id="4" name="图片 3"/>
            <p:cNvPicPr/>
            <p:nvPr/>
          </p:nvPicPr>
          <p:blipFill>
            <a:blip r:embed="rId1"/>
            <a:stretch>
              <a:fillRect/>
            </a:stretch>
          </p:blipFill>
          <p:spPr>
            <a:xfrm>
              <a:off x="1967669" y="1652001"/>
              <a:ext cx="7935986" cy="1634124"/>
            </a:xfrm>
            <a:prstGeom prst="rect">
              <a:avLst/>
            </a:prstGeom>
          </p:spPr>
        </p:pic>
        <p:sp>
          <p:nvSpPr>
            <p:cNvPr id="6" name="矩形 5"/>
            <p:cNvSpPr/>
            <p:nvPr/>
          </p:nvSpPr>
          <p:spPr>
            <a:xfrm>
              <a:off x="3066757" y="1758462"/>
              <a:ext cx="3024554" cy="422030"/>
            </a:xfrm>
            <a:prstGeom prst="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10" name="文本框 9"/>
          <p:cNvSpPr txBox="1"/>
          <p:nvPr/>
        </p:nvSpPr>
        <p:spPr>
          <a:xfrm>
            <a:off x="717452" y="407963"/>
            <a:ext cx="4389120" cy="584775"/>
          </a:xfrm>
          <a:prstGeom prst="rect">
            <a:avLst/>
          </a:prstGeom>
          <a:noFill/>
        </p:spPr>
        <p:txBody>
          <a:bodyPr wrap="square" rtlCol="0">
            <a:spAutoFit/>
          </a:bodyPr>
          <a:lstStyle/>
          <a:p>
            <a:r>
              <a:rPr lang="en-US" altLang="zh-CN" sz="3200" b="1" dirty="0"/>
              <a:t>ID3V2.3</a:t>
            </a:r>
            <a:r>
              <a:rPr lang="zh-CN" altLang="zh-CN" sz="3200" dirty="0"/>
              <a:t>标签头</a:t>
            </a:r>
            <a:endParaRPr lang="zh-CN" altLang="en-US" sz="3200" dirty="0"/>
          </a:p>
        </p:txBody>
      </p:sp>
      <p:pic>
        <p:nvPicPr>
          <p:cNvPr id="2" name="图片 1"/>
          <p:cNvPicPr>
            <a:picLocks noChangeAspect="1"/>
          </p:cNvPicPr>
          <p:nvPr/>
        </p:nvPicPr>
        <p:blipFill>
          <a:blip r:embed="rId2"/>
          <a:stretch>
            <a:fillRect/>
          </a:stretch>
        </p:blipFill>
        <p:spPr>
          <a:xfrm>
            <a:off x="5291689" y="3461237"/>
            <a:ext cx="6184693" cy="2950170"/>
          </a:xfrm>
          <a:prstGeom prst="rect">
            <a:avLst/>
          </a:prstGeom>
        </p:spPr>
      </p:pic>
      <p:sp>
        <p:nvSpPr>
          <p:cNvPr id="3" name="文本框 2"/>
          <p:cNvSpPr txBox="1"/>
          <p:nvPr/>
        </p:nvSpPr>
        <p:spPr>
          <a:xfrm>
            <a:off x="477079" y="3261120"/>
            <a:ext cx="4399722" cy="3416320"/>
          </a:xfrm>
          <a:prstGeom prst="rect">
            <a:avLst/>
          </a:prstGeom>
          <a:noFill/>
        </p:spPr>
        <p:txBody>
          <a:bodyPr wrap="square" rtlCol="0">
            <a:spAutoFit/>
          </a:bodyPr>
          <a:lstStyle/>
          <a:p>
            <a:pPr>
              <a:lnSpc>
                <a:spcPct val="150000"/>
              </a:lnSpc>
            </a:pPr>
            <a:r>
              <a:rPr lang="en-US" altLang="zh-CN" sz="2400" dirty="0"/>
              <a:t>    </a:t>
            </a:r>
            <a:r>
              <a:rPr lang="zh-CN" altLang="zh-CN" sz="2400" dirty="0"/>
              <a:t>在文件的首部顺序记录</a:t>
            </a:r>
            <a:r>
              <a:rPr lang="en-US" altLang="zh-CN" sz="2400" dirty="0"/>
              <a:t>10 </a:t>
            </a:r>
            <a:r>
              <a:rPr lang="zh-CN" altLang="zh-CN" sz="2400" dirty="0"/>
              <a:t>个字节的</a:t>
            </a:r>
            <a:r>
              <a:rPr lang="en-US" altLang="zh-CN" sz="2400" dirty="0"/>
              <a:t>ID3V2.3 </a:t>
            </a:r>
            <a:r>
              <a:rPr lang="zh-CN" altLang="zh-CN" sz="2400" dirty="0"/>
              <a:t>的头部。</a:t>
            </a:r>
            <a:r>
              <a:rPr lang="en-US" altLang="zh-CN" sz="2400" dirty="0"/>
              <a:t>数据结构</a:t>
            </a:r>
            <a:r>
              <a:rPr lang="zh-CN" altLang="zh-CN" sz="2400" dirty="0"/>
              <a:t>如</a:t>
            </a:r>
            <a:r>
              <a:rPr lang="zh-CN" altLang="en-US" sz="2400" dirty="0"/>
              <a:t>右图。</a:t>
            </a:r>
            <a:endParaRPr lang="zh-CN" altLang="zh-CN" sz="2400" dirty="0"/>
          </a:p>
          <a:p>
            <a:pPr>
              <a:lnSpc>
                <a:spcPct val="150000"/>
              </a:lnSpc>
            </a:pPr>
            <a:r>
              <a:rPr lang="zh-CN" altLang="en-US" sz="2400" dirty="0"/>
              <a:t>    其中标签大小</a:t>
            </a:r>
            <a:r>
              <a:rPr lang="zh-CN" altLang="zh-CN" sz="2400" dirty="0"/>
              <a:t>一共</a:t>
            </a:r>
            <a:r>
              <a:rPr lang="en-US" altLang="zh-CN" sz="2400" dirty="0"/>
              <a:t>4</a:t>
            </a:r>
            <a:r>
              <a:rPr lang="zh-CN" altLang="zh-CN" sz="2400" dirty="0"/>
              <a:t>个字节，但每个字节只用</a:t>
            </a:r>
            <a:r>
              <a:rPr lang="en-US" altLang="zh-CN" sz="2400" dirty="0"/>
              <a:t>7</a:t>
            </a:r>
            <a:r>
              <a:rPr lang="zh-CN" altLang="zh-CN" sz="2400" dirty="0"/>
              <a:t>位，最高位不使用恒为</a:t>
            </a:r>
            <a:r>
              <a:rPr lang="en-US" altLang="zh-CN" sz="2400" dirty="0"/>
              <a:t>0</a:t>
            </a:r>
            <a:endParaRPr lang="zh-CN" altLang="en-US" sz="2400" dirty="0"/>
          </a:p>
        </p:txBody>
      </p:sp>
      <p:sp>
        <p:nvSpPr>
          <p:cNvPr id="7" name="文本框 6"/>
          <p:cNvSpPr txBox="1"/>
          <p:nvPr/>
        </p:nvSpPr>
        <p:spPr>
          <a:xfrm>
            <a:off x="7288696" y="939538"/>
            <a:ext cx="3260035" cy="369332"/>
          </a:xfrm>
          <a:prstGeom prst="rect">
            <a:avLst/>
          </a:prstGeom>
          <a:noFill/>
        </p:spPr>
        <p:txBody>
          <a:bodyPr wrap="square" rtlCol="0">
            <a:spAutoFit/>
          </a:bodyPr>
          <a:lstStyle/>
          <a:p>
            <a:r>
              <a:rPr lang="en-US" altLang="zh-CN" dirty="0"/>
              <a:t>SPYAIR– My Friend.mp3</a:t>
            </a:r>
            <a:endParaRPr lang="zh-CN" altLang="en-US" dirty="0"/>
          </a:p>
        </p:txBody>
      </p:sp>
    </p:spTree>
  </p:cSld>
  <p:clrMapOvr>
    <a:masterClrMapping/>
  </p:clrMapOvr>
</p:sld>
</file>

<file path=ppt/tags/tag1.xml><?xml version="1.0" encoding="utf-8"?>
<p:tagLst xmlns:p="http://schemas.openxmlformats.org/presentationml/2006/main">
  <p:tag name="ISPRING_RESOURCE_PATHS_HASH_PRESENTER" val="4615d87c86e7ac97c8bc13806a2889fec6cee2"/>
  <p:tag name="KSO_WPP_MARK_KEY" val="42d4b9f1-0873-443f-8890-81053c8a282a"/>
  <p:tag name="COMMONDATA" val="eyJoZGlkIjoiMTY4NmFkYTA3ZTlhYTgyNTAzMzU4ODkzYjM1N2UzNDYifQ=="/>
</p:tagLst>
</file>

<file path=ppt/theme/theme1.xml><?xml version="1.0" encoding="utf-8"?>
<a:theme xmlns:a="http://schemas.openxmlformats.org/drawingml/2006/main" name="第一PPT模板网-WWW.1PPT.COM">
  <a:themeElements>
    <a:clrScheme name="自定义 32">
      <a:dk1>
        <a:srgbClr val="000000"/>
      </a:dk1>
      <a:lt1>
        <a:srgbClr val="FFFFFF"/>
      </a:lt1>
      <a:dk2>
        <a:srgbClr val="7F7F7F"/>
      </a:dk2>
      <a:lt2>
        <a:srgbClr val="E7E6E6"/>
      </a:lt2>
      <a:accent1>
        <a:srgbClr val="00BA89"/>
      </a:accent1>
      <a:accent2>
        <a:srgbClr val="0F2B37"/>
      </a:accent2>
      <a:accent3>
        <a:srgbClr val="FFB441"/>
      </a:accent3>
      <a:accent4>
        <a:srgbClr val="AFABAB"/>
      </a:accent4>
      <a:accent5>
        <a:srgbClr val="DBD9D9"/>
      </a:accent5>
      <a:accent6>
        <a:srgbClr val="46A7E2"/>
      </a:accent6>
      <a:hlink>
        <a:srgbClr val="46A7E2"/>
      </a:hlink>
      <a:folHlink>
        <a:srgbClr val="46A7E2"/>
      </a:folHlink>
    </a:clrScheme>
    <a:fontScheme name="Helvetica">
      <a:majorFont>
        <a:latin typeface="Helvetica"/>
        <a:ea typeface="方正大黑简体"/>
        <a:cs typeface=""/>
      </a:majorFont>
      <a:minorFont>
        <a:latin typeface="Helvetic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4271</Words>
  <Application>WPS 演示</Application>
  <PresentationFormat>宽屏</PresentationFormat>
  <Paragraphs>146</Paragraphs>
  <Slides>26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宋体</vt:lpstr>
      <vt:lpstr>Wingdings</vt:lpstr>
      <vt:lpstr>Impact</vt:lpstr>
      <vt:lpstr>Helvetica</vt:lpstr>
      <vt:lpstr>微软雅黑</vt:lpstr>
      <vt:lpstr>Arial Unicode MS</vt:lpstr>
      <vt:lpstr>方正大黑简体</vt:lpstr>
      <vt:lpstr>黑体</vt:lpstr>
      <vt:lpstr>Calibri</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just</dc:creator>
  <cp:lastModifiedBy>Li安全</cp:lastModifiedBy>
  <cp:revision>51</cp:revision>
  <dcterms:created xsi:type="dcterms:W3CDTF">2015-05-12T05:39:00Z</dcterms:created>
  <dcterms:modified xsi:type="dcterms:W3CDTF">2023-04-11T09:50:43Z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27BDA08F7D1647368A861F133B2628B7_13</vt:lpwstr>
  </property>
  <property fmtid="{D5CDD505-2E9C-101B-9397-08002B2CF9AE}" pid="3" name="KSOProductBuildVer">
    <vt:lpwstr>2052-11.1.0.14036</vt:lpwstr>
  </property>
</Properties>
</file>