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7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284" r:id="rId4"/>
    <p:sldId id="306" r:id="rId5"/>
    <p:sldId id="344" r:id="rId6"/>
    <p:sldId id="345" r:id="rId7"/>
    <p:sldId id="346" r:id="rId8"/>
    <p:sldId id="347" r:id="rId9"/>
    <p:sldId id="310" r:id="rId10"/>
    <p:sldId id="285" r:id="rId11"/>
    <p:sldId id="263" r:id="rId12"/>
    <p:sldId id="352" r:id="rId13"/>
    <p:sldId id="309" r:id="rId14"/>
    <p:sldId id="311" r:id="rId15"/>
    <p:sldId id="313" r:id="rId16"/>
    <p:sldId id="314" r:id="rId17"/>
    <p:sldId id="348" r:id="rId18"/>
    <p:sldId id="312" r:id="rId19"/>
    <p:sldId id="350" r:id="rId20"/>
    <p:sldId id="315" r:id="rId21"/>
    <p:sldId id="316" r:id="rId22"/>
    <p:sldId id="308" r:id="rId23"/>
    <p:sldId id="341" r:id="rId24"/>
    <p:sldId id="351" r:id="rId25"/>
    <p:sldId id="342" r:id="rId26"/>
    <p:sldId id="349" r:id="rId27"/>
    <p:sldId id="343" r:id="rId28"/>
    <p:sldId id="288" r:id="rId2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91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3:16:35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24575,'1154'0'-1365,"-1138"0"-5461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3:16:38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24575,'1213'0'-1365,"-1197"0"-5461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3:16:40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24575,'114'0'0,"985"0"-1365,-1083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3:17:02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24575,'189'-7'0,"196"-33"0,-373 38 0,123-18 0,-58 8 0,1 2 0,82 1 0,48 11-1365,-200-2-5461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3:17:06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24575,'32'1'0,"53"9"0,25 3 0,837 3-243,-714-16-879,-216 0-5704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3:17:09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24575,'938'0'-1365,"-921"0"-5461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3:17:18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789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3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62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75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39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117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43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721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241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8.png"/><Relationship Id="rId4" Type="http://schemas.openxmlformats.org/officeDocument/2006/relationships/customXml" Target="../ink/ink1.xml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5.png"/><Relationship Id="rId4" Type="http://schemas.openxmlformats.org/officeDocument/2006/relationships/customXml" Target="../ink/ink4.xml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customXml" Target="../ink/ink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87576" y="1582090"/>
            <a:ext cx="5340191" cy="7143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4200" b="1" dirty="0">
                <a:solidFill>
                  <a:srgbClr val="1B4367"/>
                </a:solidFill>
                <a:cs typeface="+mn-ea"/>
                <a:sym typeface="+mn-lt"/>
              </a:rPr>
              <a:t>BMP</a:t>
            </a:r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文件信息隐藏</a:t>
            </a:r>
          </a:p>
        </p:txBody>
      </p:sp>
      <p:sp>
        <p:nvSpPr>
          <p:cNvPr id="3075" name="文本框 3074"/>
          <p:cNvSpPr txBox="1"/>
          <p:nvPr/>
        </p:nvSpPr>
        <p:spPr>
          <a:xfrm>
            <a:off x="3404878" y="3196479"/>
            <a:ext cx="3461808" cy="25273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汇报人：穆禹宸     汇报时间：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2023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458667" y="2626926"/>
            <a:ext cx="4355935" cy="30646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网络空间安全学院       专业：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信息安全、法学双学位班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  <p:bldP spid="1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信息隐藏方法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4972759" y="1033692"/>
            <a:ext cx="4171241" cy="2402844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5133553" y="1395420"/>
            <a:ext cx="81788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LSB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方法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33552" y="1680611"/>
            <a:ext cx="3417595" cy="45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实验表明，图像像素的最低比特位对图像的视觉效果影响较小，因此可以在此处存储信息</a:t>
            </a: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1" y="1033692"/>
            <a:ext cx="4972758" cy="2402844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方法一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   LSB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方法</a:t>
            </a:r>
          </a:p>
        </p:txBody>
      </p:sp>
      <p:sp>
        <p:nvSpPr>
          <p:cNvPr id="106" name="TextBox 1210"/>
          <p:cNvSpPr/>
          <p:nvPr/>
        </p:nvSpPr>
        <p:spPr>
          <a:xfrm>
            <a:off x="1204070" y="3685791"/>
            <a:ext cx="4927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优点</a:t>
            </a:r>
          </a:p>
        </p:txBody>
      </p:sp>
      <p:sp>
        <p:nvSpPr>
          <p:cNvPr id="107" name="文本框 11"/>
          <p:cNvSpPr txBox="1"/>
          <p:nvPr/>
        </p:nvSpPr>
        <p:spPr>
          <a:xfrm>
            <a:off x="1204069" y="3970982"/>
            <a:ext cx="3106095" cy="45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第一，从伪装图像完全看不出秘密信息的存在</a:t>
            </a:r>
          </a:p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第二，实现简单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765928" y="3671819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09" name="椭圆 10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111" name="TextBox 1210"/>
          <p:cNvSpPr/>
          <p:nvPr/>
        </p:nvSpPr>
        <p:spPr>
          <a:xfrm>
            <a:off x="5344562" y="3679857"/>
            <a:ext cx="4927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缺点</a:t>
            </a:r>
          </a:p>
        </p:txBody>
      </p:sp>
      <p:sp>
        <p:nvSpPr>
          <p:cNvPr id="112" name="文本框 11"/>
          <p:cNvSpPr txBox="1"/>
          <p:nvPr/>
        </p:nvSpPr>
        <p:spPr>
          <a:xfrm>
            <a:off x="5344561" y="3965048"/>
            <a:ext cx="3106095" cy="45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需要额外存储秘密信息长度的信息，否则，需要对载体图像和秘密信息的长度作出限制</a:t>
            </a:r>
          </a:p>
        </p:txBody>
      </p:sp>
      <p:grpSp>
        <p:nvGrpSpPr>
          <p:cNvPr id="113" name="组合 112"/>
          <p:cNvGrpSpPr/>
          <p:nvPr/>
        </p:nvGrpSpPr>
        <p:grpSpPr>
          <a:xfrm>
            <a:off x="4906420" y="3665885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14" name="椭圆 113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25" grpId="0"/>
      <p:bldP spid="12" grpId="0"/>
      <p:bldP spid="18" grpId="0" animBg="1" autoUpdateAnimBg="0"/>
      <p:bldP spid="16" grpId="0"/>
      <p:bldP spid="106" grpId="0"/>
      <p:bldP spid="107" grpId="0"/>
      <p:bldP spid="111" grpId="0"/>
      <p:bldP spid="1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实验代码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F91F707-26AF-A8D2-05BE-5171D2B86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05" y="860701"/>
            <a:ext cx="3124471" cy="15088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18A3AC-C052-2F0C-B823-F5AAF3018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05" y="2661224"/>
            <a:ext cx="3521044" cy="20432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3B22EB-F14B-04D3-BDF5-31A6F3423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060" y="1154307"/>
            <a:ext cx="4130398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883887" y="4441182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伪装图像</a:t>
            </a:r>
          </a:p>
        </p:txBody>
      </p:sp>
      <p:sp>
        <p:nvSpPr>
          <p:cNvPr id="2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实验结果</a:t>
            </a:r>
          </a:p>
        </p:txBody>
      </p:sp>
      <p:sp>
        <p:nvSpPr>
          <p:cNvPr id="29" name="矩形 28"/>
          <p:cNvSpPr/>
          <p:nvPr/>
        </p:nvSpPr>
        <p:spPr>
          <a:xfrm>
            <a:off x="5680644" y="4441182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提取出的水印图像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610" y="1162685"/>
            <a:ext cx="2861310" cy="2996565"/>
          </a:xfrm>
          <a:prstGeom prst="rect">
            <a:avLst/>
          </a:prstGeom>
        </p:spPr>
      </p:pic>
      <p:pic>
        <p:nvPicPr>
          <p:cNvPr id="5" name="图片 4" descr="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210" y="1162685"/>
            <a:ext cx="2886075" cy="3021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6" grpId="0"/>
      <p:bldP spid="2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280" y="316230"/>
            <a:ext cx="3648075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方法二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  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将秘密信息隐藏至文件尾部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348865" y="1354455"/>
            <a:ext cx="4277360" cy="5353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载体</a:t>
            </a:r>
            <a:r>
              <a:rPr lang="en-US" altLang="zh-CN"/>
              <a:t>bmp</a:t>
            </a:r>
            <a:r>
              <a:rPr lang="zh-CN" altLang="en-US"/>
              <a:t>文件的头部</a:t>
            </a:r>
          </a:p>
        </p:txBody>
      </p:sp>
      <p:sp>
        <p:nvSpPr>
          <p:cNvPr id="6" name="矩形 5"/>
          <p:cNvSpPr/>
          <p:nvPr/>
        </p:nvSpPr>
        <p:spPr>
          <a:xfrm>
            <a:off x="2348865" y="1889760"/>
            <a:ext cx="4277360" cy="14287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载体</a:t>
            </a:r>
            <a:r>
              <a:rPr lang="en-US" altLang="zh-CN"/>
              <a:t>bmp</a:t>
            </a:r>
            <a:r>
              <a:rPr lang="zh-CN" altLang="en-US"/>
              <a:t>文件的图像数据区</a:t>
            </a:r>
          </a:p>
        </p:txBody>
      </p:sp>
      <p:sp>
        <p:nvSpPr>
          <p:cNvPr id="7" name="矩形 6"/>
          <p:cNvSpPr/>
          <p:nvPr/>
        </p:nvSpPr>
        <p:spPr>
          <a:xfrm>
            <a:off x="2348865" y="3317875"/>
            <a:ext cx="4277360" cy="11201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秘密信息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883887" y="4441182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伪装图像</a:t>
            </a:r>
          </a:p>
        </p:txBody>
      </p:sp>
      <p:sp>
        <p:nvSpPr>
          <p:cNvPr id="2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实验结果</a:t>
            </a:r>
          </a:p>
        </p:txBody>
      </p:sp>
      <p:sp>
        <p:nvSpPr>
          <p:cNvPr id="29" name="矩形 28"/>
          <p:cNvSpPr/>
          <p:nvPr/>
        </p:nvSpPr>
        <p:spPr>
          <a:xfrm>
            <a:off x="5680644" y="4441182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提取出的水印图像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610" y="1162685"/>
            <a:ext cx="2861310" cy="2996565"/>
          </a:xfrm>
          <a:prstGeom prst="rect">
            <a:avLst/>
          </a:prstGeom>
        </p:spPr>
      </p:pic>
      <p:pic>
        <p:nvPicPr>
          <p:cNvPr id="5" name="图片 4" descr="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210" y="1162685"/>
            <a:ext cx="2886075" cy="3021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6" grpId="0"/>
      <p:bldP spid="29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实验代码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42880CE4-56D4-59F1-FEF8-1C6FB69FB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0" y="675485"/>
            <a:ext cx="3345845" cy="43429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140B86-8407-84C4-1E53-5A34B8825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90378"/>
            <a:ext cx="3566469" cy="39627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294890" y="4709160"/>
            <a:ext cx="4152265" cy="281305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对比伪装图像与载体图像、水印图像的文件信息</a:t>
            </a:r>
          </a:p>
        </p:txBody>
      </p:sp>
      <p:sp>
        <p:nvSpPr>
          <p:cNvPr id="2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实验结果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A5115B67-BFBF-F6B3-5154-BD473D398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4" y="755870"/>
            <a:ext cx="7301132" cy="38367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1056C83-208F-BDCC-6AF0-6B90B93E3418}"/>
                  </a:ext>
                </a:extLst>
              </p14:cNvPr>
              <p14:cNvContentPartPr/>
              <p14:nvPr/>
            </p14:nvContentPartPr>
            <p14:xfrm>
              <a:off x="1406326" y="2848625"/>
              <a:ext cx="421920" cy="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1056C83-208F-BDCC-6AF0-6B90B93E34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7686" y="2839985"/>
                <a:ext cx="439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10D71F0-F1A3-BE43-CBC2-E0720DB58962}"/>
                  </a:ext>
                </a:extLst>
              </p14:cNvPr>
              <p14:cNvContentPartPr/>
              <p14:nvPr/>
            </p14:nvContentPartPr>
            <p14:xfrm>
              <a:off x="3790966" y="2960945"/>
              <a:ext cx="44280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10D71F0-F1A3-BE43-CBC2-E0720DB589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2326" y="2952305"/>
                <a:ext cx="460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348265B-079C-68EC-1095-DC1DE3F24A5A}"/>
                  </a:ext>
                </a:extLst>
              </p14:cNvPr>
              <p14:cNvContentPartPr/>
              <p14:nvPr/>
            </p14:nvContentPartPr>
            <p14:xfrm>
              <a:off x="6126286" y="2897945"/>
              <a:ext cx="442800" cy="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348265B-079C-68EC-1095-DC1DE3F24A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17286" y="2888945"/>
                <a:ext cx="4604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14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280" y="316230"/>
            <a:ext cx="5419725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方法三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  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将秘密信息隐藏至文件头部与图像数据区之间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348865" y="1354455"/>
            <a:ext cx="4277360" cy="5353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载体</a:t>
            </a:r>
            <a:r>
              <a:rPr lang="en-US" altLang="zh-CN"/>
              <a:t>bmp</a:t>
            </a:r>
            <a:r>
              <a:rPr lang="zh-CN" altLang="en-US"/>
              <a:t>文件的头部</a:t>
            </a:r>
          </a:p>
        </p:txBody>
      </p:sp>
      <p:sp>
        <p:nvSpPr>
          <p:cNvPr id="6" name="矩形 5"/>
          <p:cNvSpPr/>
          <p:nvPr/>
        </p:nvSpPr>
        <p:spPr>
          <a:xfrm>
            <a:off x="2348865" y="1889760"/>
            <a:ext cx="4277360" cy="8343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秘密信息</a:t>
            </a:r>
          </a:p>
        </p:txBody>
      </p:sp>
      <p:sp>
        <p:nvSpPr>
          <p:cNvPr id="7" name="矩形 6"/>
          <p:cNvSpPr/>
          <p:nvPr/>
        </p:nvSpPr>
        <p:spPr>
          <a:xfrm>
            <a:off x="2348865" y="2724785"/>
            <a:ext cx="4277360" cy="17132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载体</a:t>
            </a:r>
            <a:r>
              <a:rPr lang="en-US" altLang="zh-CN">
                <a:sym typeface="+mn-ea"/>
              </a:rPr>
              <a:t>bmp</a:t>
            </a:r>
            <a:r>
              <a:rPr lang="zh-CN" altLang="en-US">
                <a:sym typeface="+mn-ea"/>
              </a:rPr>
              <a:t>文件的图像数据区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实验代码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D5280FD-3DC8-7649-6611-89F28CDE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54" y="767840"/>
            <a:ext cx="2570772" cy="7591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BBD1B5-18D3-20BF-7651-A6988787F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54" y="1673522"/>
            <a:ext cx="2736985" cy="33388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BB11F5-E109-0B5E-1DCA-5060A217B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63" y="206010"/>
            <a:ext cx="3748599" cy="477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cs typeface="+mn-ea"/>
                <a:sym typeface="+mn-lt"/>
              </a:rPr>
              <a:t>BMP</a:t>
            </a:r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文件格式介绍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45032" y="3419307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信息隐藏方法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339949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33" grpId="0"/>
      <p:bldP spid="3" grpId="0"/>
      <p:bldP spid="79" grpId="0" bldLvl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883887" y="4441182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伪装图像</a:t>
            </a:r>
          </a:p>
        </p:txBody>
      </p:sp>
      <p:sp>
        <p:nvSpPr>
          <p:cNvPr id="2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实验结果</a:t>
            </a:r>
          </a:p>
        </p:txBody>
      </p:sp>
      <p:sp>
        <p:nvSpPr>
          <p:cNvPr id="29" name="矩形 28"/>
          <p:cNvSpPr/>
          <p:nvPr/>
        </p:nvSpPr>
        <p:spPr>
          <a:xfrm>
            <a:off x="5680644" y="4441182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提取出的水印图像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610" y="1162685"/>
            <a:ext cx="2861310" cy="2996565"/>
          </a:xfrm>
          <a:prstGeom prst="rect">
            <a:avLst/>
          </a:prstGeom>
        </p:spPr>
      </p:pic>
      <p:pic>
        <p:nvPicPr>
          <p:cNvPr id="5" name="图片 4" descr="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210" y="1162685"/>
            <a:ext cx="2886075" cy="3021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6" grpId="0"/>
      <p:bldP spid="2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294890" y="4709160"/>
            <a:ext cx="4152265" cy="281305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对比伪装图像与载体图像、水印图像的文件信息</a:t>
            </a:r>
          </a:p>
        </p:txBody>
      </p:sp>
      <p:sp>
        <p:nvSpPr>
          <p:cNvPr id="2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实验结果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691925C-4FD4-E07D-D05D-83427F53F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7" y="699587"/>
            <a:ext cx="7575452" cy="39493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F96E672-A633-BB6E-0549-256F8C718880}"/>
                  </a:ext>
                </a:extLst>
              </p14:cNvPr>
              <p14:cNvContentPartPr/>
              <p14:nvPr/>
            </p14:nvContentPartPr>
            <p14:xfrm>
              <a:off x="1476886" y="2855105"/>
              <a:ext cx="451440" cy="360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F96E672-A633-BB6E-0549-256F8C7188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8246" y="2846105"/>
                <a:ext cx="4690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82B5E10-34E2-4C9C-8B1F-3B2EB9F992B0}"/>
                  </a:ext>
                </a:extLst>
              </p14:cNvPr>
              <p14:cNvContentPartPr/>
              <p14:nvPr/>
            </p14:nvContentPartPr>
            <p14:xfrm>
              <a:off x="3790966" y="2968145"/>
              <a:ext cx="513000" cy="147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82B5E10-34E2-4C9C-8B1F-3B2EB9F992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2326" y="2959145"/>
                <a:ext cx="5306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E7A8E4A-694D-8523-960A-983C774C80D6}"/>
                  </a:ext>
                </a:extLst>
              </p14:cNvPr>
              <p14:cNvContentPartPr/>
              <p14:nvPr/>
            </p14:nvContentPartPr>
            <p14:xfrm>
              <a:off x="6351646" y="2954105"/>
              <a:ext cx="344160" cy="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E7A8E4A-694D-8523-960A-983C774C80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42646" y="2945105"/>
                <a:ext cx="3618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小结</a:t>
            </a:r>
          </a:p>
        </p:txBody>
      </p:sp>
      <p:sp>
        <p:nvSpPr>
          <p:cNvPr id="106" name="TextBox 1210"/>
          <p:cNvSpPr/>
          <p:nvPr/>
        </p:nvSpPr>
        <p:spPr>
          <a:xfrm>
            <a:off x="1523475" y="1745866"/>
            <a:ext cx="4927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优点</a:t>
            </a:r>
          </a:p>
        </p:txBody>
      </p:sp>
      <p:sp>
        <p:nvSpPr>
          <p:cNvPr id="107" name="文本框 11"/>
          <p:cNvSpPr txBox="1"/>
          <p:nvPr/>
        </p:nvSpPr>
        <p:spPr>
          <a:xfrm>
            <a:off x="1523474" y="2031057"/>
            <a:ext cx="310609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第一，思路简单，实现简单</a:t>
            </a:r>
          </a:p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第二，对载体图像与秘密信息几乎没有限制，理论上，可以隐藏任意格式、大小的秘密信息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1085333" y="1731894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09" name="椭圆 10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111" name="TextBox 1210"/>
          <p:cNvSpPr/>
          <p:nvPr/>
        </p:nvSpPr>
        <p:spPr>
          <a:xfrm>
            <a:off x="5313447" y="1739932"/>
            <a:ext cx="4927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缺点</a:t>
            </a:r>
          </a:p>
        </p:txBody>
      </p:sp>
      <p:sp>
        <p:nvSpPr>
          <p:cNvPr id="112" name="文本框 11"/>
          <p:cNvSpPr txBox="1"/>
          <p:nvPr/>
        </p:nvSpPr>
        <p:spPr>
          <a:xfrm>
            <a:off x="5313446" y="2025123"/>
            <a:ext cx="3106095" cy="102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第一，鲁棒性差，将图片另存为其他格式，秘密信息就丢失了</a:t>
            </a:r>
          </a:p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第二，由于未改变文件头的文件大小字段，攻击者可以发现，文件实际大小与头部信息中的不符，从而推测其中存在秘密信息</a:t>
            </a:r>
          </a:p>
        </p:txBody>
      </p:sp>
      <p:grpSp>
        <p:nvGrpSpPr>
          <p:cNvPr id="113" name="组合 112"/>
          <p:cNvGrpSpPr/>
          <p:nvPr/>
        </p:nvGrpSpPr>
        <p:grpSpPr>
          <a:xfrm>
            <a:off x="4875305" y="1725960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14" name="椭圆 113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5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5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5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6" grpId="0"/>
      <p:bldP spid="107" grpId="0"/>
      <p:bldP spid="111" grpId="0"/>
      <p:bldP spid="1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280" y="316230"/>
            <a:ext cx="5419725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方法四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  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将秘密信息隐藏至保留字段中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348865" y="1560195"/>
            <a:ext cx="4277360" cy="5353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载体</a:t>
            </a:r>
            <a:r>
              <a:rPr lang="en-US" altLang="zh-CN"/>
              <a:t>bmp</a:t>
            </a:r>
            <a:r>
              <a:rPr lang="zh-CN" altLang="en-US"/>
              <a:t>文件的头部</a:t>
            </a:r>
          </a:p>
        </p:txBody>
      </p:sp>
      <p:sp>
        <p:nvSpPr>
          <p:cNvPr id="7" name="矩形 6"/>
          <p:cNvSpPr/>
          <p:nvPr/>
        </p:nvSpPr>
        <p:spPr>
          <a:xfrm>
            <a:off x="2348865" y="2095500"/>
            <a:ext cx="4277360" cy="17132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900"/>
              <a:t>// 文件信息头结构体</a:t>
            </a:r>
          </a:p>
          <a:p>
            <a:pPr algn="l"/>
            <a:r>
              <a:rPr lang="zh-CN" altLang="en-US" sz="900"/>
              <a:t>typedef struct tagBITMAPFILEHEADER</a:t>
            </a:r>
          </a:p>
          <a:p>
            <a:pPr algn="l"/>
            <a:r>
              <a:rPr lang="zh-CN" altLang="en-US" sz="900"/>
              <a:t>{</a:t>
            </a:r>
          </a:p>
          <a:p>
            <a:pPr algn="l"/>
            <a:r>
              <a:rPr lang="zh-CN" altLang="en-US" sz="900"/>
              <a:t>    unsigned short bfType;</a:t>
            </a:r>
          </a:p>
          <a:p>
            <a:pPr algn="l"/>
            <a:r>
              <a:rPr lang="zh-CN" altLang="en-US" sz="900"/>
              <a:t>    // 19778，必须是BM字符串，对应的十六进制为0x4d42,十进制为19778，否则不是bmp格式文件</a:t>
            </a:r>
          </a:p>
          <a:p>
            <a:pPr algn="l"/>
            <a:r>
              <a:rPr lang="zh-CN" altLang="en-US" sz="900"/>
              <a:t>    unsigned int   bfSize;        // 文件大小 以字节为单位(2-5字节)</a:t>
            </a:r>
          </a:p>
          <a:p>
            <a:pPr algn="l"/>
            <a:r>
              <a:rPr lang="zh-CN" altLang="en-US" sz="900"/>
              <a:t>    </a:t>
            </a:r>
            <a:r>
              <a:rPr lang="zh-CN" altLang="en-US" sz="900">
                <a:solidFill>
                  <a:srgbClr val="FF0000"/>
                </a:solidFill>
              </a:rPr>
              <a:t>unsigned short bfReserved1;   // 保留，必须设置为0 (6-7字节)</a:t>
            </a:r>
          </a:p>
          <a:p>
            <a:pPr algn="l"/>
            <a:r>
              <a:rPr lang="zh-CN" altLang="en-US" sz="900">
                <a:solidFill>
                  <a:srgbClr val="FF0000"/>
                </a:solidFill>
              </a:rPr>
              <a:t>    unsigned short bfReserved2;   // 保留，必须设置为0 (8-9字节)</a:t>
            </a:r>
            <a:endParaRPr lang="zh-CN" altLang="en-US" sz="900"/>
          </a:p>
          <a:p>
            <a:pPr algn="l"/>
            <a:r>
              <a:rPr lang="zh-CN" altLang="en-US" sz="900"/>
              <a:t>    unsigned int   bfOffBits;     // 从文件头到像素数据的偏移  (10-13字节)</a:t>
            </a:r>
          </a:p>
          <a:p>
            <a:pPr algn="l"/>
            <a:r>
              <a:rPr lang="zh-CN" altLang="en-US" sz="900"/>
              <a:t>} BITMAPFILEHEADER;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9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实验代码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702A591-13E4-0BB4-0188-67106FBD5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45" y="738553"/>
            <a:ext cx="3549887" cy="41868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C42EEC-C222-4F14-49C3-124BE0D73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303" y="946233"/>
            <a:ext cx="3505504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0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883887" y="4441182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伪装图像</a:t>
            </a:r>
          </a:p>
        </p:txBody>
      </p:sp>
      <p:sp>
        <p:nvSpPr>
          <p:cNvPr id="2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实验结果</a:t>
            </a:r>
          </a:p>
        </p:txBody>
      </p:sp>
      <p:sp>
        <p:nvSpPr>
          <p:cNvPr id="29" name="矩形 28"/>
          <p:cNvSpPr/>
          <p:nvPr/>
        </p:nvSpPr>
        <p:spPr>
          <a:xfrm>
            <a:off x="5680644" y="4441182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提取出的秘密信息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610" y="1162685"/>
            <a:ext cx="2861310" cy="29965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D64182D-E108-C832-BAFF-14333809AF7A}"/>
                  </a:ext>
                </a:extLst>
              </p14:cNvPr>
              <p14:cNvContentPartPr/>
              <p14:nvPr/>
            </p14:nvContentPartPr>
            <p14:xfrm>
              <a:off x="5795446" y="2700665"/>
              <a:ext cx="360" cy="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D64182D-E108-C832-BAFF-14333809AF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86806" y="269202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E84D529-9C03-FFBA-FCF1-95E65BFDE5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36" y="2157574"/>
            <a:ext cx="3619814" cy="1348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6" grpId="0"/>
      <p:bldP spid="2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294890" y="4709160"/>
            <a:ext cx="4152265" cy="281305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对比伪装图像与载体图像的文件信息</a:t>
            </a:r>
          </a:p>
        </p:txBody>
      </p:sp>
      <p:sp>
        <p:nvSpPr>
          <p:cNvPr id="2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实验结果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344EC79E-3FD4-CA11-88E1-EE4FE08D5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8" y="309785"/>
            <a:ext cx="5827717" cy="405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0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小结</a:t>
            </a:r>
          </a:p>
        </p:txBody>
      </p:sp>
      <p:sp>
        <p:nvSpPr>
          <p:cNvPr id="106" name="TextBox 1210"/>
          <p:cNvSpPr/>
          <p:nvPr/>
        </p:nvSpPr>
        <p:spPr>
          <a:xfrm>
            <a:off x="1950195" y="1745866"/>
            <a:ext cx="4927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优点</a:t>
            </a:r>
          </a:p>
        </p:txBody>
      </p:sp>
      <p:sp>
        <p:nvSpPr>
          <p:cNvPr id="107" name="文本框 11"/>
          <p:cNvSpPr txBox="1"/>
          <p:nvPr/>
        </p:nvSpPr>
        <p:spPr>
          <a:xfrm>
            <a:off x="1950194" y="2031057"/>
            <a:ext cx="3106095" cy="45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第一，思路简单，实现简单</a:t>
            </a:r>
          </a:p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第二，不会改变文件大小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1512053" y="1731894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09" name="椭圆 10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111" name="TextBox 1210"/>
          <p:cNvSpPr/>
          <p:nvPr/>
        </p:nvSpPr>
        <p:spPr>
          <a:xfrm>
            <a:off x="5313447" y="1739932"/>
            <a:ext cx="4927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缺点</a:t>
            </a:r>
          </a:p>
        </p:txBody>
      </p:sp>
      <p:sp>
        <p:nvSpPr>
          <p:cNvPr id="112" name="文本框 11"/>
          <p:cNvSpPr txBox="1"/>
          <p:nvPr/>
        </p:nvSpPr>
        <p:spPr>
          <a:xfrm>
            <a:off x="5313446" y="2025123"/>
            <a:ext cx="3106095" cy="83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第一，鲁棒性差，将伪装图像另存为新的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bmp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图像后，可能被重新覆盖为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第二，最多只能隐藏四个字节的信息，若要隐藏较大的秘密信息，就需要多张载体图像</a:t>
            </a:r>
          </a:p>
        </p:txBody>
      </p:sp>
      <p:grpSp>
        <p:nvGrpSpPr>
          <p:cNvPr id="113" name="组合 112"/>
          <p:cNvGrpSpPr/>
          <p:nvPr/>
        </p:nvGrpSpPr>
        <p:grpSpPr>
          <a:xfrm>
            <a:off x="4875305" y="1725960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14" name="椭圆 113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5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5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5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6" grpId="0"/>
      <p:bldP spid="107" grpId="0"/>
      <p:bldP spid="111" grpId="0"/>
      <p:bldP spid="1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80466" y="2787026"/>
            <a:ext cx="2059781" cy="5302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感谢聆听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BMP</a:t>
            </a:r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文件格式介绍</a:t>
            </a: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2422182" y="1526763"/>
            <a:ext cx="2254385" cy="939044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412492" y="2256976"/>
            <a:ext cx="2264075" cy="20775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480547" y="2554409"/>
            <a:ext cx="2270601" cy="432782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480547" y="2554409"/>
            <a:ext cx="2196020" cy="1162996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542858" y="1319013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33" name="椭圆 32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4987291" y="1262138"/>
            <a:ext cx="3110369" cy="45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文件头信息块（</a:t>
            </a: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0~13B</a:t>
            </a: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，共</a:t>
            </a: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14B</a:t>
            </a: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</a:p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存储文件类型，文件大小等信息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542858" y="2049228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4" name="椭圆 33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60"/>
          <p:cNvSpPr txBox="1"/>
          <p:nvPr/>
        </p:nvSpPr>
        <p:spPr>
          <a:xfrm>
            <a:off x="4987291" y="1992352"/>
            <a:ext cx="3110369" cy="45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图像描述信息块（</a:t>
            </a: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14~53B</a:t>
            </a: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，共</a:t>
            </a: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40B</a:t>
            </a: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</a:p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存储图像的尺寸，颜色索引，位平面数等信息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542858" y="2779442"/>
            <a:ext cx="422319" cy="446276"/>
            <a:chOff x="6280888" y="3790231"/>
            <a:chExt cx="563092" cy="595035"/>
          </a:xfrm>
          <a:solidFill>
            <a:srgbClr val="1B4367"/>
          </a:solidFill>
        </p:grpSpPr>
        <p:sp>
          <p:nvSpPr>
            <p:cNvPr id="39" name="椭圆 38"/>
            <p:cNvSpPr/>
            <p:nvPr/>
          </p:nvSpPr>
          <p:spPr>
            <a:xfrm>
              <a:off x="6280888" y="3790232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4"/>
            <p:cNvSpPr txBox="1"/>
            <p:nvPr/>
          </p:nvSpPr>
          <p:spPr>
            <a:xfrm>
              <a:off x="6290895" y="3790231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60"/>
          <p:cNvSpPr txBox="1"/>
          <p:nvPr/>
        </p:nvSpPr>
        <p:spPr>
          <a:xfrm>
            <a:off x="4987291" y="2722566"/>
            <a:ext cx="3110369" cy="45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颜色表</a:t>
            </a:r>
          </a:p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描述各个颜色的</a:t>
            </a: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RGB</a:t>
            </a: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值，可以没有此信息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542858" y="3509655"/>
            <a:ext cx="422319" cy="446276"/>
            <a:chOff x="6280888" y="4763849"/>
            <a:chExt cx="563092" cy="595035"/>
          </a:xfrm>
          <a:solidFill>
            <a:srgbClr val="1B4367"/>
          </a:solidFill>
        </p:grpSpPr>
        <p:sp>
          <p:nvSpPr>
            <p:cNvPr id="42" name="椭圆 41"/>
            <p:cNvSpPr/>
            <p:nvPr/>
          </p:nvSpPr>
          <p:spPr>
            <a:xfrm>
              <a:off x="6280888" y="4763850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34"/>
            <p:cNvSpPr txBox="1"/>
            <p:nvPr/>
          </p:nvSpPr>
          <p:spPr>
            <a:xfrm>
              <a:off x="6290895" y="4763849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文本框 60"/>
          <p:cNvSpPr txBox="1"/>
          <p:nvPr/>
        </p:nvSpPr>
        <p:spPr>
          <a:xfrm>
            <a:off x="4987291" y="3452780"/>
            <a:ext cx="3110369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图像数据区</a:t>
            </a:r>
          </a:p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存储位图数据 （由图像尺寸决定），每一个像素的信息在这里存储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1542505" y="1815422"/>
            <a:ext cx="1477981" cy="1477975"/>
            <a:chOff x="2056673" y="2524327"/>
            <a:chExt cx="1970641" cy="1970633"/>
          </a:xfrm>
          <a:solidFill>
            <a:srgbClr val="1B4367"/>
          </a:solidFill>
        </p:grpSpPr>
        <p:sp>
          <p:nvSpPr>
            <p:cNvPr id="47" name="椭圆 46"/>
            <p:cNvSpPr/>
            <p:nvPr/>
          </p:nvSpPr>
          <p:spPr>
            <a:xfrm>
              <a:off x="2056673" y="2524327"/>
              <a:ext cx="1970641" cy="1970633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15"/>
            <p:cNvSpPr txBox="1"/>
            <p:nvPr/>
          </p:nvSpPr>
          <p:spPr>
            <a:xfrm>
              <a:off x="2456300" y="3000154"/>
              <a:ext cx="1171786" cy="10651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300" b="1" dirty="0">
                  <a:solidFill>
                    <a:schemeClr val="bg1"/>
                  </a:solidFill>
                  <a:cs typeface="+mn-ea"/>
                  <a:sym typeface="+mn-lt"/>
                </a:rPr>
                <a:t>BMP</a:t>
              </a:r>
              <a:r>
                <a:rPr lang="zh-CN" altLang="en-US" sz="2300" b="1" dirty="0">
                  <a:solidFill>
                    <a:schemeClr val="bg1"/>
                  </a:solidFill>
                  <a:cs typeface="+mn-ea"/>
                  <a:sym typeface="+mn-lt"/>
                </a:rPr>
                <a:t>文件</a:t>
              </a:r>
            </a:p>
          </p:txBody>
        </p:sp>
      </p:grpSp>
      <p:sp>
        <p:nvSpPr>
          <p:cNvPr id="11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BMP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文件格式介绍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99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99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99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99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99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99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899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399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899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899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399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899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  <p:bldP spid="38" grpId="0" bldLvl="0" animBg="1"/>
      <p:bldP spid="41" grpId="0" bldLvl="0" animBg="1"/>
      <p:bldP spid="44" grpId="0" bldLvl="0" animBg="1"/>
      <p:bldP spid="1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BMP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文件格式介绍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344B2FD2-6C21-5176-03CE-DD932AE96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838" y="822961"/>
            <a:ext cx="5578323" cy="394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9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BMP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文件格式介绍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0261DA4-4CAF-9465-8872-DE1D62BD2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86" y="861306"/>
            <a:ext cx="7336302" cy="409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0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BMP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文件格式介绍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4E46EFD-5A05-EE55-0F40-7D7C69F4F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07" y="1202465"/>
            <a:ext cx="3888975" cy="28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BMP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文件格式介绍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C65CE7A-85C7-3A01-695E-C8DF12420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08" y="740688"/>
            <a:ext cx="6737253" cy="40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BMP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文件格式介绍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DC617770-EC62-9445-B4B4-A28936769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96" y="960833"/>
            <a:ext cx="5653555" cy="3739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671</Words>
  <Application>Microsoft Office PowerPoint</Application>
  <PresentationFormat>全屏显示(16:9)</PresentationFormat>
  <Paragraphs>134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穆 禹宸</cp:lastModifiedBy>
  <cp:revision>64</cp:revision>
  <dcterms:created xsi:type="dcterms:W3CDTF">2016-05-20T12:59:00Z</dcterms:created>
  <dcterms:modified xsi:type="dcterms:W3CDTF">2023-04-09T13:23:50Z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0749110FA8E74CFD88EC1FB93AE8115A</vt:lpwstr>
  </property>
</Properties>
</file>