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13" r:id="rId3"/>
    <p:sldId id="340" r:id="rId4"/>
    <p:sldId id="364" r:id="rId5"/>
    <p:sldId id="365" r:id="rId6"/>
    <p:sldId id="341" r:id="rId7"/>
    <p:sldId id="346" r:id="rId8"/>
    <p:sldId id="349" r:id="rId9"/>
    <p:sldId id="348" r:id="rId10"/>
    <p:sldId id="342" r:id="rId11"/>
    <p:sldId id="351" r:id="rId12"/>
    <p:sldId id="350" r:id="rId13"/>
    <p:sldId id="352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32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节" id="{7900C114-C96E-4BE6-AC82-E067EFBBD2E0}">
          <p14:sldIdLst>
            <p14:sldId id="256"/>
          </p14:sldIdLst>
        </p14:section>
        <p14:section name="概况说明" id="{885C9BAE-2974-3F4D-AC0A-6C2AE2DCB990}">
          <p14:sldIdLst>
            <p14:sldId id="313"/>
          </p14:sldIdLst>
        </p14:section>
        <p14:section name="评测指标" id="{91A50D66-EDD3-4A4F-BC14-194A3858247A}">
          <p14:sldIdLst>
            <p14:sldId id="340"/>
            <p14:sldId id="364"/>
            <p14:sldId id="365"/>
          </p14:sldIdLst>
        </p14:section>
        <p14:section name="Intermediate" id="{4D459908-545F-4F7F-9665-7F4E751D96DB}">
          <p14:sldIdLst>
            <p14:sldId id="341"/>
            <p14:sldId id="346"/>
            <p14:sldId id="349"/>
            <p14:sldId id="348"/>
            <p14:sldId id="342"/>
            <p14:sldId id="351"/>
            <p14:sldId id="350"/>
            <p14:sldId id="352"/>
            <p14:sldId id="354"/>
            <p14:sldId id="355"/>
            <p14:sldId id="356"/>
            <p14:sldId id="357"/>
            <p14:sldId id="358"/>
          </p14:sldIdLst>
        </p14:section>
        <p14:section name="Challenging" id="{8D419D22-E3D9-4919-ADCC-50C8081D2D50}">
          <p14:sldIdLst>
            <p14:sldId id="359"/>
            <p14:sldId id="360"/>
            <p14:sldId id="361"/>
            <p14:sldId id="332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85048" autoAdjust="0"/>
  </p:normalViewPr>
  <p:slideViewPr>
    <p:cSldViewPr snapToGrid="0">
      <p:cViewPr>
        <p:scale>
          <a:sx n="125" d="100"/>
          <a:sy n="125" d="100"/>
        </p:scale>
        <p:origin x="288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89BB-6A01-4AD0-A4E4-769DC0A905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EABA-DA39-455E-A68C-CAB206D65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53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37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4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7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6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7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18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1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曲线描述分类器的</a:t>
            </a:r>
            <a:r>
              <a:rPr lang="en-US" altLang="zh-CN" dirty="0"/>
              <a:t>True Positive Rate</a:t>
            </a:r>
            <a:r>
              <a:rPr lang="zh-CN" altLang="en-US" dirty="0"/>
              <a:t>（</a:t>
            </a:r>
            <a:r>
              <a:rPr lang="en-US" altLang="zh-CN" dirty="0"/>
              <a:t>TPR</a:t>
            </a:r>
            <a:r>
              <a:rPr lang="zh-CN" altLang="en-US" dirty="0"/>
              <a:t>，分类器分类正确的正样本个数占总正样本个数的比例）与</a:t>
            </a:r>
            <a:r>
              <a:rPr lang="en-US" altLang="zh-CN" dirty="0"/>
              <a:t>False Positive Rate</a:t>
            </a:r>
            <a:r>
              <a:rPr lang="zh-CN" altLang="en-US" dirty="0"/>
              <a:t>（</a:t>
            </a:r>
            <a:r>
              <a:rPr lang="en-US" altLang="zh-CN" dirty="0"/>
              <a:t>FPR</a:t>
            </a:r>
            <a:r>
              <a:rPr lang="zh-CN" altLang="en-US" dirty="0"/>
              <a:t>，分类器分类错误的负样本个数占总负样本个数的比例）之间的变化关系。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4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图片选自</a:t>
            </a:r>
            <a:r>
              <a:rPr lang="en-US" altLang="zh-CN" dirty="0"/>
              <a:t>Wikipedia</a:t>
            </a:r>
          </a:p>
          <a:p>
            <a:r>
              <a:rPr lang="en-US" altLang="zh-CN" dirty="0"/>
              <a:t>https://en.wikipedia.org/wiki/Confusion_matrix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3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图片选自</a:t>
            </a:r>
            <a:r>
              <a:rPr lang="en-US" altLang="zh-CN" dirty="0"/>
              <a:t>Wikipedia</a:t>
            </a:r>
          </a:p>
          <a:p>
            <a:endParaRPr lang="en-US" altLang="zh-CN" dirty="0"/>
          </a:p>
          <a:p>
            <a:r>
              <a:rPr lang="en-US" altLang="zh-CN" dirty="0"/>
              <a:t>https://zh.wikipedia.org/wiki/ROC%E6%9B%B2%E7%BA%BF</a:t>
            </a:r>
          </a:p>
          <a:p>
            <a:endParaRPr lang="en-US" altLang="zh-CN" dirty="0"/>
          </a:p>
          <a:p>
            <a:r>
              <a:rPr lang="en-US" altLang="zh-CN" dirty="0"/>
              <a:t>https://en.wikipedia.org/wiki/Receiver_operating_characteristic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1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4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5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5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8E5E-6B8C-4400-BE58-2E1863EDE4FF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42E8-39B1-47E9-9E1D-7CFE0A3430DA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7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C5C-8E2A-4D8C-9DF0-9778E61F440F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4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380353E-99A2-4EB0-8ADB-66317B4F6218}"/>
              </a:ext>
            </a:extLst>
          </p:cNvPr>
          <p:cNvCxnSpPr>
            <a:cxnSpLocks/>
          </p:cNvCxnSpPr>
          <p:nvPr userDrawn="1"/>
        </p:nvCxnSpPr>
        <p:spPr>
          <a:xfrm>
            <a:off x="628650" y="1552901"/>
            <a:ext cx="8391782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7C1B62"/>
                </a:gs>
                <a:gs pos="100000">
                  <a:schemeClr val="bg1"/>
                </a:gs>
                <a:gs pos="100000">
                  <a:schemeClr val="bg1"/>
                </a:gs>
                <a:gs pos="8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7737CB3-9EB2-4C54-B433-E4A56A820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63" y="191855"/>
            <a:ext cx="1282845" cy="12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0591-0898-4134-8993-4F3B01CBB28A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A6A7-87A9-4B7D-B0EC-A1625BA5F83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B380-840E-465A-9006-D9CE2DE8E8F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738F-68F6-471C-8E5E-86BC29FA4E4E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471D-4AE7-403C-9B66-81535D7CE314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BE6A-4B92-47AA-83EA-1A838E279269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15A-092D-4BA6-8CB9-D768F27C8181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141A-EAF9-4A2D-A2F3-55BEFAD9ECE8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46A5-2B50-442B-9EB1-A59B0B113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F2C50-8E97-4BC6-867E-40DBE4C2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Python</a:t>
            </a:r>
            <a:r>
              <a:rPr lang="zh-CN" altLang="en-US" sz="3600" dirty="0"/>
              <a:t>语言程序设计</a:t>
            </a:r>
            <a:br>
              <a:rPr lang="en-US" altLang="zh-CN" sz="3600" dirty="0"/>
            </a:br>
            <a:r>
              <a:rPr lang="zh-CN" altLang="en-US" sz="3600" dirty="0"/>
              <a:t>课程大作业说明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77F2310-D314-492E-ADE1-EF7BA5C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E927-4A58-4AC6-AA4E-E0FDB27BBDE0}" type="datetime1">
              <a:rPr lang="zh-CN" altLang="en-US" smtClean="0"/>
              <a:t>2021/11/17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042A1-6B39-4213-BFF4-3470731D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F02FD7-D08F-44A6-955D-2688B5FD8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何博 </a:t>
            </a:r>
            <a:r>
              <a:rPr lang="en-US" altLang="zh-CN" dirty="0"/>
              <a:t>2020200425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7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数据清理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686811-ABF3-49CB-9D90-B90DD7EB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6" y="2644151"/>
            <a:ext cx="629523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数据清理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84F390-710D-4AE0-BE17-117A1EEE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8" y="2405780"/>
            <a:ext cx="2466667" cy="18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436B6F-8CFC-447C-8E00-03BFEED9C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269" y="2353829"/>
            <a:ext cx="2352381" cy="2066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5F4828-2A53-493F-A802-8994A52AF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636" y="4510190"/>
            <a:ext cx="46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特征构建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642E6BA-1559-4089-A86D-6EE1E7C4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79" y="2337363"/>
            <a:ext cx="4723809" cy="39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971745-E5B9-46B8-8D79-C6866672E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257" y="3663214"/>
            <a:ext cx="3304762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特征构建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971745-E5B9-46B8-8D79-C6866672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4" y="3565792"/>
            <a:ext cx="3304762" cy="15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EA28AD-22CE-4834-B29C-F3B51AA3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841" y="2699126"/>
            <a:ext cx="4142857" cy="243809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4A27EAB-3EC8-40A9-9E0E-F182D8CC3E03}"/>
              </a:ext>
            </a:extLst>
          </p:cNvPr>
          <p:cNvSpPr/>
          <p:nvPr/>
        </p:nvSpPr>
        <p:spPr>
          <a:xfrm>
            <a:off x="3971707" y="4365737"/>
            <a:ext cx="7747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1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特征构建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3FFD7D-DB12-44A7-9764-B6FCCAF9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8" y="3650352"/>
            <a:ext cx="3219048" cy="1561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BC54D-06A7-4109-80C7-7AFCD42A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286" y="2469400"/>
            <a:ext cx="5085714" cy="2742857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50604C73-6DCE-453A-967C-126B3EA6CE76}"/>
              </a:ext>
            </a:extLst>
          </p:cNvPr>
          <p:cNvSpPr/>
          <p:nvPr/>
        </p:nvSpPr>
        <p:spPr>
          <a:xfrm>
            <a:off x="3517997" y="4431304"/>
            <a:ext cx="7747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4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模型训练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459D1E-B578-4689-86A1-DB497143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82246"/>
            <a:ext cx="5980952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模型测试</a:t>
            </a:r>
            <a:endParaRPr kumimoji="1" lang="en-US" altLang="zh-CN" dirty="0"/>
          </a:p>
          <a:p>
            <a:pPr lvl="1"/>
            <a:r>
              <a:rPr kumimoji="1" lang="zh-CN" altLang="en-US" sz="1800" dirty="0"/>
              <a:t>加载数据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和训练集相同的数据预处理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使用训练好的模型进行预测</a:t>
            </a:r>
            <a:endParaRPr kumimoji="1"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1F898E-8E17-47D4-BAEC-B80130CA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26" y="1870077"/>
            <a:ext cx="3350245" cy="14251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BEB253-23A9-4363-AEB9-B4E5B235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00" y="3599659"/>
            <a:ext cx="5333333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模型测试</a:t>
            </a:r>
            <a:endParaRPr kumimoji="1" lang="en-US" altLang="zh-CN" dirty="0"/>
          </a:p>
          <a:p>
            <a:pPr lvl="1"/>
            <a:r>
              <a:rPr kumimoji="1" lang="zh-CN" altLang="en-US" sz="1800" dirty="0"/>
              <a:t>加载数据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和训练集相同的数据预处理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使用训练好的模型进行预测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进行指标计算</a:t>
            </a:r>
            <a:endParaRPr kumimoji="1"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7740FC-1165-4A23-9137-0B64985F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17" y="3813939"/>
            <a:ext cx="7733333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4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模型测试</a:t>
            </a:r>
            <a:endParaRPr kumimoji="1" lang="en-US" altLang="zh-CN" dirty="0"/>
          </a:p>
          <a:p>
            <a:pPr lvl="1"/>
            <a:r>
              <a:rPr kumimoji="1" lang="zh-CN" altLang="en-US" sz="1800" dirty="0"/>
              <a:t>加载数据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和训练集相同的数据预处理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使用训练好的模型进行预测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进行指标计算</a:t>
            </a:r>
            <a:endParaRPr kumimoji="1"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13BF5-E9F9-4813-895E-6A44FAA6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95" y="4001294"/>
            <a:ext cx="7323809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1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——Challenging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使用</a:t>
            </a:r>
            <a:r>
              <a:rPr kumimoji="1" lang="en-US" altLang="zh-CN" sz="2400" dirty="0"/>
              <a:t>TF-IDF</a:t>
            </a:r>
            <a:r>
              <a:rPr kumimoji="1" lang="zh-CN" altLang="en-US" sz="2400" dirty="0"/>
              <a:t>进行特征构建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TF:</a:t>
            </a:r>
            <a:r>
              <a:rPr kumimoji="1" lang="zh-CN" altLang="en-US" sz="2000" dirty="0"/>
              <a:t> 词频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IDF: </a:t>
            </a:r>
            <a:r>
              <a:rPr kumimoji="1" lang="zh-CN" altLang="en-US" sz="2000" dirty="0"/>
              <a:t>逆向文本频率指数</a:t>
            </a:r>
            <a:endParaRPr kumimoji="1" lang="en-US" altLang="zh-CN" sz="2000" dirty="0"/>
          </a:p>
          <a:p>
            <a:r>
              <a:rPr kumimoji="1" lang="zh-CN" altLang="en-US" sz="2400" dirty="0"/>
              <a:t>使用岭回归分类器</a:t>
            </a:r>
            <a:endParaRPr kumimoji="1" lang="en-US" altLang="zh-CN" sz="2400" dirty="0"/>
          </a:p>
          <a:p>
            <a:r>
              <a:rPr kumimoji="1" lang="zh-CN" altLang="en-US" sz="2400" dirty="0"/>
              <a:t>略过前文相同部分</a:t>
            </a:r>
            <a:endParaRPr kumimoji="1" lang="en-US" altLang="zh-CN" sz="2400" dirty="0"/>
          </a:p>
          <a:p>
            <a:r>
              <a:rPr kumimoji="1" lang="zh-CN" altLang="en-US" sz="2400" dirty="0"/>
              <a:t>更多的数据清洗、特征构建留白</a:t>
            </a:r>
            <a:endParaRPr kumimoji="1"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结课项目概况说明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分为三个级别</a:t>
            </a:r>
            <a:endParaRPr kumimoji="1" lang="en-US" altLang="zh-CN" dirty="0"/>
          </a:p>
          <a:p>
            <a:pPr lvl="1"/>
            <a:r>
              <a:rPr kumimoji="1" lang="en-US" altLang="zh-CN" sz="2000" dirty="0"/>
              <a:t>Simple ( Oct. the</a:t>
            </a:r>
            <a:r>
              <a:rPr kumimoji="1" lang="zh-CN" altLang="en-US" sz="2000" dirty="0"/>
              <a:t> </a:t>
            </a:r>
            <a:r>
              <a:rPr lang="en-US" alt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en-US" altLang="zh-CN" sz="1800" kern="10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1" lang="en-US" altLang="zh-CN" sz="2000" dirty="0"/>
              <a:t> ),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35 point</a:t>
            </a:r>
          </a:p>
          <a:p>
            <a:pPr lvl="1"/>
            <a:r>
              <a:rPr kumimoji="1" lang="en-US" altLang="zh-CN" sz="2000" dirty="0"/>
              <a:t>Intermediate ( Nov. the</a:t>
            </a:r>
            <a:r>
              <a:rPr kumimoji="1" lang="zh-CN" altLang="en-US" sz="2000" dirty="0"/>
              <a:t> </a:t>
            </a:r>
            <a:r>
              <a:rPr lang="en-US" alt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kern="100" baseline="30000" dirty="0">
                <a:ea typeface="等线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kumimoji="1" lang="en-US" altLang="zh-CN" sz="2000" dirty="0"/>
              <a:t> ), 45 point</a:t>
            </a:r>
          </a:p>
          <a:p>
            <a:pPr lvl="1"/>
            <a:r>
              <a:rPr kumimoji="1" lang="en-US" altLang="zh-CN" sz="2000" dirty="0"/>
              <a:t>Challenging ( Dec. the</a:t>
            </a:r>
            <a:r>
              <a:rPr kumimoji="1" lang="zh-CN" altLang="en-US" sz="2000" dirty="0"/>
              <a:t> </a:t>
            </a:r>
            <a:r>
              <a:rPr lang="en-US" alt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800" kern="100" baseline="30000" dirty="0"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1" lang="en-US" altLang="zh-CN" sz="2000" dirty="0"/>
              <a:t> ), 55 point</a:t>
            </a:r>
          </a:p>
          <a:p>
            <a:r>
              <a:rPr kumimoji="1" lang="zh-CN" altLang="en-US" dirty="0"/>
              <a:t>提交文件</a:t>
            </a:r>
            <a:endParaRPr kumimoji="1" lang="en-US" altLang="zh-CN" dirty="0"/>
          </a:p>
          <a:p>
            <a:pPr lvl="1"/>
            <a:r>
              <a:rPr kumimoji="1" lang="zh-CN" altLang="en-US" sz="2000" dirty="0"/>
              <a:t>源代码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实验报告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展示幻灯片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演示视频</a:t>
            </a:r>
            <a:endParaRPr kumimoji="1" lang="en-US" altLang="zh-CN" sz="2000" dirty="0"/>
          </a:p>
          <a:p>
            <a:r>
              <a:rPr kumimoji="1" lang="zh-CN" altLang="en-US" dirty="0"/>
              <a:t>提交方式</a:t>
            </a:r>
            <a:endParaRPr kumimoji="1" lang="en-US" altLang="zh-CN" dirty="0"/>
          </a:p>
          <a:p>
            <a:pPr lvl="1"/>
            <a:r>
              <a:rPr kumimoji="1" lang="zh-CN" altLang="en-US" sz="2000" dirty="0"/>
              <a:t>将上述文件打包为</a:t>
            </a:r>
            <a:r>
              <a:rPr kumimoji="1" lang="en-US" altLang="zh-CN" sz="2000" dirty="0"/>
              <a:t>zip</a:t>
            </a:r>
            <a:r>
              <a:rPr kumimoji="1" lang="zh-CN" altLang="en-US" sz="2000" dirty="0"/>
              <a:t>格式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上传到百度网盘或文叔叔，生成文件链接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 </a:t>
            </a:r>
            <a:r>
              <a:rPr kumimoji="1" lang="en-US" altLang="zh-CN" sz="2000" dirty="0" err="1"/>
              <a:t>tronclass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上提交作业链接</a:t>
            </a:r>
            <a:endParaRPr kumimoji="1"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——Challenging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A24137F-2597-4980-90CF-FBD1A54F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375D35-A44D-48BA-97BA-627ED1B3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074"/>
            <a:ext cx="9144000" cy="25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0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——Challenging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8DE08-A0A3-4F24-8433-AD57D894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/>
              <a:t>TF-IDF</a:t>
            </a:r>
            <a:r>
              <a:rPr lang="zh-CN" altLang="en-US" dirty="0"/>
              <a:t>特征构建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8E22A9-A1CE-4B72-A087-79894A87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95" y="2369333"/>
            <a:ext cx="7178009" cy="37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——Challenging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F0779-0A1C-4FE7-8FE3-08E9DA49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使用岭回归进行训练和预测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CE8C97-50B7-4649-8928-23E131D1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38" y="2936539"/>
            <a:ext cx="600952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——Challenging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F0779-0A1C-4FE7-8FE3-08E9DA49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更多需要补充的细节</a:t>
            </a:r>
            <a:endParaRPr lang="en-US" altLang="zh-CN" dirty="0"/>
          </a:p>
          <a:p>
            <a:pPr lvl="1"/>
            <a:r>
              <a:rPr lang="zh-CN" altLang="en-US" sz="2000" dirty="0"/>
              <a:t>上述介绍只使用了</a:t>
            </a:r>
            <a:r>
              <a:rPr lang="en-US" altLang="zh-CN" sz="2000" dirty="0"/>
              <a:t>Title</a:t>
            </a:r>
            <a:r>
              <a:rPr lang="zh-CN" altLang="en-US" sz="2000" dirty="0"/>
              <a:t>，没有使用</a:t>
            </a:r>
            <a:r>
              <a:rPr lang="en-US" altLang="zh-CN" sz="2000" dirty="0"/>
              <a:t>Official Account Name</a:t>
            </a:r>
            <a:r>
              <a:rPr lang="zh-CN" altLang="en-US" sz="2000" dirty="0"/>
              <a:t>和</a:t>
            </a:r>
            <a:r>
              <a:rPr lang="en-US" altLang="zh-CN" sz="2000" dirty="0"/>
              <a:t>Report Content</a:t>
            </a:r>
            <a:r>
              <a:rPr lang="zh-CN" altLang="en-US" sz="2000" dirty="0"/>
              <a:t>，这些一并加入</a:t>
            </a:r>
            <a:r>
              <a:rPr lang="en-US" altLang="zh-CN" sz="2000" dirty="0"/>
              <a:t>TF-IDF</a:t>
            </a:r>
            <a:r>
              <a:rPr lang="zh-CN" altLang="en-US" sz="2000" dirty="0"/>
              <a:t>计算如何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使用文本其他的特征构建方式如何</a:t>
            </a:r>
            <a:endParaRPr lang="en-US" altLang="zh-CN" sz="2000" dirty="0"/>
          </a:p>
          <a:p>
            <a:pPr lvl="1"/>
            <a:r>
              <a:rPr lang="zh-CN" altLang="en-US" sz="2000" dirty="0"/>
              <a:t>没有使用中文分词，如果使用中文分词再进行特征抽取如何</a:t>
            </a:r>
            <a:endParaRPr lang="en-US" altLang="zh-CN" sz="2000" dirty="0"/>
          </a:p>
          <a:p>
            <a:pPr lvl="1"/>
            <a:r>
              <a:rPr lang="en-US" altLang="zh-CN" sz="2000" dirty="0"/>
              <a:t>Report Content </a:t>
            </a:r>
            <a:r>
              <a:rPr lang="zh-CN" altLang="en-US" sz="2000" dirty="0"/>
              <a:t>不少主观性很强的词语，加入情感分析的结果作为一个特征如何</a:t>
            </a:r>
            <a:endParaRPr lang="en-US" altLang="zh-CN" sz="2000" dirty="0"/>
          </a:p>
          <a:p>
            <a:r>
              <a:rPr lang="zh-CN" altLang="en-US" dirty="0"/>
              <a:t>其他在方法论上的问题</a:t>
            </a:r>
            <a:endParaRPr lang="en-US" altLang="zh-CN" dirty="0"/>
          </a:p>
          <a:p>
            <a:pPr lvl="1"/>
            <a:r>
              <a:rPr lang="zh-CN" altLang="en-US" sz="2000" dirty="0"/>
              <a:t>本次介绍没有详细地阐述数据分析和特征构建之间的关系，如何分析数据更好地进行特征构建</a:t>
            </a:r>
            <a:endParaRPr lang="en-US" altLang="zh-CN" sz="2000" dirty="0"/>
          </a:p>
          <a:p>
            <a:pPr lvl="1"/>
            <a:r>
              <a:rPr lang="en-US" altLang="zh-CN" sz="2000" dirty="0"/>
              <a:t>DL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257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评测指标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二分类任务指标</a:t>
            </a:r>
            <a:endParaRPr kumimoji="1" lang="en-US" altLang="zh-CN" dirty="0"/>
          </a:p>
          <a:p>
            <a:pPr lvl="1"/>
            <a:r>
              <a:rPr kumimoji="1" lang="en-US" altLang="zh-CN" sz="2000" dirty="0" err="1"/>
              <a:t>Accruacy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Precision</a:t>
            </a:r>
          </a:p>
          <a:p>
            <a:pPr lvl="1"/>
            <a:r>
              <a:rPr kumimoji="1" lang="en-US" altLang="zh-CN" sz="2000" dirty="0"/>
              <a:t>Recall</a:t>
            </a:r>
          </a:p>
          <a:p>
            <a:pPr lvl="1"/>
            <a:r>
              <a:rPr kumimoji="1" lang="en-US" altLang="zh-CN" sz="2000" dirty="0"/>
              <a:t>F-beta score</a:t>
            </a:r>
          </a:p>
          <a:p>
            <a:pPr lvl="1"/>
            <a:r>
              <a:rPr kumimoji="1" lang="en-US" altLang="zh-CN" sz="2000" dirty="0"/>
              <a:t>ROC &amp; AUC</a:t>
            </a:r>
          </a:p>
          <a:p>
            <a:r>
              <a:rPr kumimoji="1" lang="zh-CN" altLang="en-US" dirty="0"/>
              <a:t>回归任务指标</a:t>
            </a:r>
            <a:endParaRPr kumimoji="1" lang="en-US" altLang="zh-CN" dirty="0"/>
          </a:p>
          <a:p>
            <a:pPr lvl="1"/>
            <a:r>
              <a:rPr kumimoji="1" lang="en-US" altLang="zh-CN" sz="2000" dirty="0"/>
              <a:t>MSE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17E1CD-0C1B-457C-BA1E-75258DB8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954429"/>
            <a:ext cx="5333333" cy="22285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评测指标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混淆矩阵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准确率、精确度、召回率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4E6467-4672-455F-B1B5-E5654D00C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13494"/>
            <a:ext cx="2828571" cy="5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AF0463-2E90-41B8-BCD8-5E33D7A07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346827"/>
            <a:ext cx="2571429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评测指标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曲线与</a:t>
            </a:r>
            <a:endParaRPr kumimoji="1" lang="en-US" altLang="zh-CN" dirty="0"/>
          </a:p>
          <a:p>
            <a:pPr lvl="1"/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</a:p>
          <a:p>
            <a:pPr lvl="1"/>
            <a:r>
              <a:rPr kumimoji="1" lang="zh-CN" altLang="en-US" sz="2000" dirty="0"/>
              <a:t>修改二分类的阈值，得到若干个</a:t>
            </a:r>
            <a:r>
              <a:rPr kumimoji="1" lang="en-US" altLang="zh-CN" sz="2000" dirty="0"/>
              <a:t>(FPR,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TPR)</a:t>
            </a:r>
            <a:r>
              <a:rPr kumimoji="1" lang="zh-CN" altLang="en-US" sz="2000" dirty="0"/>
              <a:t>散点。散点组成的曲线为</a:t>
            </a:r>
            <a:r>
              <a:rPr kumimoji="1" lang="en-US" altLang="zh-CN" sz="2000" dirty="0"/>
              <a:t>ROC</a:t>
            </a:r>
            <a:r>
              <a:rPr kumimoji="1" lang="zh-CN" altLang="en-US" sz="2000" dirty="0"/>
              <a:t>曲线。</a:t>
            </a:r>
            <a:endParaRPr kumimoji="1" lang="en-US" altLang="zh-CN" sz="2000" dirty="0"/>
          </a:p>
          <a:p>
            <a:r>
              <a:rPr kumimoji="1" lang="en-US" altLang="zh-CN" dirty="0"/>
              <a:t>AUC</a:t>
            </a:r>
          </a:p>
          <a:p>
            <a:pPr lvl="1"/>
            <a:r>
              <a:rPr kumimoji="1" lang="en-US" altLang="zh-CN" sz="2000" dirty="0"/>
              <a:t>AUC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ROC</a:t>
            </a:r>
            <a:r>
              <a:rPr kumimoji="1" lang="zh-CN" altLang="en-US" sz="2000" dirty="0"/>
              <a:t>曲线下的面积</a:t>
            </a:r>
            <a:endParaRPr kumimoji="1"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D55632-9E08-4F26-97C3-180D1605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93" y="2321593"/>
            <a:ext cx="1914286" cy="2380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44A683-1CDC-45C0-A8FC-6BF0B0915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93" y="2652071"/>
            <a:ext cx="1980952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5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以 </a:t>
            </a:r>
            <a:r>
              <a:rPr kumimoji="1" lang="en-US" altLang="zh-CN" dirty="0"/>
              <a:t>Titanic </a:t>
            </a:r>
            <a:r>
              <a:rPr kumimoji="1" lang="zh-CN" altLang="en-US" dirty="0"/>
              <a:t>项目为例</a:t>
            </a:r>
            <a:endParaRPr kumimoji="1" lang="en-US" altLang="zh-CN" dirty="0"/>
          </a:p>
          <a:p>
            <a:pPr lvl="1"/>
            <a:r>
              <a:rPr kumimoji="1" lang="zh-CN" altLang="en-US" sz="2000" dirty="0"/>
              <a:t>数据加载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数据预处理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模型训练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模型预测以及指标评测</a:t>
            </a:r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r>
              <a:rPr kumimoji="1" lang="zh-CN" altLang="en-US" dirty="0"/>
              <a:t>数据预处理</a:t>
            </a:r>
          </a:p>
          <a:p>
            <a:pPr lvl="1"/>
            <a:r>
              <a:rPr kumimoji="1" lang="zh-CN" altLang="en-US" sz="2000" dirty="0"/>
              <a:t>数据清洗、数据分析、特征构建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一个好的特征构建能够极大提高模型性能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7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加载数据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8D19FE-31B3-41FF-BACE-8AD3A37E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4" y="2820341"/>
            <a:ext cx="55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数据加载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8D19FE-31B3-41FF-BACE-8AD3A37E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4" y="2820341"/>
            <a:ext cx="55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A377-9F5E-F94A-A76B-A3B0894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  <a:r>
              <a:rPr kumimoji="1" lang="en-US" altLang="zh-CN" dirty="0"/>
              <a:t>——Intermediate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62F4-1652-5D4B-9292-810A7EA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数据加载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9E40-C843-3F44-B203-EFCE964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4FC95-E5AE-EF41-BB13-B46146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ACDEA3-C182-40E9-B3C9-BCDDF93E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9" y="2648424"/>
            <a:ext cx="8704762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6186</TotalTime>
  <Words>651</Words>
  <Application>Microsoft Office PowerPoint</Application>
  <PresentationFormat>全屏显示(4:3)</PresentationFormat>
  <Paragraphs>177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Office 主题​​</vt:lpstr>
      <vt:lpstr>Python语言程序设计 课程大作业说明</vt:lpstr>
      <vt:lpstr>结课项目概况说明</vt:lpstr>
      <vt:lpstr>评测指标</vt:lpstr>
      <vt:lpstr>评测指标</vt:lpstr>
      <vt:lpstr>评测指标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项目说明——Intermediate</vt:lpstr>
      <vt:lpstr>项目说明——Challenging</vt:lpstr>
      <vt:lpstr>项目说明——Challenging</vt:lpstr>
      <vt:lpstr>项目说明——Challenging</vt:lpstr>
      <vt:lpstr>项目说明——Challenging</vt:lpstr>
      <vt:lpstr>项目说明——Challenging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个人简介</dc:title>
  <dc:creator>Hzoprime</dc:creator>
  <cp:lastModifiedBy>何 博</cp:lastModifiedBy>
  <cp:revision>380</cp:revision>
  <dcterms:created xsi:type="dcterms:W3CDTF">2020-05-09T15:19:34Z</dcterms:created>
  <dcterms:modified xsi:type="dcterms:W3CDTF">2021-11-17T07:57:03Z</dcterms:modified>
</cp:coreProperties>
</file>