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sldIdLst>
    <p:sldId id="258" r:id="rId3"/>
    <p:sldId id="260" r:id="rId4"/>
    <p:sldId id="261" r:id="rId5"/>
    <p:sldId id="357" r:id="rId6"/>
    <p:sldId id="262" r:id="rId7"/>
    <p:sldId id="268" r:id="rId8"/>
    <p:sldId id="358" r:id="rId9"/>
    <p:sldId id="359" r:id="rId10"/>
    <p:sldId id="280" r:id="rId11"/>
    <p:sldId id="281" r:id="rId12"/>
    <p:sldId id="263" r:id="rId13"/>
    <p:sldId id="282" r:id="rId14"/>
    <p:sldId id="360" r:id="rId15"/>
    <p:sldId id="361" r:id="rId16"/>
    <p:sldId id="368" r:id="rId17"/>
    <p:sldId id="284" r:id="rId18"/>
    <p:sldId id="362" r:id="rId19"/>
    <p:sldId id="363" r:id="rId20"/>
    <p:sldId id="364" r:id="rId21"/>
    <p:sldId id="286" r:id="rId22"/>
    <p:sldId id="283" r:id="rId23"/>
    <p:sldId id="285" r:id="rId24"/>
    <p:sldId id="287" r:id="rId25"/>
    <p:sldId id="365" r:id="rId26"/>
    <p:sldId id="366" r:id="rId27"/>
    <p:sldId id="367" r:id="rId28"/>
    <p:sldId id="288" r:id="rId29"/>
    <p:sldId id="289" r:id="rId30"/>
    <p:sldId id="264" r:id="rId31"/>
    <p:sldId id="309" r:id="rId32"/>
    <p:sldId id="290" r:id="rId33"/>
    <p:sldId id="291" r:id="rId34"/>
    <p:sldId id="369" r:id="rId35"/>
    <p:sldId id="26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3840">
          <p15:clr>
            <a:srgbClr val="A4A3A4"/>
          </p15:clr>
        </p15:guide>
        <p15:guide id="3" pos="6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88"/>
        <p:guide pos="3840"/>
        <p:guide pos="6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稻壳儿原创设计师【幻雨工作室】_1"/>
          <p:cNvSpPr/>
          <p:nvPr userDrawn="1"/>
        </p:nvSpPr>
        <p:spPr>
          <a:xfrm>
            <a:off x="-7685" y="2643361"/>
            <a:ext cx="8980235" cy="422305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稻壳儿原创设计师【幻雨工作室】_2"/>
          <p:cNvSpPr/>
          <p:nvPr userDrawn="1"/>
        </p:nvSpPr>
        <p:spPr>
          <a:xfrm rot="16200000">
            <a:off x="5870033" y="528346"/>
            <a:ext cx="3515311" cy="9143996"/>
          </a:xfrm>
          <a:prstGeom prst="triangle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原创设计师【幻雨工作室】_3"/>
          <p:cNvSpPr/>
          <p:nvPr userDrawn="1"/>
        </p:nvSpPr>
        <p:spPr>
          <a:xfrm>
            <a:off x="571047" y="452542"/>
            <a:ext cx="11049907" cy="5793469"/>
          </a:xfrm>
          <a:prstGeom prst="roundRect">
            <a:avLst>
              <a:gd name="adj" fmla="val 1042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稻壳儿原创设计师【幻雨工作室】_1"/>
          <p:cNvSpPr/>
          <p:nvPr userDrawn="1"/>
        </p:nvSpPr>
        <p:spPr>
          <a:xfrm>
            <a:off x="-7685" y="2643361"/>
            <a:ext cx="8980235" cy="422305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稻壳儿原创设计师【幻雨工作室】_2"/>
          <p:cNvSpPr/>
          <p:nvPr userDrawn="1"/>
        </p:nvSpPr>
        <p:spPr>
          <a:xfrm rot="16200000">
            <a:off x="5870033" y="528346"/>
            <a:ext cx="3515311" cy="9143996"/>
          </a:xfrm>
          <a:prstGeom prst="triangle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稻壳儿原创设计师【幻雨工作室】_3"/>
          <p:cNvSpPr/>
          <p:nvPr userDrawn="1"/>
        </p:nvSpPr>
        <p:spPr>
          <a:xfrm>
            <a:off x="243730" y="231158"/>
            <a:ext cx="11704541" cy="6395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47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稻壳儿原创设计师【幻雨工作室】_1"/>
          <p:cNvSpPr/>
          <p:nvPr userDrawn="1"/>
        </p:nvSpPr>
        <p:spPr>
          <a:xfrm>
            <a:off x="-7685" y="2643361"/>
            <a:ext cx="8980235" cy="422305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稻壳儿原创设计师【幻雨工作室】_2"/>
          <p:cNvSpPr/>
          <p:nvPr userDrawn="1"/>
        </p:nvSpPr>
        <p:spPr>
          <a:xfrm rot="16200000">
            <a:off x="5870033" y="528346"/>
            <a:ext cx="3515311" cy="9143996"/>
          </a:xfrm>
          <a:prstGeom prst="triangle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原创设计师【幻雨工作室】_3"/>
          <p:cNvSpPr/>
          <p:nvPr userDrawn="1"/>
        </p:nvSpPr>
        <p:spPr>
          <a:xfrm>
            <a:off x="571047" y="452542"/>
            <a:ext cx="11049907" cy="5793469"/>
          </a:xfrm>
          <a:prstGeom prst="roundRect">
            <a:avLst>
              <a:gd name="adj" fmla="val 1042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稻壳儿原创设计师【幻雨工作室】_1"/>
          <p:cNvSpPr/>
          <p:nvPr userDrawn="1"/>
        </p:nvSpPr>
        <p:spPr>
          <a:xfrm>
            <a:off x="-7685" y="2643361"/>
            <a:ext cx="8980235" cy="422305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稻壳儿原创设计师【幻雨工作室】_2"/>
          <p:cNvSpPr/>
          <p:nvPr userDrawn="1"/>
        </p:nvSpPr>
        <p:spPr>
          <a:xfrm rot="16200000">
            <a:off x="5870033" y="528346"/>
            <a:ext cx="3515311" cy="9143996"/>
          </a:xfrm>
          <a:prstGeom prst="triangle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稻壳儿原创设计师【幻雨工作室】_3"/>
          <p:cNvSpPr/>
          <p:nvPr userDrawn="1"/>
        </p:nvSpPr>
        <p:spPr>
          <a:xfrm>
            <a:off x="243730" y="231158"/>
            <a:ext cx="11704541" cy="6395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C3B3-0A11-4369-9A0C-64D95D3C1F3C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451C-4E6D-4F1B-9FF2-A014A181A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C3B3-0A11-4369-9A0C-64D95D3C1F3C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451C-4E6D-4F1B-9FF2-A014A181A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原创设计师【幻雨工作室】_1"/>
          <p:cNvSpPr txBox="1"/>
          <p:nvPr/>
        </p:nvSpPr>
        <p:spPr>
          <a:xfrm>
            <a:off x="1303655" y="3242945"/>
            <a:ext cx="85693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/>
              <a:t>Untitled</a:t>
            </a:r>
            <a:r>
              <a:rPr lang="zh-CN" altLang="en-US" dirty="0"/>
              <a:t> </a:t>
            </a:r>
          </a:p>
        </p:txBody>
      </p:sp>
      <p:sp>
        <p:nvSpPr>
          <p:cNvPr id="18" name="稻壳儿原创设计师【幻雨工作室】_2"/>
          <p:cNvSpPr/>
          <p:nvPr/>
        </p:nvSpPr>
        <p:spPr>
          <a:xfrm>
            <a:off x="1303583" y="4391588"/>
            <a:ext cx="76689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互联网数据库开发课程项目展示</a:t>
            </a:r>
          </a:p>
        </p:txBody>
      </p:sp>
      <p:sp>
        <p:nvSpPr>
          <p:cNvPr id="19" name="稻壳儿原创设计师【幻雨工作室】_3"/>
          <p:cNvSpPr txBox="1"/>
          <p:nvPr/>
        </p:nvSpPr>
        <p:spPr>
          <a:xfrm>
            <a:off x="1540295" y="5055712"/>
            <a:ext cx="5690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组长：穆禹宸 组员：陈静怡 果丁 林巧莹</a:t>
            </a:r>
          </a:p>
        </p:txBody>
      </p:sp>
      <p:cxnSp>
        <p:nvCxnSpPr>
          <p:cNvPr id="20" name="稻壳儿原创设计师【幻雨工作室】_4"/>
          <p:cNvCxnSpPr/>
          <p:nvPr/>
        </p:nvCxnSpPr>
        <p:spPr>
          <a:xfrm>
            <a:off x="1415922" y="2552274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稻壳儿原创设计师【幻雨工作室】_5"/>
          <p:cNvCxnSpPr/>
          <p:nvPr/>
        </p:nvCxnSpPr>
        <p:spPr>
          <a:xfrm>
            <a:off x="1415922" y="2841685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94851" y="1100477"/>
            <a:ext cx="1718777" cy="4636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通过合理的外键约束设计，并且有针对性的根据属性的特点设计类型。在保证数据库表的数量的同时，保证了更新和删除的正确性。</a:t>
            </a:r>
            <a:endParaRPr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>
            <a:off x="985520" y="1009015"/>
            <a:ext cx="5168900" cy="1905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-179070" y="74930"/>
            <a:ext cx="7486015" cy="799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合理的</a:t>
            </a:r>
            <a:r>
              <a:rPr altLang="zh-CN" sz="2800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数据库</a:t>
            </a: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设计</a:t>
            </a:r>
            <a:endParaRPr lang="zh-CN" altLang="zh-CN" sz="2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3803C8-B4DF-7C7A-F704-15B95021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4" y="1162892"/>
            <a:ext cx="6849215" cy="51857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稻壳儿原创设计师【幻雨工作室】_1"/>
          <p:cNvSpPr txBox="1"/>
          <p:nvPr/>
        </p:nvSpPr>
        <p:spPr>
          <a:xfrm flipH="1">
            <a:off x="1127760" y="4004310"/>
            <a:ext cx="6200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685800">
              <a:defRPr sz="5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功能展示：前端</a:t>
            </a:r>
          </a:p>
        </p:txBody>
      </p:sp>
      <p:sp>
        <p:nvSpPr>
          <p:cNvPr id="36" name="稻壳儿原创设计师【幻雨工作室】_2"/>
          <p:cNvSpPr/>
          <p:nvPr/>
        </p:nvSpPr>
        <p:spPr>
          <a:xfrm flipH="1">
            <a:off x="1128260" y="4978602"/>
            <a:ext cx="29470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Frontend functions</a:t>
            </a:r>
          </a:p>
        </p:txBody>
      </p:sp>
      <p:cxnSp>
        <p:nvCxnSpPr>
          <p:cNvPr id="37" name="稻壳儿原创设计师【幻雨工作室】_3"/>
          <p:cNvCxnSpPr/>
          <p:nvPr/>
        </p:nvCxnSpPr>
        <p:spPr>
          <a:xfrm flipH="1">
            <a:off x="1241661" y="3410727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稻壳儿原创设计师【幻雨工作室】_4"/>
          <p:cNvCxnSpPr/>
          <p:nvPr/>
        </p:nvCxnSpPr>
        <p:spPr>
          <a:xfrm flipH="1">
            <a:off x="1241661" y="363663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稻壳儿原创设计师【幻雨工作室】_5"/>
          <p:cNvSpPr txBox="1"/>
          <p:nvPr/>
        </p:nvSpPr>
        <p:spPr>
          <a:xfrm>
            <a:off x="8281771" y="1045663"/>
            <a:ext cx="264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>
                <a:sym typeface="思源黑体 CN Normal" panose="020B0400000000000000" pitchFamily="34" charset="-122"/>
              </a:rPr>
              <a:t>PART</a:t>
            </a:r>
          </a:p>
          <a:p>
            <a:r>
              <a:rPr lang="en-US" altLang="zh-CN">
                <a:sym typeface="思源黑体 CN Normal" panose="020B0400000000000000" pitchFamily="34" charset="-122"/>
              </a:rPr>
              <a:t>THREE</a:t>
            </a:r>
            <a:endParaRPr lang="zh-CN" altLang="en-US" dirty="0">
              <a:sym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稻壳儿原创设计师【幻雨工作室】_1"/>
          <p:cNvCxnSpPr/>
          <p:nvPr/>
        </p:nvCxnSpPr>
        <p:spPr>
          <a:xfrm flipH="1">
            <a:off x="10121053" y="80204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稻壳儿原创设计师【幻雨工作室】_2"/>
          <p:cNvCxnSpPr/>
          <p:nvPr/>
        </p:nvCxnSpPr>
        <p:spPr>
          <a:xfrm flipH="1">
            <a:off x="10121053" y="1027959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692687" y="352050"/>
            <a:ext cx="6807435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展示新闻时间轴和各个模块的入口，朴素、美观、大气</a:t>
            </a: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>
            <a:off x="828040" y="1148715"/>
            <a:ext cx="907415" cy="10795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706120" y="382905"/>
            <a:ext cx="2243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主页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28A76C-B1B6-7A80-59AC-E9E6E031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47" y="1371937"/>
            <a:ext cx="9989976" cy="48225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稻壳儿原创设计师【幻雨工作室】_1"/>
          <p:cNvCxnSpPr/>
          <p:nvPr/>
        </p:nvCxnSpPr>
        <p:spPr>
          <a:xfrm flipH="1">
            <a:off x="10121053" y="80204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稻壳儿原创设计师【幻雨工作室】_2"/>
          <p:cNvCxnSpPr/>
          <p:nvPr/>
        </p:nvCxnSpPr>
        <p:spPr>
          <a:xfrm flipH="1">
            <a:off x="10121053" y="1027959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692687" y="352050"/>
            <a:ext cx="6807435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展示新闻时间轴和各个模块的入口，朴素、美观、大气</a:t>
            </a: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>
            <a:off x="828040" y="1148715"/>
            <a:ext cx="907415" cy="10795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706120" y="382905"/>
            <a:ext cx="2243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主页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DBAC65-585C-DE4D-8A8C-F0CFAC0F2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06" y="1308779"/>
            <a:ext cx="10456545" cy="50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8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稻壳儿原创设计师【幻雨工作室】_1"/>
          <p:cNvCxnSpPr/>
          <p:nvPr/>
        </p:nvCxnSpPr>
        <p:spPr>
          <a:xfrm flipH="1">
            <a:off x="10121053" y="80204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稻壳儿原创设计师【幻雨工作室】_2"/>
          <p:cNvCxnSpPr/>
          <p:nvPr/>
        </p:nvCxnSpPr>
        <p:spPr>
          <a:xfrm flipH="1">
            <a:off x="10121053" y="1027959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692687" y="352050"/>
            <a:ext cx="6807435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展示新闻时间轴和各个模块的入口，朴素、美观、大气</a:t>
            </a: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>
            <a:off x="828040" y="1148715"/>
            <a:ext cx="907415" cy="10795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706120" y="382905"/>
            <a:ext cx="2243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主页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399E46-73E0-3584-9781-4514BA0B0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47" y="1280160"/>
            <a:ext cx="9906000" cy="48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3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稻壳儿原创设计师【幻雨工作室】_1"/>
          <p:cNvCxnSpPr/>
          <p:nvPr/>
        </p:nvCxnSpPr>
        <p:spPr>
          <a:xfrm flipH="1">
            <a:off x="10121053" y="80204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稻壳儿原创设计师【幻雨工作室】_2"/>
          <p:cNvCxnSpPr/>
          <p:nvPr/>
        </p:nvCxnSpPr>
        <p:spPr>
          <a:xfrm flipH="1">
            <a:off x="10121053" y="1027959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692687" y="352050"/>
            <a:ext cx="6807435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新闻时间轴可点击进入具体事件，查看详细新闻。</a:t>
            </a: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>
            <a:off x="828040" y="1148715"/>
            <a:ext cx="907415" cy="10795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706120" y="382905"/>
            <a:ext cx="2243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主页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E9A653-50B7-6B21-5CCA-9E051831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47" y="1281366"/>
            <a:ext cx="10120604" cy="51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1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稻壳儿原创设计师【幻雨工作室】_1"/>
          <p:cNvCxnSpPr/>
          <p:nvPr/>
        </p:nvCxnSpPr>
        <p:spPr>
          <a:xfrm flipH="1">
            <a:off x="910378" y="120971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264822" y="303790"/>
            <a:ext cx="6807435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根据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颜色深浅反应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相关统计数据的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多少；鼠标悬浮在地图上会显示具体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数值，地图支持放大与保存！</a:t>
            </a:r>
            <a:endParaRPr lang="zh-CN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稻壳儿原创设计师【幻雨工作室】_3"/>
          <p:cNvSpPr txBox="1"/>
          <p:nvPr/>
        </p:nvSpPr>
        <p:spPr>
          <a:xfrm flipH="1">
            <a:off x="621030" y="479425"/>
            <a:ext cx="224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地图模块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9A6926-01CE-90AD-4A73-A8FF5070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04" y="1247318"/>
            <a:ext cx="10363200" cy="52463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稻壳儿原创设计师【幻雨工作室】_1"/>
          <p:cNvCxnSpPr/>
          <p:nvPr/>
        </p:nvCxnSpPr>
        <p:spPr>
          <a:xfrm flipH="1">
            <a:off x="910378" y="120971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264822" y="303790"/>
            <a:ext cx="6807435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根据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颜色深浅反应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相关统计数据的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多少；鼠标悬浮在地图上会显示具体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数值，地图支持放大与保存！</a:t>
            </a:r>
            <a:endParaRPr lang="zh-CN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稻壳儿原创设计师【幻雨工作室】_3"/>
          <p:cNvSpPr txBox="1"/>
          <p:nvPr/>
        </p:nvSpPr>
        <p:spPr>
          <a:xfrm flipH="1">
            <a:off x="621030" y="479425"/>
            <a:ext cx="224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地图模块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CFB4B0-5F7F-1CB4-AD8B-BFACCF610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66" t="8267" b="7186"/>
          <a:stretch/>
        </p:blipFill>
        <p:spPr>
          <a:xfrm>
            <a:off x="1483568" y="1548885"/>
            <a:ext cx="9164216" cy="463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5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稻壳儿原创设计师【幻雨工作室】_1"/>
          <p:cNvCxnSpPr/>
          <p:nvPr/>
        </p:nvCxnSpPr>
        <p:spPr>
          <a:xfrm flipH="1">
            <a:off x="910378" y="120971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264822" y="303790"/>
            <a:ext cx="6807435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根据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颜色深浅反应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相关统计数据的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多少；鼠标悬浮在地图上会显示具体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数值，地图支持放大与保存！</a:t>
            </a:r>
            <a:endParaRPr lang="zh-CN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稻壳儿原创设计师【幻雨工作室】_3"/>
          <p:cNvSpPr txBox="1"/>
          <p:nvPr/>
        </p:nvSpPr>
        <p:spPr>
          <a:xfrm flipH="1">
            <a:off x="621030" y="479425"/>
            <a:ext cx="224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地图模块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9CCE73-B2B8-2696-B291-367C2DE0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61" y="1293681"/>
            <a:ext cx="8512278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85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稻壳儿原创设计师【幻雨工作室】_1"/>
          <p:cNvCxnSpPr/>
          <p:nvPr/>
        </p:nvCxnSpPr>
        <p:spPr>
          <a:xfrm flipH="1">
            <a:off x="910378" y="120971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264822" y="303790"/>
            <a:ext cx="6807435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可以放大！支持动态展示数据！</a:t>
            </a:r>
            <a:endParaRPr lang="zh-CN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稻壳儿原创设计师【幻雨工作室】_3"/>
          <p:cNvSpPr txBox="1"/>
          <p:nvPr/>
        </p:nvSpPr>
        <p:spPr>
          <a:xfrm flipH="1">
            <a:off x="621030" y="479425"/>
            <a:ext cx="224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地图模块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F3C38-7588-7335-9981-DF4805A5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00" y="1331280"/>
            <a:ext cx="7881465" cy="50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7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稻壳儿原创设计师【幻雨工作室】_1"/>
          <p:cNvSpPr/>
          <p:nvPr/>
        </p:nvSpPr>
        <p:spPr>
          <a:xfrm>
            <a:off x="1333845" y="1005985"/>
            <a:ext cx="41188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zh-CN" altLang="en-US" sz="6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原创设计师【幻雨工作室】_2"/>
          <p:cNvSpPr txBox="1">
            <a:spLocks noChangeArrowheads="1"/>
          </p:cNvSpPr>
          <p:nvPr/>
        </p:nvSpPr>
        <p:spPr bwMode="auto">
          <a:xfrm>
            <a:off x="2421763" y="4703013"/>
            <a:ext cx="2624576" cy="52197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28" name="稻壳儿原创设计师【幻雨工作室】_3"/>
          <p:cNvSpPr/>
          <p:nvPr/>
        </p:nvSpPr>
        <p:spPr>
          <a:xfrm>
            <a:off x="2421763" y="5196943"/>
            <a:ext cx="1123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Hightlights</a:t>
            </a:r>
          </a:p>
        </p:txBody>
      </p:sp>
      <p:sp>
        <p:nvSpPr>
          <p:cNvPr id="16" name="稻壳儿原创设计师【幻雨工作室】_4"/>
          <p:cNvSpPr txBox="1">
            <a:spLocks noChangeArrowheads="1"/>
          </p:cNvSpPr>
          <p:nvPr/>
        </p:nvSpPr>
        <p:spPr bwMode="auto">
          <a:xfrm>
            <a:off x="2421763" y="2860005"/>
            <a:ext cx="2521711" cy="52197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sp>
        <p:nvSpPr>
          <p:cNvPr id="27" name="稻壳儿原创设计师【幻雨工作室】_5"/>
          <p:cNvSpPr/>
          <p:nvPr/>
        </p:nvSpPr>
        <p:spPr>
          <a:xfrm>
            <a:off x="2421763" y="3339588"/>
            <a:ext cx="19170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work overview</a:t>
            </a:r>
          </a:p>
        </p:txBody>
      </p:sp>
      <p:sp>
        <p:nvSpPr>
          <p:cNvPr id="25" name="稻壳儿原创设计师【幻雨工作室】_6"/>
          <p:cNvSpPr txBox="1">
            <a:spLocks noChangeArrowheads="1"/>
          </p:cNvSpPr>
          <p:nvPr/>
        </p:nvSpPr>
        <p:spPr bwMode="auto">
          <a:xfrm>
            <a:off x="7407275" y="2862580"/>
            <a:ext cx="3237865" cy="52197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功能展示：前端</a:t>
            </a:r>
          </a:p>
        </p:txBody>
      </p:sp>
      <p:sp>
        <p:nvSpPr>
          <p:cNvPr id="29" name="稻壳儿原创设计师【幻雨工作室】_7"/>
          <p:cNvSpPr/>
          <p:nvPr/>
        </p:nvSpPr>
        <p:spPr>
          <a:xfrm>
            <a:off x="7407585" y="3336917"/>
            <a:ext cx="18491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Frontend  functions</a:t>
            </a:r>
          </a:p>
        </p:txBody>
      </p:sp>
      <p:sp>
        <p:nvSpPr>
          <p:cNvPr id="26" name="稻壳儿原创设计师【幻雨工作室】_8"/>
          <p:cNvSpPr txBox="1">
            <a:spLocks noChangeArrowheads="1"/>
          </p:cNvSpPr>
          <p:nvPr/>
        </p:nvSpPr>
        <p:spPr bwMode="auto">
          <a:xfrm>
            <a:off x="7407275" y="4714240"/>
            <a:ext cx="2802890" cy="52197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功能展示：后端</a:t>
            </a:r>
          </a:p>
        </p:txBody>
      </p:sp>
      <p:sp>
        <p:nvSpPr>
          <p:cNvPr id="30" name="稻壳儿原创设计师【幻雨工作室】_9"/>
          <p:cNvSpPr/>
          <p:nvPr/>
        </p:nvSpPr>
        <p:spPr>
          <a:xfrm>
            <a:off x="7407585" y="5185829"/>
            <a:ext cx="17976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Backend  functions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稻壳儿原创设计师【幻雨工作室】_10"/>
          <p:cNvSpPr>
            <a:spLocks noChangeArrowheads="1"/>
          </p:cNvSpPr>
          <p:nvPr/>
        </p:nvSpPr>
        <p:spPr bwMode="auto">
          <a:xfrm>
            <a:off x="1482510" y="2854350"/>
            <a:ext cx="801234" cy="79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稻壳儿原创设计师【幻雨工作室】_11"/>
          <p:cNvSpPr txBox="1">
            <a:spLocks noChangeArrowheads="1"/>
          </p:cNvSpPr>
          <p:nvPr/>
        </p:nvSpPr>
        <p:spPr bwMode="auto">
          <a:xfrm>
            <a:off x="1580800" y="2970644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31" name="稻壳儿原创设计师【幻雨工作室】_12"/>
          <p:cNvSpPr>
            <a:spLocks noChangeArrowheads="1"/>
          </p:cNvSpPr>
          <p:nvPr/>
        </p:nvSpPr>
        <p:spPr bwMode="auto">
          <a:xfrm>
            <a:off x="1591921" y="2941980"/>
            <a:ext cx="582412" cy="58054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稻壳儿原创设计师【幻雨工作室】_13"/>
          <p:cNvSpPr>
            <a:spLocks noChangeArrowheads="1"/>
          </p:cNvSpPr>
          <p:nvPr/>
        </p:nvSpPr>
        <p:spPr bwMode="auto">
          <a:xfrm>
            <a:off x="1482510" y="4704531"/>
            <a:ext cx="801234" cy="79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稻壳儿原创设计师【幻雨工作室】_14"/>
          <p:cNvSpPr txBox="1">
            <a:spLocks noChangeArrowheads="1"/>
          </p:cNvSpPr>
          <p:nvPr/>
        </p:nvSpPr>
        <p:spPr bwMode="auto">
          <a:xfrm>
            <a:off x="1580799" y="4840395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</a:rPr>
              <a:t>02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32" name="稻壳儿原创设计师【幻雨工作室】_15"/>
          <p:cNvSpPr>
            <a:spLocks noChangeArrowheads="1"/>
          </p:cNvSpPr>
          <p:nvPr/>
        </p:nvSpPr>
        <p:spPr bwMode="auto">
          <a:xfrm>
            <a:off x="1591921" y="4813592"/>
            <a:ext cx="582412" cy="580548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稻壳儿原创设计师【幻雨工作室】_16"/>
          <p:cNvSpPr>
            <a:spLocks noChangeArrowheads="1"/>
          </p:cNvSpPr>
          <p:nvPr/>
        </p:nvSpPr>
        <p:spPr bwMode="auto">
          <a:xfrm>
            <a:off x="6437884" y="4704531"/>
            <a:ext cx="801234" cy="79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稻壳儿原创设计师【幻雨工作室】_17"/>
          <p:cNvSpPr txBox="1">
            <a:spLocks noChangeArrowheads="1"/>
          </p:cNvSpPr>
          <p:nvPr/>
        </p:nvSpPr>
        <p:spPr bwMode="auto">
          <a:xfrm>
            <a:off x="6536173" y="4842256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04</a:t>
            </a:r>
            <a:endParaRPr lang="zh-CN" altLang="en-US" sz="2800" dirty="0"/>
          </a:p>
        </p:txBody>
      </p:sp>
      <p:sp>
        <p:nvSpPr>
          <p:cNvPr id="33" name="稻壳儿原创设计师【幻雨工作室】_18"/>
          <p:cNvSpPr>
            <a:spLocks noChangeArrowheads="1"/>
          </p:cNvSpPr>
          <p:nvPr/>
        </p:nvSpPr>
        <p:spPr bwMode="auto">
          <a:xfrm>
            <a:off x="6547295" y="4813592"/>
            <a:ext cx="582412" cy="58054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原创设计师【幻雨工作室】_19"/>
          <p:cNvSpPr>
            <a:spLocks noChangeArrowheads="1"/>
          </p:cNvSpPr>
          <p:nvPr/>
        </p:nvSpPr>
        <p:spPr bwMode="auto">
          <a:xfrm>
            <a:off x="6452658" y="2854350"/>
            <a:ext cx="801234" cy="79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原创设计师【幻雨工作室】_20"/>
          <p:cNvSpPr txBox="1">
            <a:spLocks noChangeArrowheads="1"/>
          </p:cNvSpPr>
          <p:nvPr/>
        </p:nvSpPr>
        <p:spPr bwMode="auto">
          <a:xfrm>
            <a:off x="6536174" y="2970644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稻壳儿原创设计师【幻雨工作室】_21"/>
          <p:cNvSpPr>
            <a:spLocks noChangeArrowheads="1"/>
          </p:cNvSpPr>
          <p:nvPr/>
        </p:nvSpPr>
        <p:spPr bwMode="auto">
          <a:xfrm>
            <a:off x="6547295" y="2943513"/>
            <a:ext cx="582412" cy="580548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185795" y="382905"/>
            <a:ext cx="7322185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点击主页面的“成为会员”</a:t>
            </a: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 flipV="1">
            <a:off x="841375" y="1127125"/>
            <a:ext cx="1657985" cy="10795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706120" y="382905"/>
            <a:ext cx="2243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用户注册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FE65EB-FA6A-CEBA-EBB2-A4D79DF1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5" y="1379478"/>
            <a:ext cx="5585585" cy="43513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651675-2C3A-6489-001E-40E3C27A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64768"/>
            <a:ext cx="5741095" cy="528111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692687" y="352050"/>
            <a:ext cx="680743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点击主页面右上角的登录即可进行登录，如果登录失败就会停留在登录页面。</a:t>
            </a: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 flipV="1">
            <a:off x="841375" y="1127125"/>
            <a:ext cx="1657985" cy="10795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706120" y="382905"/>
            <a:ext cx="2243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用户登录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71A2A3-8C2F-B831-E00A-896807CB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64" y="1397635"/>
            <a:ext cx="5875529" cy="485436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959224" y="382905"/>
            <a:ext cx="7844155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经济、军事、外交三个大模块，内含共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17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个小模块的相关数据图表可视化展示！</a:t>
            </a: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>
            <a:off x="841375" y="1127125"/>
            <a:ext cx="2466975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706120" y="382905"/>
            <a:ext cx="303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数据图表展示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C7DDED-BCD3-8DB4-735C-86CA9DF6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27" y="1326433"/>
            <a:ext cx="2651990" cy="23078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43F957-519D-02E4-84DC-AE2FBCAA6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98" y="3279811"/>
            <a:ext cx="2651990" cy="28348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9F5082-36CE-6B82-A044-FDD0071E3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767" y="1238986"/>
            <a:ext cx="4459067" cy="16994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CC00BB-B72D-2859-D18D-C2295D039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025" y="3429000"/>
            <a:ext cx="4317659" cy="25365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872230" y="457835"/>
            <a:ext cx="7942580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可视化展示不同数据的对比，折线图展示价格走向！</a:t>
            </a: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>
            <a:off x="841375" y="1127125"/>
            <a:ext cx="2466975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706120" y="382905"/>
            <a:ext cx="303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数据展示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8840A0-2D17-FF77-1056-8C35CC91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" t="8512" b="11564"/>
          <a:stretch/>
        </p:blipFill>
        <p:spPr>
          <a:xfrm>
            <a:off x="877273" y="1623530"/>
            <a:ext cx="10291470" cy="48282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872230" y="457835"/>
            <a:ext cx="7942580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可视化展示不同数据的对比，鼠标停留可展示具体信息！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还可以高亮展示单独某一数据！</a:t>
            </a: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>
            <a:off x="841375" y="1127125"/>
            <a:ext cx="2466975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706120" y="382905"/>
            <a:ext cx="303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数据展示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A0125D-31CD-5C74-46FF-0A1DD4A3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00" y="1802824"/>
            <a:ext cx="3665538" cy="37188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C59DF2-E5C0-7187-115F-39BF451A65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24" r="3094"/>
          <a:stretch/>
        </p:blipFill>
        <p:spPr>
          <a:xfrm>
            <a:off x="5430416" y="1878513"/>
            <a:ext cx="5959633" cy="33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8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872230" y="457835"/>
            <a:ext cx="7942580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条形图展示不同数据之间的对比！</a:t>
            </a: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>
            <a:off x="841375" y="1127125"/>
            <a:ext cx="2466975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706120" y="382905"/>
            <a:ext cx="303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数据展示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605685-2E6A-CAA4-042A-02F1224D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5" y="1311282"/>
            <a:ext cx="10997682" cy="47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0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872230" y="457835"/>
            <a:ext cx="7942580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多种展示方式！</a:t>
            </a: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>
            <a:off x="841375" y="1127125"/>
            <a:ext cx="2466975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706120" y="382905"/>
            <a:ext cx="303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数据展示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EE8B72-034F-A56C-8030-A2E3CDA3D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4" y="1602900"/>
            <a:ext cx="10849772" cy="36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269615" y="382905"/>
            <a:ext cx="8371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网友评论界面，仍然以时间轴的方式，展示出网友们对本网站的支持和宝贵的意见或建议！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同时，展示评论用户的用户名和发表评论的时间。</a:t>
            </a: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 flipV="1">
            <a:off x="841375" y="1127125"/>
            <a:ext cx="1656715" cy="10795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706120" y="382905"/>
            <a:ext cx="3037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意见与反馈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9B0EEC-0B4C-A261-C490-55DD0E1A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13" y="1536552"/>
            <a:ext cx="10269894" cy="462981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002915" y="502920"/>
            <a:ext cx="77285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可以在此提交对网站的意见或者建议。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注意，此处可以自动获取当前用户的用户名和提交评论的具体时间。</a:t>
            </a:r>
            <a:endParaRPr 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>
            <a:off x="910378" y="120971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621030" y="479425"/>
            <a:ext cx="224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留言功能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01A631-69F1-E2E3-9FA5-A427A86C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78" y="2324855"/>
            <a:ext cx="10417443" cy="413039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稻壳儿原创设计师【幻雨工作室】_1"/>
          <p:cNvSpPr txBox="1"/>
          <p:nvPr/>
        </p:nvSpPr>
        <p:spPr>
          <a:xfrm flipH="1">
            <a:off x="1127760" y="4004310"/>
            <a:ext cx="5375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685800">
              <a:defRPr sz="5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功能展示：后端</a:t>
            </a:r>
          </a:p>
        </p:txBody>
      </p:sp>
      <p:sp>
        <p:nvSpPr>
          <p:cNvPr id="36" name="稻壳儿原创设计师【幻雨工作室】_2"/>
          <p:cNvSpPr/>
          <p:nvPr/>
        </p:nvSpPr>
        <p:spPr>
          <a:xfrm flipH="1">
            <a:off x="1128260" y="4978602"/>
            <a:ext cx="28517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Backend functions</a:t>
            </a:r>
          </a:p>
        </p:txBody>
      </p:sp>
      <p:cxnSp>
        <p:nvCxnSpPr>
          <p:cNvPr id="37" name="稻壳儿原创设计师【幻雨工作室】_3"/>
          <p:cNvCxnSpPr/>
          <p:nvPr/>
        </p:nvCxnSpPr>
        <p:spPr>
          <a:xfrm flipH="1">
            <a:off x="1241661" y="3410727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稻壳儿原创设计师【幻雨工作室】_4"/>
          <p:cNvCxnSpPr/>
          <p:nvPr/>
        </p:nvCxnSpPr>
        <p:spPr>
          <a:xfrm flipH="1">
            <a:off x="1241661" y="363663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稻壳儿原创设计师【幻雨工作室】_5"/>
          <p:cNvSpPr txBox="1"/>
          <p:nvPr/>
        </p:nvSpPr>
        <p:spPr>
          <a:xfrm>
            <a:off x="8281771" y="1045663"/>
            <a:ext cx="264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思源黑体 CN Normal" panose="020B0400000000000000" pitchFamily="34" charset="-122"/>
              </a:rPr>
              <a:t>PART FOUR</a:t>
            </a:r>
            <a:endParaRPr lang="zh-CN" altLang="en-US" dirty="0">
              <a:sym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稻壳儿原创设计师【幻雨工作室】_1"/>
          <p:cNvSpPr txBox="1"/>
          <p:nvPr/>
        </p:nvSpPr>
        <p:spPr>
          <a:xfrm flipH="1">
            <a:off x="1314450" y="3950335"/>
            <a:ext cx="3274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5400" dirty="0">
                <a:sym typeface="+mn-ea"/>
              </a:rPr>
              <a:t>小组分工</a:t>
            </a:r>
            <a:endParaRPr lang="zh-CN" altLang="en-US" sz="5400" dirty="0"/>
          </a:p>
        </p:txBody>
      </p:sp>
      <p:sp>
        <p:nvSpPr>
          <p:cNvPr id="36" name="稻壳儿原创设计师【幻雨工作室】_2"/>
          <p:cNvSpPr/>
          <p:nvPr/>
        </p:nvSpPr>
        <p:spPr>
          <a:xfrm flipH="1">
            <a:off x="1375275" y="4978602"/>
            <a:ext cx="31527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overview</a:t>
            </a:r>
          </a:p>
        </p:txBody>
      </p:sp>
      <p:cxnSp>
        <p:nvCxnSpPr>
          <p:cNvPr id="37" name="稻壳儿原创设计师【幻雨工作室】_3"/>
          <p:cNvCxnSpPr/>
          <p:nvPr/>
        </p:nvCxnSpPr>
        <p:spPr>
          <a:xfrm flipH="1">
            <a:off x="1477246" y="3378342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稻壳儿原创设计师【幻雨工作室】_4"/>
          <p:cNvCxnSpPr/>
          <p:nvPr/>
        </p:nvCxnSpPr>
        <p:spPr>
          <a:xfrm flipH="1">
            <a:off x="1477246" y="3604253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稻壳儿原创设计师【幻雨工作室】_5"/>
          <p:cNvSpPr txBox="1"/>
          <p:nvPr/>
        </p:nvSpPr>
        <p:spPr>
          <a:xfrm>
            <a:off x="8281771" y="1045663"/>
            <a:ext cx="264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rPr>
              <a:t>PART</a:t>
            </a:r>
          </a:p>
          <a:p>
            <a:pPr algn="r"/>
            <a:r>
              <a:rPr lang="en-US" altLang="zh-CN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rPr>
              <a:t>ONE</a:t>
            </a:r>
            <a:endParaRPr lang="zh-CN" alt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207037" y="383165"/>
            <a:ext cx="6807435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可以修改我们的数据库内容，此处只有登录的用户和管理员才有修改数据库的权限。</a:t>
            </a: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 flipV="1">
            <a:off x="841375" y="1127125"/>
            <a:ext cx="1657985" cy="10795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706120" y="382905"/>
            <a:ext cx="2243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数据发布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773353-2979-9416-6896-8E624ECE9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35" b="5587"/>
          <a:stretch/>
        </p:blipFill>
        <p:spPr>
          <a:xfrm>
            <a:off x="1119673" y="1425753"/>
            <a:ext cx="9952653" cy="481333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692687" y="352050"/>
            <a:ext cx="68074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后台展示用户的评论的具体信息，可以实现对不友善的留言进行删除的功能。</a:t>
            </a: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>
            <a:off x="706120" y="1137920"/>
            <a:ext cx="1029335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706120" y="382905"/>
            <a:ext cx="224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用户评论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338ABB-2BBE-42B2-E974-E181009F2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1715726"/>
            <a:ext cx="10997682" cy="382306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128770" y="554355"/>
            <a:ext cx="67748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这里实现只有管理员才可以上传文件，若是没有登录会显示需要管理员登录。</a:t>
            </a: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 flipV="1">
            <a:off x="1021080" y="1137920"/>
            <a:ext cx="2294890" cy="10795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1135989" y="410897"/>
            <a:ext cx="20650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上传文件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CEEACF-FDE6-014B-C95D-940EA01A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9" y="1531712"/>
            <a:ext cx="5349704" cy="504487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128770" y="554355"/>
            <a:ext cx="67748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然后按照步骤上传文件即可。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 flipV="1">
            <a:off x="1021080" y="1137920"/>
            <a:ext cx="2294890" cy="10795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1135989" y="410897"/>
            <a:ext cx="20650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上传文件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523A94-DFA1-44B8-BAD3-FA3C25C4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35" y="1344104"/>
            <a:ext cx="7643522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98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原创设计师【幻雨工作室】_1"/>
          <p:cNvSpPr txBox="1"/>
          <p:nvPr/>
        </p:nvSpPr>
        <p:spPr>
          <a:xfrm>
            <a:off x="1303583" y="3242749"/>
            <a:ext cx="766896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感谢观看</a:t>
            </a:r>
          </a:p>
        </p:txBody>
      </p:sp>
      <p:sp>
        <p:nvSpPr>
          <p:cNvPr id="18" name="稻壳儿原创设计师【幻雨工作室】_2"/>
          <p:cNvSpPr/>
          <p:nvPr/>
        </p:nvSpPr>
        <p:spPr>
          <a:xfrm>
            <a:off x="1303583" y="4391588"/>
            <a:ext cx="76689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</a:p>
        </p:txBody>
      </p:sp>
      <p:sp>
        <p:nvSpPr>
          <p:cNvPr id="19" name="稻壳儿原创设计师【幻雨工作室】_3"/>
          <p:cNvSpPr txBox="1"/>
          <p:nvPr/>
        </p:nvSpPr>
        <p:spPr>
          <a:xfrm>
            <a:off x="1553680" y="4959192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互联网巨头小组</a:t>
            </a:r>
          </a:p>
        </p:txBody>
      </p:sp>
      <p:cxnSp>
        <p:nvCxnSpPr>
          <p:cNvPr id="20" name="稻壳儿原创设计师【幻雨工作室】_4"/>
          <p:cNvCxnSpPr/>
          <p:nvPr/>
        </p:nvCxnSpPr>
        <p:spPr>
          <a:xfrm>
            <a:off x="1415922" y="2552274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稻壳儿原创设计师【幻雨工作室】_5"/>
          <p:cNvCxnSpPr/>
          <p:nvPr/>
        </p:nvCxnSpPr>
        <p:spPr>
          <a:xfrm>
            <a:off x="1415922" y="2841685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稻壳儿原创设计师【幻雨工作室】_6"/>
          <p:cNvSpPr/>
          <p:nvPr/>
        </p:nvSpPr>
        <p:spPr>
          <a:xfrm>
            <a:off x="9430611" y="915218"/>
            <a:ext cx="183581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370844" y="214617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/>
              <a:t>任务分配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680" y="276171"/>
            <a:ext cx="82742" cy="4616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60"/>
          <p:cNvSpPr/>
          <p:nvPr/>
        </p:nvSpPr>
        <p:spPr>
          <a:xfrm>
            <a:off x="2262226" y="2980883"/>
            <a:ext cx="1282149" cy="121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ato" panose="020F0502020204030203"/>
            </a:endParaRPr>
          </a:p>
        </p:txBody>
      </p:sp>
      <p:grpSp>
        <p:nvGrpSpPr>
          <p:cNvPr id="17" name="Group 52"/>
          <p:cNvGrpSpPr/>
          <p:nvPr/>
        </p:nvGrpSpPr>
        <p:grpSpPr>
          <a:xfrm>
            <a:off x="1895931" y="2559766"/>
            <a:ext cx="7396277" cy="1692729"/>
            <a:chOff x="2440437" y="5384275"/>
            <a:chExt cx="15654298" cy="4156899"/>
          </a:xfrm>
        </p:grpSpPr>
        <p:sp>
          <p:nvSpPr>
            <p:cNvPr id="18" name="Shape 340"/>
            <p:cNvSpPr/>
            <p:nvPr/>
          </p:nvSpPr>
          <p:spPr>
            <a:xfrm>
              <a:off x="2440437" y="5384275"/>
              <a:ext cx="4167191" cy="2248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389" extrusionOk="0">
                  <a:moveTo>
                    <a:pt x="1788" y="19700"/>
                  </a:moveTo>
                  <a:cubicBezTo>
                    <a:pt x="1793" y="20758"/>
                    <a:pt x="1270" y="21559"/>
                    <a:pt x="704" y="21358"/>
                  </a:cubicBezTo>
                  <a:cubicBezTo>
                    <a:pt x="277" y="21206"/>
                    <a:pt x="-23" y="20498"/>
                    <a:pt x="2" y="19700"/>
                  </a:cubicBezTo>
                  <a:cubicBezTo>
                    <a:pt x="34" y="8831"/>
                    <a:pt x="4827" y="40"/>
                    <a:pt x="10744" y="0"/>
                  </a:cubicBezTo>
                  <a:cubicBezTo>
                    <a:pt x="16695" y="-41"/>
                    <a:pt x="21542" y="8776"/>
                    <a:pt x="21577" y="19709"/>
                  </a:cubicBezTo>
                  <a:cubicBezTo>
                    <a:pt x="21577" y="20638"/>
                    <a:pt x="21159" y="21384"/>
                    <a:pt x="20654" y="21359"/>
                  </a:cubicBezTo>
                  <a:cubicBezTo>
                    <a:pt x="20168" y="21335"/>
                    <a:pt x="19781" y="20602"/>
                    <a:pt x="19784" y="19709"/>
                  </a:cubicBezTo>
                  <a:cubicBezTo>
                    <a:pt x="19778" y="10662"/>
                    <a:pt x="15809" y="3309"/>
                    <a:pt x="10884" y="3220"/>
                  </a:cubicBezTo>
                  <a:cubicBezTo>
                    <a:pt x="5889" y="3131"/>
                    <a:pt x="1809" y="10524"/>
                    <a:pt x="1788" y="1970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Lato" panose="020F0502020204030203"/>
              </a:endParaRPr>
            </a:p>
          </p:txBody>
        </p:sp>
        <p:sp>
          <p:nvSpPr>
            <p:cNvPr id="19" name="Shape 341"/>
            <p:cNvSpPr/>
            <p:nvPr/>
          </p:nvSpPr>
          <p:spPr>
            <a:xfrm rot="10800000">
              <a:off x="6290295" y="7292421"/>
              <a:ext cx="4167192" cy="2248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389" extrusionOk="0">
                  <a:moveTo>
                    <a:pt x="1788" y="19700"/>
                  </a:moveTo>
                  <a:cubicBezTo>
                    <a:pt x="1793" y="20758"/>
                    <a:pt x="1270" y="21559"/>
                    <a:pt x="704" y="21358"/>
                  </a:cubicBezTo>
                  <a:cubicBezTo>
                    <a:pt x="277" y="21206"/>
                    <a:pt x="-23" y="20498"/>
                    <a:pt x="2" y="19700"/>
                  </a:cubicBezTo>
                  <a:cubicBezTo>
                    <a:pt x="34" y="8831"/>
                    <a:pt x="4827" y="40"/>
                    <a:pt x="10744" y="0"/>
                  </a:cubicBezTo>
                  <a:cubicBezTo>
                    <a:pt x="16695" y="-41"/>
                    <a:pt x="21542" y="8776"/>
                    <a:pt x="21577" y="19709"/>
                  </a:cubicBezTo>
                  <a:cubicBezTo>
                    <a:pt x="21577" y="20638"/>
                    <a:pt x="21159" y="21384"/>
                    <a:pt x="20654" y="21359"/>
                  </a:cubicBezTo>
                  <a:cubicBezTo>
                    <a:pt x="20168" y="21335"/>
                    <a:pt x="19781" y="20602"/>
                    <a:pt x="19784" y="19709"/>
                  </a:cubicBezTo>
                  <a:cubicBezTo>
                    <a:pt x="19778" y="10662"/>
                    <a:pt x="15809" y="3309"/>
                    <a:pt x="10884" y="3220"/>
                  </a:cubicBezTo>
                  <a:cubicBezTo>
                    <a:pt x="5889" y="3131"/>
                    <a:pt x="1809" y="10524"/>
                    <a:pt x="1788" y="197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Lato" panose="020F0502020204030203"/>
              </a:endParaRPr>
            </a:p>
          </p:txBody>
        </p:sp>
        <p:sp>
          <p:nvSpPr>
            <p:cNvPr id="20" name="Shape 342"/>
            <p:cNvSpPr/>
            <p:nvPr/>
          </p:nvSpPr>
          <p:spPr>
            <a:xfrm>
              <a:off x="10108404" y="5384275"/>
              <a:ext cx="4167192" cy="2248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389" extrusionOk="0">
                  <a:moveTo>
                    <a:pt x="1788" y="19700"/>
                  </a:moveTo>
                  <a:cubicBezTo>
                    <a:pt x="1793" y="20758"/>
                    <a:pt x="1270" y="21559"/>
                    <a:pt x="704" y="21358"/>
                  </a:cubicBezTo>
                  <a:cubicBezTo>
                    <a:pt x="277" y="21206"/>
                    <a:pt x="-23" y="20498"/>
                    <a:pt x="2" y="19700"/>
                  </a:cubicBezTo>
                  <a:cubicBezTo>
                    <a:pt x="34" y="8831"/>
                    <a:pt x="4827" y="40"/>
                    <a:pt x="10744" y="0"/>
                  </a:cubicBezTo>
                  <a:cubicBezTo>
                    <a:pt x="16695" y="-41"/>
                    <a:pt x="21542" y="8776"/>
                    <a:pt x="21577" y="19709"/>
                  </a:cubicBezTo>
                  <a:cubicBezTo>
                    <a:pt x="21577" y="20638"/>
                    <a:pt x="21159" y="21384"/>
                    <a:pt x="20654" y="21359"/>
                  </a:cubicBezTo>
                  <a:cubicBezTo>
                    <a:pt x="20168" y="21335"/>
                    <a:pt x="19781" y="20602"/>
                    <a:pt x="19784" y="19709"/>
                  </a:cubicBezTo>
                  <a:cubicBezTo>
                    <a:pt x="19778" y="10662"/>
                    <a:pt x="15809" y="3309"/>
                    <a:pt x="10884" y="3220"/>
                  </a:cubicBezTo>
                  <a:cubicBezTo>
                    <a:pt x="5889" y="3131"/>
                    <a:pt x="1809" y="10524"/>
                    <a:pt x="1788" y="1970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Lato" panose="020F0502020204030203"/>
              </a:endParaRPr>
            </a:p>
          </p:txBody>
        </p:sp>
        <p:sp>
          <p:nvSpPr>
            <p:cNvPr id="21" name="Shape 343"/>
            <p:cNvSpPr/>
            <p:nvPr/>
          </p:nvSpPr>
          <p:spPr>
            <a:xfrm rot="10800000">
              <a:off x="13927543" y="7290757"/>
              <a:ext cx="4167192" cy="2248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389" extrusionOk="0">
                  <a:moveTo>
                    <a:pt x="1788" y="19700"/>
                  </a:moveTo>
                  <a:cubicBezTo>
                    <a:pt x="1793" y="20758"/>
                    <a:pt x="1270" y="21559"/>
                    <a:pt x="704" y="21358"/>
                  </a:cubicBezTo>
                  <a:cubicBezTo>
                    <a:pt x="277" y="21206"/>
                    <a:pt x="-23" y="20498"/>
                    <a:pt x="2" y="19700"/>
                  </a:cubicBezTo>
                  <a:cubicBezTo>
                    <a:pt x="34" y="8831"/>
                    <a:pt x="4827" y="40"/>
                    <a:pt x="10744" y="0"/>
                  </a:cubicBezTo>
                  <a:cubicBezTo>
                    <a:pt x="16695" y="-41"/>
                    <a:pt x="21542" y="8776"/>
                    <a:pt x="21577" y="19709"/>
                  </a:cubicBezTo>
                  <a:cubicBezTo>
                    <a:pt x="21577" y="20638"/>
                    <a:pt x="21159" y="21384"/>
                    <a:pt x="20654" y="21359"/>
                  </a:cubicBezTo>
                  <a:cubicBezTo>
                    <a:pt x="20168" y="21335"/>
                    <a:pt x="19781" y="20602"/>
                    <a:pt x="19784" y="19709"/>
                  </a:cubicBezTo>
                  <a:cubicBezTo>
                    <a:pt x="19778" y="10662"/>
                    <a:pt x="15809" y="3309"/>
                    <a:pt x="10884" y="3220"/>
                  </a:cubicBezTo>
                  <a:cubicBezTo>
                    <a:pt x="5889" y="3131"/>
                    <a:pt x="1809" y="10524"/>
                    <a:pt x="1788" y="197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Lato" panose="020F0502020204030203"/>
              </a:endParaRPr>
            </a:p>
          </p:txBody>
        </p:sp>
      </p:grpSp>
      <p:sp>
        <p:nvSpPr>
          <p:cNvPr id="23" name="Shape 350"/>
          <p:cNvSpPr/>
          <p:nvPr/>
        </p:nvSpPr>
        <p:spPr>
          <a:xfrm>
            <a:off x="2262226" y="3300744"/>
            <a:ext cx="1295640" cy="4719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ctr">
              <a:defRPr sz="3000" b="1" cap="all" spc="299" baseline="0">
                <a:solidFill>
                  <a:srgbClr val="292B3A"/>
                </a:solidFill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穆禹宸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61"/>
          <p:cNvSpPr/>
          <p:nvPr/>
        </p:nvSpPr>
        <p:spPr>
          <a:xfrm>
            <a:off x="4066677" y="2705823"/>
            <a:ext cx="1282149" cy="121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ato" panose="020F0502020204030203"/>
            </a:endParaRPr>
          </a:p>
        </p:txBody>
      </p:sp>
      <p:sp>
        <p:nvSpPr>
          <p:cNvPr id="26" name="Oval 63"/>
          <p:cNvSpPr/>
          <p:nvPr/>
        </p:nvSpPr>
        <p:spPr>
          <a:xfrm>
            <a:off x="5903856" y="3021019"/>
            <a:ext cx="1282149" cy="121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ato" panose="020F0502020204030203"/>
            </a:endParaRPr>
          </a:p>
        </p:txBody>
      </p:sp>
      <p:sp>
        <p:nvSpPr>
          <p:cNvPr id="28" name="Oval 65"/>
          <p:cNvSpPr/>
          <p:nvPr/>
        </p:nvSpPr>
        <p:spPr>
          <a:xfrm>
            <a:off x="7657791" y="2726504"/>
            <a:ext cx="1282149" cy="121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ato" panose="020F0502020204030203"/>
            </a:endParaRPr>
          </a:p>
        </p:txBody>
      </p:sp>
      <p:sp>
        <p:nvSpPr>
          <p:cNvPr id="32" name="Shape 350"/>
          <p:cNvSpPr/>
          <p:nvPr/>
        </p:nvSpPr>
        <p:spPr>
          <a:xfrm>
            <a:off x="4067947" y="3100142"/>
            <a:ext cx="1295640" cy="4719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ctr">
              <a:defRPr sz="3000" b="1" cap="all" spc="299" baseline="0">
                <a:solidFill>
                  <a:srgbClr val="292B3A"/>
                </a:solidFill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陈静怡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Shape 350"/>
          <p:cNvSpPr/>
          <p:nvPr/>
        </p:nvSpPr>
        <p:spPr>
          <a:xfrm>
            <a:off x="7629539" y="3100142"/>
            <a:ext cx="1295640" cy="4719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ctr">
              <a:defRPr sz="3000" b="1" cap="all" spc="299" baseline="0">
                <a:solidFill>
                  <a:srgbClr val="292B3A"/>
                </a:solidFill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陈燕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Shape 350"/>
          <p:cNvSpPr/>
          <p:nvPr/>
        </p:nvSpPr>
        <p:spPr>
          <a:xfrm>
            <a:off x="5928880" y="3391725"/>
            <a:ext cx="1295640" cy="4719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ctr">
              <a:defRPr sz="3000" b="1" cap="all" spc="299" baseline="0">
                <a:solidFill>
                  <a:srgbClr val="292B3A"/>
                </a:solidFill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林巧莹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43229" y="1185360"/>
            <a:ext cx="3930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后台搭建与完善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信息发布、修改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前台部分数据表的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需求文档编写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74129" y="1145661"/>
            <a:ext cx="3930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下载文件模块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管理员、用户的权限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部分留言板功能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设计文档编写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44375" y="4525987"/>
            <a:ext cx="3930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主页新闻时间轴的展示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地图模块全部实现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部分留言板功能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主页注册与登录功能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关于我们模块实现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提供项目调试支持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部署文档编写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87757" y="4710860"/>
            <a:ext cx="3930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图表的展示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数据收集与整理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前后台的界面美化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用户手册编写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实现文档编写</a:t>
            </a:r>
          </a:p>
        </p:txBody>
      </p:sp>
    </p:spTree>
    <p:extLst>
      <p:ext uri="{BB962C8B-B14F-4D97-AF65-F5344CB8AC3E}">
        <p14:creationId xmlns:p14="http://schemas.microsoft.com/office/powerpoint/2010/main" val="109428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稻壳儿原创设计师【幻雨工作室】_1"/>
          <p:cNvSpPr txBox="1"/>
          <p:nvPr/>
        </p:nvSpPr>
        <p:spPr>
          <a:xfrm flipH="1">
            <a:off x="1128260" y="4004472"/>
            <a:ext cx="461363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685800">
              <a:defRPr sz="5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项目亮点</a:t>
            </a:r>
          </a:p>
        </p:txBody>
      </p:sp>
      <p:sp>
        <p:nvSpPr>
          <p:cNvPr id="36" name="稻壳儿原创设计师【幻雨工作室】_2"/>
          <p:cNvSpPr/>
          <p:nvPr/>
        </p:nvSpPr>
        <p:spPr>
          <a:xfrm flipH="1">
            <a:off x="1128260" y="4978602"/>
            <a:ext cx="17964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Hightlights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稻壳儿原创设计师【幻雨工作室】_3"/>
          <p:cNvCxnSpPr/>
          <p:nvPr/>
        </p:nvCxnSpPr>
        <p:spPr>
          <a:xfrm flipH="1">
            <a:off x="1241661" y="3410727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稻壳儿原创设计师【幻雨工作室】_4"/>
          <p:cNvCxnSpPr/>
          <p:nvPr/>
        </p:nvCxnSpPr>
        <p:spPr>
          <a:xfrm flipH="1">
            <a:off x="1241661" y="363663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稻壳儿原创设计师【幻雨工作室】_5"/>
          <p:cNvSpPr txBox="1"/>
          <p:nvPr/>
        </p:nvSpPr>
        <p:spPr>
          <a:xfrm>
            <a:off x="8281771" y="1045663"/>
            <a:ext cx="264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rPr>
              <a:t>PART</a:t>
            </a:r>
          </a:p>
          <a:p>
            <a:pPr algn="r"/>
            <a:r>
              <a:rPr lang="en-US" altLang="zh-CN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rPr>
              <a:t>TWO</a:t>
            </a:r>
            <a:endParaRPr lang="zh-CN" alt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稻壳儿原创设计师【幻雨工作室】_1"/>
          <p:cNvCxnSpPr/>
          <p:nvPr/>
        </p:nvCxnSpPr>
        <p:spPr>
          <a:xfrm flipH="1">
            <a:off x="910378" y="120971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264822" y="303790"/>
            <a:ext cx="6807435" cy="1212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以时间轴的方式展示俄乌两国爆发军事冲突以来的新闻大事节点！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稻壳儿原创设计师【幻雨工作室】_3"/>
          <p:cNvSpPr txBox="1"/>
          <p:nvPr/>
        </p:nvSpPr>
        <p:spPr>
          <a:xfrm flipH="1">
            <a:off x="621029" y="479425"/>
            <a:ext cx="256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新闻时间轴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53DA07-9B85-A7B5-DD0F-C4C4B2076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78" y="1509685"/>
            <a:ext cx="10151706" cy="48041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稻壳儿原创设计师【幻雨工作室】_1"/>
          <p:cNvCxnSpPr/>
          <p:nvPr/>
        </p:nvCxnSpPr>
        <p:spPr>
          <a:xfrm flipH="1">
            <a:off x="910378" y="120971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264822" y="303790"/>
            <a:ext cx="6807435" cy="1212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可视化展示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世界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地图，并按照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统计后的数据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给各地区的图形添加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热力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颜色。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稻壳儿原创设计师【幻雨工作室】_3"/>
          <p:cNvSpPr txBox="1"/>
          <p:nvPr/>
        </p:nvSpPr>
        <p:spPr>
          <a:xfrm flipH="1">
            <a:off x="621030" y="479425"/>
            <a:ext cx="224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地图模块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6A475E-7243-8512-E96F-3879F9DB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57" y="1516623"/>
            <a:ext cx="7239658" cy="483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2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稻壳儿原创设计师【幻雨工作室】_1"/>
          <p:cNvCxnSpPr/>
          <p:nvPr/>
        </p:nvCxnSpPr>
        <p:spPr>
          <a:xfrm flipH="1">
            <a:off x="910378" y="120971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264822" y="303790"/>
            <a:ext cx="6807435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动态展示，可以显示具体数值和放大地图！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稻壳儿原创设计师【幻雨工作室】_3"/>
          <p:cNvSpPr txBox="1"/>
          <p:nvPr/>
        </p:nvSpPr>
        <p:spPr>
          <a:xfrm flipH="1">
            <a:off x="621030" y="479425"/>
            <a:ext cx="224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地图模块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413653-E8F2-8764-EA68-14E7E619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17" y="1409904"/>
            <a:ext cx="6995766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7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稻壳儿原创设计师【幻雨工作室】_1"/>
          <p:cNvCxnSpPr/>
          <p:nvPr/>
        </p:nvCxnSpPr>
        <p:spPr>
          <a:xfrm flipH="1">
            <a:off x="10121053" y="80204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稻壳儿原创设计师【幻雨工作室】_2"/>
          <p:cNvCxnSpPr/>
          <p:nvPr/>
        </p:nvCxnSpPr>
        <p:spPr>
          <a:xfrm flipH="1">
            <a:off x="10121053" y="1027959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314352" y="449205"/>
            <a:ext cx="680743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用户端以滚动弹幕形式显示系统留言</a:t>
            </a:r>
          </a:p>
        </p:txBody>
      </p:sp>
      <p:cxnSp>
        <p:nvCxnSpPr>
          <p:cNvPr id="3" name="稻壳儿原创设计师【幻雨工作室】_1"/>
          <p:cNvCxnSpPr/>
          <p:nvPr/>
        </p:nvCxnSpPr>
        <p:spPr>
          <a:xfrm flipH="1">
            <a:off x="910378" y="1209718"/>
            <a:ext cx="147379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原创设计师【幻雨工作室】_3"/>
          <p:cNvSpPr txBox="1"/>
          <p:nvPr/>
        </p:nvSpPr>
        <p:spPr>
          <a:xfrm flipH="1">
            <a:off x="621030" y="479425"/>
            <a:ext cx="2243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600" dirty="0"/>
              <a:t>留言弹幕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70" y="1546860"/>
            <a:ext cx="10593070" cy="4965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紫色系">
      <a:dk1>
        <a:srgbClr val="000000"/>
      </a:dk1>
      <a:lt1>
        <a:srgbClr val="FFFFFF"/>
      </a:lt1>
      <a:dk2>
        <a:srgbClr val="B9D6EC"/>
      </a:dk2>
      <a:lt2>
        <a:srgbClr val="8A9FC7"/>
      </a:lt2>
      <a:accent1>
        <a:srgbClr val="7C90AE"/>
      </a:accent1>
      <a:accent2>
        <a:srgbClr val="437CB5"/>
      </a:accent2>
      <a:accent3>
        <a:srgbClr val="007CBC"/>
      </a:accent3>
      <a:accent4>
        <a:srgbClr val="5B6286"/>
      </a:accent4>
      <a:accent5>
        <a:srgbClr val="445781"/>
      </a:accent5>
      <a:accent6>
        <a:srgbClr val="1B2D4A"/>
      </a:accent6>
      <a:hlink>
        <a:srgbClr val="86A5CE"/>
      </a:hlink>
      <a:folHlink>
        <a:srgbClr val="28314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蓝紫色系">
      <a:dk1>
        <a:srgbClr val="000000"/>
      </a:dk1>
      <a:lt1>
        <a:srgbClr val="FFFFFF"/>
      </a:lt1>
      <a:dk2>
        <a:srgbClr val="B9D6EC"/>
      </a:dk2>
      <a:lt2>
        <a:srgbClr val="8A9FC7"/>
      </a:lt2>
      <a:accent1>
        <a:srgbClr val="7C90AE"/>
      </a:accent1>
      <a:accent2>
        <a:srgbClr val="437CB5"/>
      </a:accent2>
      <a:accent3>
        <a:srgbClr val="007CBC"/>
      </a:accent3>
      <a:accent4>
        <a:srgbClr val="5B6286"/>
      </a:accent4>
      <a:accent5>
        <a:srgbClr val="445781"/>
      </a:accent5>
      <a:accent6>
        <a:srgbClr val="1B2D4A"/>
      </a:accent6>
      <a:hlink>
        <a:srgbClr val="86A5CE"/>
      </a:hlink>
      <a:folHlink>
        <a:srgbClr val="28314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708</Words>
  <Application>Microsoft Office PowerPoint</Application>
  <PresentationFormat>宽屏</PresentationFormat>
  <Paragraphs>117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黑体</vt:lpstr>
      <vt:lpstr>微软雅黑</vt:lpstr>
      <vt:lpstr>Arial</vt:lpstr>
      <vt:lpstr>Lato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穆 禹宸</cp:lastModifiedBy>
  <cp:revision>39</cp:revision>
  <dcterms:created xsi:type="dcterms:W3CDTF">2020-03-31T13:29:00Z</dcterms:created>
  <dcterms:modified xsi:type="dcterms:W3CDTF">2023-02-14T06:45:43Z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KSOTemplateUUID">
    <vt:lpwstr>v1.0_mb_Kq7QJOUyXnqNgsyxWdmJOg==</vt:lpwstr>
  </property>
  <property fmtid="{D5CDD505-2E9C-101B-9397-08002B2CF9AE}" pid="4" name="ICV">
    <vt:lpwstr>B790C325E9FC406EA9D41BBCCC6C0B3B</vt:lpwstr>
  </property>
</Properties>
</file>